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4" d="100"/>
          <a:sy n="64" d="100"/>
        </p:scale>
        <p:origin x="2712" y="72"/>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30/05/2017</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sl-SI"/>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sl-SI"/>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sl-SI">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kern="1200" smtClean="0">
                <a:solidFill>
                  <a:schemeClr val="tx1"/>
                </a:solidFill>
                <a:effectLst/>
                <a:latin typeface="+mn-lt"/>
              </a:rPr>
              <a:t>Dokumentacija za vsako vrsto predložitve se lahko predloži s čarovnikom za predložitev s pomočjo funkcije „Submit a dossier“ (Predloži dokumentacijo), ki se nahaja na začetni strani sistema REACH-IT. Čarovnik vas bo vodil skozi potrebne korake.</a:t>
            </a:r>
            <a:endParaRPr lang="sl-SI"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sl-SI">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kern="1200" smtClean="0">
                <a:solidFill>
                  <a:schemeClr val="tx1"/>
                </a:solidFill>
                <a:effectLst/>
                <a:latin typeface="+mn-lt"/>
              </a:rPr>
              <a:t>Čarovnika za predložitev lahko zaženete tudi z drugih strani sistema REACH-IT. Registracijski zavezanci člani in glavni registracijski zavezanec skupne predložitve lahko na primer ustvarijo bližnjico do čarovnika za predložitev prek strani „Joint submission“ (Skupna predložitev). Oranžni gumb „Submit a IUCLID dossier“ (Predložite dokumentacijo IUCLID) zažene čarovnika za predložitev.</a:t>
            </a:r>
            <a:endParaRPr lang="sl-SI" sz="1200" b="0" kern="1200" smtClean="0">
              <a:solidFill>
                <a:schemeClr val="tx1"/>
              </a:solidFill>
              <a:effectLst/>
              <a:latin typeface="+mn-lt"/>
              <a:ea typeface="+mn-ea"/>
              <a:cs typeface="+mn-cs"/>
            </a:endParaRPr>
          </a:p>
          <a:p>
            <a:endParaRPr lang="sl-SI" sz="1200" kern="1200" smtClean="0">
              <a:solidFill>
                <a:schemeClr val="tx1"/>
              </a:solidFill>
              <a:effectLst/>
              <a:latin typeface="+mn-lt"/>
              <a:ea typeface="+mn-ea"/>
              <a:cs typeface="+mn-cs"/>
            </a:endParaRPr>
          </a:p>
          <a:p>
            <a:endParaRPr lang="sl-SI"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sl-SI">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0" smtClean="0"/>
              <a:t>Ko ste naložili svojo dokumentacijo v sistem REACH-IT, boste prejeli predhodno številko predložitve. Številka se na zaslonu prikaže kot povezava. Kliknite na povezavo, da boste usmerjeni na stran s poročilom o predložitvi.</a:t>
            </a:r>
            <a:endParaRPr lang="sl-SI"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sl-SI"/>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sz="1200" b="0" kern="1200" smtClean="0">
                <a:solidFill>
                  <a:schemeClr val="tx1"/>
                </a:solidFill>
                <a:effectLst/>
                <a:latin typeface="+mn-lt"/>
              </a:rPr>
              <a:t>Ob vsaki predložitvi agenciji ECHA se ustvari poročilo o predložitvi. </a:t>
            </a:r>
            <a:r>
              <a:rPr lang="sl-SI" b="0" smtClean="0"/>
              <a:t>Stran s poročilom o predložitvi </a:t>
            </a:r>
            <a:r>
              <a:rPr lang="sl-SI" sz="1200" b="0" kern="1200" smtClean="0">
                <a:solidFill>
                  <a:schemeClr val="tx1"/>
                </a:solidFill>
                <a:effectLst/>
                <a:latin typeface="+mn-lt"/>
              </a:rPr>
              <a:t>vam ponuja pregled informacij, povezanih s predložitvijo. Na osrednjem delu strani boste našli splošne informacije o predložitvi. Zelo pomemben razdelek je „Key documents“ (Ključni dokumenti), ki se nahaja na dnu strani. Za razširitev tega razdelka kliknite nanj. Tukaj boste našli</a:t>
            </a:r>
            <a:r>
              <a:rPr lang="sl-SI" smtClean="0"/>
              <a:t> </a:t>
            </a:r>
            <a:r>
              <a:rPr lang="sl-SI" sz="1200" b="0" kern="1200" baseline="0" smtClean="0">
                <a:solidFill>
                  <a:schemeClr val="tx1"/>
                </a:solidFill>
                <a:effectLst/>
                <a:latin typeface="+mn-lt"/>
              </a:rPr>
              <a:t>odločitve, povezane s predložitvijo, kot tudi vse izdane račune.</a:t>
            </a:r>
            <a:endParaRPr lang="sl-SI" sz="1200" b="0" kern="1200" smtClean="0">
              <a:solidFill>
                <a:schemeClr val="tx1"/>
              </a:solidFill>
              <a:effectLst/>
              <a:latin typeface="+mn-lt"/>
              <a:ea typeface="+mn-ea"/>
              <a:cs typeface="+mn-cs"/>
            </a:endParaRPr>
          </a:p>
          <a:p>
            <a:r>
              <a:rPr lang="sl-SI"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sl-SI" sz="1200" b="0" kern="1200" baseline="0" smtClean="0">
                <a:solidFill>
                  <a:schemeClr val="tx1"/>
                </a:solidFill>
                <a:effectLst/>
                <a:latin typeface="+mn-lt"/>
              </a:rPr>
              <a:t>Na desni strani boste našli korake obdelave predložitve, ki nazorno prikazujejo stopnje obdelave dokumentacije v agenciji ECHA.</a:t>
            </a:r>
            <a:endParaRPr lang="sl-SI"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sl-SI"/>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b="0" smtClean="0"/>
              <a:t>Ko ste predložili svojo dokumentacijo v sistem REACH-IT, bo agencija ECHA preverila, ali dokumentacija vsebuje vse potrebne informacije in ali so informacije dosledne. </a:t>
            </a: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Najprej so na vrsti pravila poslovanja. </a:t>
            </a:r>
            <a:r>
              <a:rPr lang="sl-SI" smtClean="0"/>
              <a:t>Pri pravilih poslovanja gre za administrativno preverjanje, ali lahko agencija </a:t>
            </a:r>
            <a:r>
              <a:rPr lang="sl-SI" b="0" u="none" baseline="0" smtClean="0"/>
              <a:t>ECHA datoteko sploh obdela</a:t>
            </a:r>
            <a:r>
              <a:rPr lang="sl-SI" b="0" u="none" smtClean="0"/>
              <a:t>.</a:t>
            </a:r>
            <a:r>
              <a:rPr lang="sl-SI" b="0" smtClean="0"/>
              <a:t> Če pri tem preverjanju manjka kakšna informacija, vaša predložitev ne bo upoštevana. Novo dokumentacijo lahko predložite kadar koli.</a:t>
            </a:r>
            <a:endParaRPr lang="sl-SI"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Ko je preverjanje pravil poslovanja uspešno opravljeno, agencija ECHA preveri tehnično in finančno celovitost predložitve. Ti dve preverjanji se izvedeta hkrati.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Pri preverjanju tehnične celovitosti se preveri celovitost dokumentacije v zvezi z zahtevami po podatkih, opredeljenimi v uredbi REACH.</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mtClean="0"/>
              <a:t>Pri preverjanju</a:t>
            </a:r>
            <a:r>
              <a:rPr lang="sl-SI" b="0" smtClean="0"/>
              <a:t> finančne celovitosti se preveri, ali morate za svojo registracijo plačati pristojbino.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Če so bile pri preverjanju tehnične ali finančne celovitosti ugotovljene kakršne koli pomanjkljivosti, vas bo agencija ECHA o tem obvestila.</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Če pri preverjanju tehnične celovitosti niste bili uspešni, boste imeli samo eno možnost za dopolnitev vaše dokumentacije in to boste morali opraviti v roku, ki vam ga bo določila agencija ECHA.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Če so bila vsa preverjanja uspešno opravljena, boste prejeli pozitiven odgovor in registracijsko številko za svojo snov. </a:t>
            </a:r>
          </a:p>
          <a:p>
            <a:pPr marL="0" marR="0" lvl="0" indent="0" algn="l" defTabSz="914400" rtl="0" eaLnBrk="1" fontAlgn="auto" latinLnBrk="0" hangingPunct="1">
              <a:lnSpc>
                <a:spcPct val="100000"/>
              </a:lnSpc>
              <a:spcBef>
                <a:spcPct val="0"/>
              </a:spcBef>
              <a:spcAft>
                <a:spcPct val="0"/>
              </a:spcAft>
              <a:buClrTx/>
              <a:buSzTx/>
              <a:buFontTx/>
              <a:buNone/>
              <a:defRPr/>
            </a:pPr>
            <a:endParaRPr lang="sl-S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sl-SI"/>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0" baseline="0" smtClean="0"/>
              <a:t>Tukaj so poudarjene nekatere pomembne informacije, s katerimi morate biti seznanjeni pri posodabljanju svoje dokumentacije na podlagi zahtevka agencije ECHA.</a:t>
            </a:r>
          </a:p>
          <a:p>
            <a:endParaRPr lang="sl-SI"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Najprej morate poznati svojo številko predložitve in številko sporočila. </a:t>
            </a:r>
            <a:r>
              <a:rPr lang="sl-SI" smtClean="0"/>
              <a:t>Ti dve številki boste potrebovali, potem ko boste popravili nabor podatkov </a:t>
            </a:r>
            <a:r>
              <a:rPr lang="sl-SI" b="0" baseline="0" smtClean="0"/>
              <a:t>IUCLID in boste pripravljeni ustvariti novo dokumentacijo.</a:t>
            </a:r>
            <a:r>
              <a:rPr lang="sl-SI" b="0" smtClean="0"/>
              <a:t> Morali ju boste vnesti v glavo dokumentacije, tako da bo sistem REACH-IT vedel, da vlagate posodobljeno dokumentacijo.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Kot drugo, bodite pozorni na rok ponovne predložitve – bodite pravočasni, da se izognete presenečenjem v zadnjem hipu. </a:t>
            </a:r>
            <a:r>
              <a:rPr lang="sl-SI" smtClean="0"/>
              <a:t>Ko se </a:t>
            </a:r>
            <a:r>
              <a:rPr lang="sl-SI" b="0"/>
              <a:t>rok izteče, posodobitve ne morete več predložiti. </a:t>
            </a:r>
            <a:endParaRPr lang="sl-SI" b="0" baseline="0"/>
          </a:p>
          <a:p>
            <a:endParaRPr lang="sl-SI" baseline="0"/>
          </a:p>
          <a:p>
            <a:endParaRPr lang="sl-SI" baseline="0"/>
          </a:p>
          <a:p>
            <a:endParaRPr lang="sl-SI"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sl-SI"/>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0" smtClean="0"/>
              <a:t>Ko je dokumentacija uspešno prestala vsa preverjanja, boste prejeli registracijsko številko. Na tej točki bodo zaključeni vsi koraki obdelave predložitve in povezava do registracijske številke se bo prikazala v rubriki „Reference number“ (Referenčna številka). Kliknite na povezavo za ogled strani s pregledom osnovnih podatkov o vaši registraciji.</a:t>
            </a:r>
            <a:endParaRPr lang="sl-SI"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sl-SI"/>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l-SI" b="0"/>
              <a:t>Pregledna stran referenčne številke prikazuje osnovne informacije, ki zadevajo vašo registracijo.  </a:t>
            </a:r>
            <a:r>
              <a:rPr lang="sl-SI" b="0" smtClean="0"/>
              <a:t>Na tej strani lahko prav tako urejate kontaktne podatke, če se je na primer oseba, odgovorna za to snov v vašem podjetju, zamenjala. </a:t>
            </a:r>
            <a:endParaRPr lang="sl-SI" b="0" baseline="0" smtClean="0"/>
          </a:p>
          <a:p>
            <a:pPr marL="171450" indent="-171450">
              <a:buFont typeface="Arial" panose="020b0604020202020204" pitchFamily="34" charset="0"/>
              <a:buChar char="•"/>
            </a:pPr>
            <a:r>
              <a:rPr lang="sl-SI" b="0" baseline="0" smtClean="0"/>
              <a:t>V rubriki „Key documents“ (Ključni dokumenti) lahko najdete odločitve v zvezi z vašo registracijo. Tukaj lahko prav tako najdete pisno odločbo agencije ECHA o vaši registracijski številki, ki jo lahko natisnete.</a:t>
            </a:r>
          </a:p>
          <a:p>
            <a:pPr marL="171450" indent="-171450">
              <a:buFont typeface="Arial" panose="020b0604020202020204" pitchFamily="34" charset="0"/>
              <a:buChar char="•"/>
            </a:pPr>
            <a:r>
              <a:rPr lang="sl-SI" b="0" baseline="0" smtClean="0"/>
              <a:t>Na dnu strani se nahaja razdelek, imenovan „Reference number history“ (Zgodovina referenčne številke). </a:t>
            </a:r>
            <a:r>
              <a:rPr lang="sl-SI" b="0"/>
              <a:t>V tem razdelku lahko vidite različne aktivnosti v zvezi s to registracijo, kot so denimo posodobitve.</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sl-SI"/>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sl-SI"/>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b="0" smtClean="0"/>
              <a:t>REACH-IT je informacijsko orodje, ki vam pomaga izpolniti regulativne zahteve v skladu z uredbo REACH. Je spletno orodje, ki ga upravlja agencija ECHA, tako da ga ni treba namestiti na vaš računalnik. </a:t>
            </a:r>
          </a:p>
          <a:p>
            <a:pPr marL="0" marR="0" lvl="0" indent="0" algn="l" defTabSz="914400" rtl="0" eaLnBrk="1" fontAlgn="auto" latinLnBrk="0" hangingPunct="1">
              <a:lnSpc>
                <a:spcPct val="100000"/>
              </a:lnSpc>
              <a:spcBef>
                <a:spcPct val="0"/>
              </a:spcBef>
              <a:spcAft>
                <a:spcPct val="0"/>
              </a:spcAft>
              <a:buClrTx/>
              <a:buSzTx/>
              <a:buFontTx/>
              <a:buNone/>
              <a:defRPr/>
            </a:pPr>
            <a:endParaRPr lang="sl-SI" b="0" smtClean="0"/>
          </a:p>
          <a:p>
            <a:pPr marL="0" marR="0" lvl="0" indent="0" algn="l" defTabSz="914400" rtl="0" eaLnBrk="1" fontAlgn="auto" latinLnBrk="0" hangingPunct="1">
              <a:lnSpc>
                <a:spcPct val="100000"/>
              </a:lnSpc>
              <a:spcBef>
                <a:spcPct val="0"/>
              </a:spcBef>
              <a:spcAft>
                <a:spcPct val="0"/>
              </a:spcAft>
              <a:buClrTx/>
              <a:buSzTx/>
              <a:buFontTx/>
              <a:buNone/>
              <a:defRPr/>
            </a:pPr>
            <a:r>
              <a:rPr lang="sl-SI" b="0" smtClean="0"/>
              <a:t>Predložitev informacij agenciji ECHA prek sistema REACH-IT je varna in zanesljiva. Vsa sporočila ali komunikacija s strani agencije ECHA v zvezi z vašo predložitvijo ali registracijo so prav tako varno poslana. </a:t>
            </a:r>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b="0" baseline="0" smtClean="0"/>
              <a:t>Nekatere informacije skupne predložitve so vidne v sistemu REACH-IT: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če ste predhodno registrirali snov ali poizvedovali o snovi, so vidni podatki o glavnem registracijskem zavezancu, če ta obstaja;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člani skupne predložitve so vidni drugim.</a:t>
            </a:r>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b="0" smtClean="0"/>
              <a:t>Če vaše podjetje še ni vpisano, morate najprej ustvariti svoj uporabniški račun. Obiščite stran REACH-IT na spletišču agencije ECHA in najprej v rubriki „Register a company“ (Registriraj podjetje) ustvarite svoj uporabniški račun. Če ste svoj uporabniški račun pri agenciji ECHA že ustvarili, kliknite na „Login“ (Prijava).</a:t>
            </a:r>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b="1" baseline="0" smtClean="0"/>
              <a:t>Koristne povezave:</a:t>
            </a:r>
          </a:p>
          <a:p>
            <a:pPr marL="0" marR="0" lvl="0" indent="0" algn="l" defTabSz="914400" rtl="0" eaLnBrk="1" fontAlgn="auto" latinLnBrk="0" hangingPunct="1">
              <a:lnSpc>
                <a:spcPct val="100000"/>
              </a:lnSpc>
              <a:spcBef>
                <a:spcPct val="0"/>
              </a:spcBef>
              <a:spcAft>
                <a:spcPct val="0"/>
              </a:spcAft>
              <a:buClrTx/>
              <a:buSzTx/>
              <a:buFontTx/>
              <a:buNone/>
              <a:defRPr/>
            </a:pPr>
            <a:r>
              <a:rPr lang="sl-SI" b="0" baseline="0" smtClean="0"/>
              <a:t>REACH-IT: https://reach-it.echa.eu/reach/ </a:t>
            </a:r>
            <a:endParaRPr lang="sl-SI" b="1"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sl-SI"/>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smtClean="0"/>
              <a:t>Ko se prijavite, se bo prikazala začetna stran sistema REACH-IT. Tukaj so na voljo tri pomembne funkcije, označene z modrimi krogi: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mtClean="0"/>
              <a:t>predložitev dokumentacije;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mtClean="0"/>
              <a:t>naloge;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mtClean="0"/>
              <a:t>snovi. </a:t>
            </a:r>
          </a:p>
          <a:p>
            <a:pPr marL="0" marR="0" lvl="0" indent="0" algn="l" defTabSz="914400" rtl="0" eaLnBrk="1" fontAlgn="auto" latinLnBrk="0" hangingPunct="1">
              <a:lnSpc>
                <a:spcPct val="100000"/>
              </a:lnSpc>
              <a:spcBef>
                <a:spcPct val="0"/>
              </a:spcBef>
              <a:spcAft>
                <a:spcPct val="0"/>
              </a:spcAft>
              <a:buClrTx/>
              <a:buSzTx/>
              <a:buFontTx/>
              <a:buNone/>
              <a:defRPr/>
            </a:pPr>
            <a:endParaRPr lang="sl-SI"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smtClean="0"/>
              <a:t>Funkcija „Submit a dossier“ (Predložitev dokumentacije) prikazuje različne možnosti predložitve dokumentacije. Funkcija „Tasks“ (Naloge) vam daje celoten pregled vseh nalog, ki zahtevajo ukrepanje s strani vašega podjetja v danem časovnem okviru. Naloge so barvno kodirane glede na nujnost. Funkcija „Substances“ (Snovi) je vaš portal za spremljanje vseh regulativnih postopkov za vaše snovi.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sl-SI"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sl-SI" b="0" smtClean="0">
                <a:effectLst/>
              </a:rPr>
              <a:t>Prav tako obstajajo različne možnosti iskanja.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Možnost „Quick search by number“ (Hitro iskanje po številki) se nahaja v zgornji vrstici vsake strani sistema REACH-IT. S to možnostjo lahko iščete po številki EC ali CAS snovi, številki predložitve v sistemu REACH-IT ali drugi referenčni številki.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Modro povečevalno steklo na zgornji desni strani zaslona je namenjeno naprednemu iskanju. </a:t>
            </a:r>
            <a:r>
              <a:rPr lang="sl-SI" b="0" smtClean="0"/>
              <a:t>Ko kliknete nanj, se vam odpre seznam tem iskanja. Rezultate iskanja lahko dodatno omejite s filtriranjem rezultatov.</a:t>
            </a:r>
          </a:p>
          <a:p>
            <a:pPr marL="0" marR="0" lvl="0" indent="0" algn="l" defTabSz="914400" rtl="0" eaLnBrk="1" fontAlgn="auto" latinLnBrk="0" hangingPunct="1">
              <a:lnSpc>
                <a:spcPct val="100000"/>
              </a:lnSpc>
              <a:spcBef>
                <a:spcPct val="0"/>
              </a:spcBef>
              <a:spcAft>
                <a:spcPct val="0"/>
              </a:spcAft>
              <a:buClrTx/>
              <a:buSzTx/>
              <a:buFontTx/>
              <a:buNone/>
              <a:defRPr/>
            </a:pPr>
            <a:endParaRPr lang="sl-SI"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smtClean="0"/>
              <a:t>Podporne povezave so na voljo na dnu vsake strani sistema REACH-IT.</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sl-SI"/>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mtClean="0"/>
              <a:t>Sporočila in naloge služijo različnim namenom, vendar oboji predstavljajo način, s katerim agencija ECHA pošilja informacije prek sistema REACH-IT.</a:t>
            </a:r>
          </a:p>
          <a:p>
            <a:endParaRPr lang="sl-SI"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mtClean="0"/>
              <a:t>Če agencija</a:t>
            </a:r>
            <a:r>
              <a:rPr lang="sl-SI" sz="1200" baseline="0"/>
              <a:t> ECHA od vas zahteva, da ukrepate v zvezi z dejavnostjo v okviru </a:t>
            </a:r>
            <a:r>
              <a:rPr lang="sl-SI" smtClean="0"/>
              <a:t>sistema </a:t>
            </a:r>
            <a:r>
              <a:rPr lang="sl-SI" sz="1200"/>
              <a:t>REACH-IT, boste prejeli nalogo.</a:t>
            </a:r>
            <a:r>
              <a:rPr lang="sl-SI" sz="1200" b="0" smtClean="0"/>
              <a:t> </a:t>
            </a:r>
            <a:r>
              <a:rPr lang="sl-SI" sz="1200" b="0" kern="1200" smtClean="0">
                <a:solidFill>
                  <a:schemeClr val="tx1"/>
                </a:solidFill>
                <a:effectLst/>
                <a:latin typeface="+mn-lt"/>
              </a:rPr>
              <a:t>N</a:t>
            </a:r>
            <a:r>
              <a:rPr lang="sl-SI" sz="1200" kern="1200" smtClean="0">
                <a:solidFill>
                  <a:schemeClr val="tx1"/>
                </a:solidFill>
                <a:effectLst/>
                <a:latin typeface="+mn-lt"/>
              </a:rPr>
              <a:t>aloge od vas zahtevajo, da ukrepate v določenem časovnem roku, tako da vam svetujemo, da ste pozorni na</a:t>
            </a:r>
            <a:r>
              <a:rPr lang="sl-SI" smtClean="0"/>
              <a:t> </a:t>
            </a:r>
            <a:r>
              <a:rPr lang="sl-SI" sz="1200" i="1" kern="1200" baseline="0">
                <a:solidFill>
                  <a:schemeClr val="tx1"/>
                </a:solidFill>
                <a:effectLst/>
                <a:latin typeface="+mn-lt"/>
              </a:rPr>
              <a:t>N</a:t>
            </a:r>
            <a:r>
              <a:rPr lang="sl-SI" sz="1200" i="1" kern="1200">
                <a:solidFill>
                  <a:schemeClr val="tx1"/>
                </a:solidFill>
                <a:effectLst/>
                <a:latin typeface="+mn-lt"/>
              </a:rPr>
              <a:t>ove</a:t>
            </a:r>
            <a:r>
              <a:rPr lang="sl-SI" smtClean="0"/>
              <a:t> </a:t>
            </a:r>
            <a:r>
              <a:rPr lang="sl-SI" sz="1200" kern="1200">
                <a:solidFill>
                  <a:schemeClr val="tx1"/>
                </a:solidFill>
                <a:effectLst/>
                <a:latin typeface="+mn-lt"/>
              </a:rPr>
              <a:t>naloge in tiste, ki so </a:t>
            </a:r>
            <a:r>
              <a:rPr lang="sl-SI" sz="1200" i="1" kern="1200">
                <a:solidFill>
                  <a:schemeClr val="tx1"/>
                </a:solidFill>
                <a:effectLst/>
                <a:latin typeface="+mn-lt"/>
              </a:rPr>
              <a:t>Pred iztekom roka</a:t>
            </a:r>
            <a:r>
              <a:rPr lang="sl-SI" sz="1200" i="0" kern="1200" baseline="0" smtClean="0">
                <a:solidFill>
                  <a:schemeClr val="tx1"/>
                </a:solidFill>
                <a:effectLst/>
                <a:latin typeface="+mn-lt"/>
              </a:rPr>
              <a:t> in so prikazane na glavni strani.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sl-SI"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z="1200" kern="1200" smtClean="0">
                <a:solidFill>
                  <a:schemeClr val="tx1"/>
                </a:solidFill>
                <a:effectLst/>
                <a:latin typeface="+mn-lt"/>
              </a:rPr>
              <a:t>Če vas mora agencija ECHA obvestiti o dogodku v sistemu REACH-IT, boste prejeli sporočilo. Sporočila lahko najdete v zgornji vrstici in so zgolj informativne narave, kar pomeni, da vam ni treba ukrepati.</a:t>
            </a:r>
          </a:p>
          <a:p>
            <a:pPr marL="0" marR="0" lvl="0" indent="0" algn="l" defTabSz="914400" rtl="0" eaLnBrk="1" fontAlgn="auto" latinLnBrk="0" hangingPunct="1">
              <a:lnSpc>
                <a:spcPct val="100000"/>
              </a:lnSpc>
              <a:spcBef>
                <a:spcPct val="0"/>
              </a:spcBef>
              <a:spcAft>
                <a:spcPct val="0"/>
              </a:spcAft>
              <a:buClrTx/>
              <a:buSzTx/>
              <a:buFontTx/>
              <a:buNone/>
              <a:defRPr/>
            </a:pPr>
            <a:endParaRPr lang="sl-SI"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sl-SI" b="0" baseline="0" smtClean="0"/>
              <a:t>Sistem REACH-IT vsebuje veliko funkcij, zaradi katerih je orodje uporabniku prijazno in enostavno za uporabo.</a:t>
            </a:r>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Čarovnik se zažene, ko želite izvesti določeno dejanje, na primer „submit“ (predložiti), „create“ (ustvariti) ali „update“ (posodobiti) informacije. Čarovniki vas korak za korakom vodijo skozi postopek. Ves čas lahko vidite vse korake postopka.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Vgrajena pomoč v prvi vrsti vsebuje „page help“ (pomoč po straneh) in „topic help“ (pomoč po temah). Če kliknete na simbol „Info“ v zgornjem desnem kotu, se bo prikazala splošna in tehnična pomoč za določeno stran, na kateri se nahajate. Besedila pomoči so na voljo v 23 jezikih.</a:t>
            </a:r>
          </a:p>
          <a:p>
            <a:pPr marL="0" marR="0" lvl="0" indent="0" algn="l" defTabSz="914400" rtl="0" eaLnBrk="1" fontAlgn="auto" latinLnBrk="0" hangingPunct="1">
              <a:lnSpc>
                <a:spcPct val="100000"/>
              </a:lnSpc>
              <a:spcBef>
                <a:spcPct val="0"/>
              </a:spcBef>
              <a:spcAft>
                <a:spcPct val="0"/>
              </a:spcAft>
              <a:buClrTx/>
              <a:buSzTx/>
              <a:buFontTx/>
              <a:buNone/>
              <a:defRPr/>
            </a:pPr>
            <a:endParaRPr lang="sl-SI" b="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sl-SI"/>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b="0" smtClean="0"/>
              <a:t>Glavni meni prikazuje vsa področja iskanja in navigacijo, na primer: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predložitev dokumentacije;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teme naprednega iskanja;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možnosti za skupno predložitev;</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strani za upravljanje podjetja;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naloge;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sporočila;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pogoje uporabe in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gumb za odjavo.</a:t>
            </a:r>
            <a:endParaRPr lang="sl-SI" b="0" smtClean="0"/>
          </a:p>
          <a:p>
            <a:pPr marL="0" marR="0" lvl="0" indent="0" algn="l" defTabSz="914400" rtl="0" eaLnBrk="1" fontAlgn="auto" latinLnBrk="0" hangingPunct="1">
              <a:lnSpc>
                <a:spcPct val="100000"/>
              </a:lnSpc>
              <a:spcBef>
                <a:spcPct val="0"/>
              </a:spcBef>
              <a:spcAft>
                <a:spcPct val="0"/>
              </a:spcAft>
              <a:buClrTx/>
              <a:buSzTx/>
              <a:buFontTx/>
              <a:buNone/>
              <a:defRPr/>
            </a:pPr>
            <a:endParaRPr lang="sl-S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sl-SI"/>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l-SI" smtClean="0"/>
              <a:t>Iskanje glavnega registracijskega zavezanca (če ste predhodno registrirali snov ali poizvedovali o njej) v sistemu REACH-IT:</a:t>
            </a:r>
          </a:p>
          <a:p>
            <a:pPr marL="628650" lvl="1" indent="-171450">
              <a:buFont typeface="Arial" panose="020b0604020202020204" pitchFamily="34" charset="0"/>
              <a:buChar char="•"/>
            </a:pPr>
            <a:r>
              <a:rPr lang="sl-SI" b="0" smtClean="0"/>
              <a:t>uporabite napredno iskanje za skupne predložitve in vnesite identiteto snovi;</a:t>
            </a:r>
          </a:p>
          <a:p>
            <a:pPr marL="628650" lvl="1" indent="-171450">
              <a:buFont typeface="Arial" panose="020b0604020202020204" pitchFamily="34" charset="0"/>
              <a:buChar char="•"/>
            </a:pPr>
            <a:r>
              <a:rPr lang="sl-SI" b="0" smtClean="0"/>
              <a:t>preverite, ali ste odkljukali potrditveno polje „Show other joint submissions“ (Prikaži druge skupne predložitve), preden začnete z iskanjem. Če to polje ni potrjeno, se skupna predložitev ne bo prikazala.</a:t>
            </a:r>
          </a:p>
          <a:p>
            <a:endParaRPr lang="sl-SI" sz="1200" kern="1200" baseline="0" smtClean="0">
              <a:solidFill>
                <a:schemeClr val="tx1"/>
              </a:solidFill>
              <a:effectLst/>
              <a:latin typeface="+mn-lt"/>
              <a:ea typeface="+mn-ea"/>
              <a:cs typeface="+mn-cs"/>
            </a:endParaRPr>
          </a:p>
          <a:p>
            <a:endParaRPr lang="sl-S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sl-SI"/>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b="0" smtClean="0"/>
              <a:t>Preverite velikost podjetja v rubriki „Manage company“ (Upravljanje podjetja) v glavnem meniju. </a:t>
            </a:r>
          </a:p>
          <a:p>
            <a:pPr marL="0" marR="0" lvl="0" indent="0" algn="l" defTabSz="914400" rtl="0" eaLnBrk="1" fontAlgn="auto" latinLnBrk="0" hangingPunct="1">
              <a:lnSpc>
                <a:spcPct val="100000"/>
              </a:lnSpc>
              <a:spcBef>
                <a:spcPct val="0"/>
              </a:spcBef>
              <a:spcAft>
                <a:spcPct val="0"/>
              </a:spcAft>
              <a:buClrTx/>
              <a:buSzTx/>
              <a:buFontTx/>
              <a:buNone/>
              <a:defRPr/>
            </a:pPr>
            <a:endParaRPr lang="sl-SI"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z="1200" b="0" kern="1200" smtClean="0">
                <a:solidFill>
                  <a:schemeClr val="tx1"/>
                </a:solidFill>
                <a:effectLst/>
                <a:latin typeface="+mn-lt"/>
              </a:rPr>
              <a:t>Velikost podjetja določa višino vaše pristojbine za registracijo. </a:t>
            </a:r>
            <a:endParaRPr lang="sl-SI"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Velikost podjetja je privzeto nastavljena na „large“ (veliko)  – spremenite jo lahko tukaj v sistemu REACH-IT, če temu ni tako.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baseline="0" smtClean="0"/>
              <a:t>Za spremembo velikosti podjetja izberite „Update company size“ (Posodobi velikost podjetja), da zaženete čarovnika.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sl-SI"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sl-SI" b="0" smtClean="0"/>
              <a:t>Preverite kontaktne informacije podjetja v rubriki „Manage company“ (Upravljanje podjetja)/</a:t>
            </a:r>
            <a:r>
              <a:rPr lang="sl-SI" sz="1200" b="0" kern="1200" smtClean="0">
                <a:solidFill>
                  <a:schemeClr val="tx1"/>
                </a:solidFill>
                <a:effectLst/>
                <a:latin typeface="+mn-lt"/>
              </a:rPr>
              <a:t>na strani „Contacts“ (Stiki)</a:t>
            </a:r>
            <a:r>
              <a:rPr lang="sl-SI" b="0" smtClean="0"/>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0" smtClean="0"/>
              <a:t>Prepričajte se, da je vaš seznam stikov v sistemu REACH-IT posodobljen, tako da lahko agencija ECHA in soudeleženi registracijski zavezanci stopijo v stik z vami.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sz="1200" b="0" kern="1200" smtClean="0">
                <a:solidFill>
                  <a:schemeClr val="tx1"/>
                </a:solidFill>
                <a:effectLst/>
                <a:latin typeface="+mn-lt"/>
              </a:rPr>
              <a:t>Stik lahko izbrišete samo, če nima nobenih nalog ali potem ko njegove naloge prenesete na drug stik. </a:t>
            </a:r>
            <a:endParaRPr lang="sl-S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sl-SI"/>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kern="1200" smtClean="0">
                <a:solidFill>
                  <a:schemeClr val="tx1"/>
                </a:solidFill>
                <a:effectLst/>
                <a:latin typeface="+mn-lt"/>
              </a:rPr>
              <a:t>Ko se soudeleženi registracijski zavezanci dogovorijo, kdo bo prevzel vlogo glavnega registracijskega zavezanca, bo novo imenovani glavni registracijski zavezanec ustvaril skupno predložitev v sistemu REACH-IT. To se izvede z izbiro „Create new“ (Ustvari novo) v rubriki „Joint submission“ (Skupna predložitev) v glavnem meniju. Nato se bo zagnal čarovnik „Create joint submission“ (Ustvari skupno predložitev). Sledite čarovniku in bodite pozorni na kontrolne sezname, saj vsebujejo veliko uporabnih informacij. Čarovnik vas bo peljal skozi pet korakov postopka.</a:t>
            </a:r>
          </a:p>
          <a:p>
            <a:pPr marL="228600" indent="-228600">
              <a:buFont typeface="+mj-lt"/>
              <a:buAutoNum type="arabicPeriod"/>
            </a:pPr>
            <a:endParaRPr lang="sl-SI"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sl-SI" b="1" baseline="0" smtClean="0"/>
              <a:t>Registracijski zavezanci člani lahko predložijo svojo dokumentacijo, šele ko je glavni registracijski zavezanec </a:t>
            </a:r>
            <a:r>
              <a:rPr lang="sl-SI" smtClean="0"/>
              <a:t>uspešno predložil svojo dokumentacijo. Preden lahko člani predložijo svojo dokumentacijo, jim mora glavni registracijski zavezanec posredovati žeton skupne predložitve.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sl-SI" baseline="0" smtClean="0"/>
          </a:p>
          <a:p>
            <a:endParaRPr lang="sl-SI" sz="1200" kern="1200" smtClean="0">
              <a:solidFill>
                <a:schemeClr val="tx1"/>
              </a:solidFill>
              <a:effectLst/>
              <a:latin typeface="+mn-lt"/>
              <a:ea typeface="+mn-ea"/>
              <a:cs typeface="+mn-cs"/>
            </a:endParaRPr>
          </a:p>
          <a:p>
            <a:endParaRPr lang="sl-SI" sz="1200" kern="1200" smtClean="0">
              <a:solidFill>
                <a:schemeClr val="tx1"/>
              </a:solidFill>
              <a:effectLst/>
              <a:latin typeface="+mn-lt"/>
              <a:ea typeface="+mn-ea"/>
              <a:cs typeface="+mn-cs"/>
            </a:endParaRPr>
          </a:p>
          <a:p>
            <a:endParaRPr lang="sl-SI" sz="1200" kern="1200" smtClean="0">
              <a:solidFill>
                <a:schemeClr val="tx1"/>
              </a:solidFill>
              <a:effectLst/>
              <a:latin typeface="+mn-lt"/>
              <a:ea typeface="+mn-ea"/>
              <a:cs typeface="+mn-cs"/>
            </a:endParaRPr>
          </a:p>
          <a:p>
            <a:endParaRPr lang="sl-SI"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sl-SI">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sl-SI" sz="1200" b="0" kern="1200" baseline="0" smtClean="0">
                <a:solidFill>
                  <a:schemeClr val="tx1"/>
                </a:solidFill>
                <a:effectLst/>
                <a:latin typeface="+mn-lt"/>
              </a:rPr>
              <a:t>Kot član boste morali dobiti varnostni žeton skupne predložitve od glavnega registracijskega zavezanca izven sistema REACH-IT. Ko imate to informacijo, je pridružitev k skupni predložitvi enostaven postopek, tako da izberete „Join existing“ (Pridruži se obstoječi) v zavihku „Joint submission“ (Skupna predložitev) v glavnem meniju. Zagnal se bo čarovnik in vas vodi skozi tri korake postopka.</a:t>
            </a:r>
          </a:p>
          <a:p>
            <a:pPr marL="0" marR="0" lvl="0" indent="0" algn="l" defTabSz="914400" rtl="0" eaLnBrk="1" fontAlgn="auto" latinLnBrk="0" hangingPunct="1">
              <a:lnSpc>
                <a:spcPct val="100000"/>
              </a:lnSpc>
              <a:spcBef>
                <a:spcPct val="0"/>
              </a:spcBef>
              <a:spcAft>
                <a:spcPct val="0"/>
              </a:spcAft>
              <a:buClrTx/>
              <a:buSzTx/>
              <a:buFontTx/>
              <a:buNone/>
              <a:defRPr/>
            </a:pPr>
            <a:endParaRPr lang="sl-SI" sz="1200" b="0" kern="1200" baseline="0" smtClean="0">
              <a:solidFill>
                <a:schemeClr val="tx1"/>
              </a:solidFill>
              <a:effectLst/>
              <a:latin typeface="+mn-lt"/>
              <a:ea typeface="+mn-ea"/>
              <a:cs typeface="+mn-cs"/>
            </a:endParaRPr>
          </a:p>
          <a:p>
            <a:pPr marL="0" indent="0">
              <a:buFont typeface="Arial" panose="020b0604020202020204" pitchFamily="34" charset="0"/>
              <a:buNone/>
            </a:pPr>
            <a:r>
              <a:rPr lang="sl-SI" sz="1200" kern="1200" baseline="0" smtClean="0">
                <a:solidFill>
                  <a:schemeClr val="tx1"/>
                </a:solidFill>
                <a:effectLst/>
                <a:latin typeface="+mn-lt"/>
              </a:rPr>
              <a:t>Opomba: </a:t>
            </a:r>
            <a:r>
              <a:rPr lang="sl-SI" sz="1200" kern="1200" smtClean="0">
                <a:solidFill>
                  <a:schemeClr val="tx1"/>
                </a:solidFill>
                <a:effectLst/>
                <a:latin typeface="+mn-lt"/>
              </a:rPr>
              <a:t>Preverite stran skupne predložitve, da </a:t>
            </a:r>
            <a:r>
              <a:rPr lang="sl-SI" sz="1200" b="1" kern="1200" smtClean="0">
                <a:solidFill>
                  <a:schemeClr val="tx1"/>
                </a:solidFill>
                <a:effectLst/>
                <a:latin typeface="+mn-lt"/>
              </a:rPr>
              <a:t>ugotovite stanje dokumentacije glavnega registracijskega zavezanca</a:t>
            </a:r>
            <a:r>
              <a:rPr lang="sl-SI" sz="1200" kern="1200" smtClean="0">
                <a:solidFill>
                  <a:schemeClr val="tx1"/>
                </a:solidFill>
                <a:effectLst/>
                <a:latin typeface="+mn-lt"/>
              </a:rPr>
              <a:t>. Ko je rubrika dokumentacije glavnega registracijskega zavezanca </a:t>
            </a:r>
            <a:r>
              <a:rPr lang="sl-SI" sz="1200" b="1" kern="1200" smtClean="0">
                <a:solidFill>
                  <a:schemeClr val="tx1"/>
                </a:solidFill>
                <a:effectLst/>
                <a:latin typeface="+mn-lt"/>
              </a:rPr>
              <a:t>zelena</a:t>
            </a:r>
            <a:r>
              <a:rPr lang="sl-SI" sz="1200" kern="1200" smtClean="0">
                <a:solidFill>
                  <a:schemeClr val="tx1"/>
                </a:solidFill>
                <a:effectLst/>
                <a:latin typeface="+mn-lt"/>
              </a:rPr>
              <a:t>, to pomeni, da je dokumentacija glavnega registracijskega zavezanca predložena in vi kot član lahko predložite svojo dokumentacijo. Če je rubrika dokumentacije glavnega registracijskega zavezanca </a:t>
            </a:r>
            <a:r>
              <a:rPr lang="sl-SI" sz="1200" b="1" kern="1200" smtClean="0">
                <a:solidFill>
                  <a:schemeClr val="tx1"/>
                </a:solidFill>
                <a:effectLst/>
                <a:latin typeface="+mn-lt"/>
              </a:rPr>
              <a:t>rdeč</a:t>
            </a:r>
            <a:r>
              <a:rPr lang="sl-SI" sz="1200" kern="1200" smtClean="0">
                <a:solidFill>
                  <a:schemeClr val="tx1"/>
                </a:solidFill>
                <a:effectLst/>
                <a:latin typeface="+mn-lt"/>
              </a:rPr>
              <a:t>a, to pomeni, da še ne morete predložiti svoje dokumentacije člana in morate počakati, da glavni registracijski zavezanec predloži svojo dokumentacijo. </a:t>
            </a:r>
          </a:p>
          <a:p>
            <a:pPr marL="0" marR="0" lvl="0" indent="0" algn="l" defTabSz="914400" rtl="0" eaLnBrk="1" fontAlgn="auto" latinLnBrk="0" hangingPunct="1">
              <a:lnSpc>
                <a:spcPct val="100000"/>
              </a:lnSpc>
              <a:spcBef>
                <a:spcPct val="0"/>
              </a:spcBef>
              <a:spcAft>
                <a:spcPct val="0"/>
              </a:spcAft>
              <a:buClrTx/>
              <a:buSzTx/>
              <a:buFontTx/>
              <a:buNone/>
              <a:defRPr/>
            </a:pPr>
            <a:endParaRPr lang="sl-SI"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sl-SI">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sl/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hyperlink" Target="https://reach-it.echa.europa.eu/reach/" TargetMode="External" /><Relationship Id="rId4"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sl-SI" sz="5000" b="1" smtClean="0">
                <a:solidFill>
                  <a:schemeClr val="bg1"/>
                </a:solidFill>
                <a:latin typeface="Verdana" panose="020b0604030504040204" pitchFamily="34" charset="0"/>
              </a:rPr>
              <a:t>REACH 2018</a:t>
            </a:r>
          </a:p>
          <a:p>
            <a:endParaRPr lang="sl-SI"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sl-SI" sz="3600" smtClean="0">
                <a:solidFill>
                  <a:schemeClr val="bg1"/>
                </a:solidFill>
                <a:latin typeface="Verdana" panose="020b0604030504040204" pitchFamily="34" charset="0"/>
              </a:rPr>
              <a:t>Predložite svojo registracijsko dokumentacijo</a:t>
            </a:r>
            <a:endParaRPr lang="sl-SI"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sl-SI">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l-SI" noProof="0" smtClean="0"/>
              <a:t>Odgovornosti v okviru skupne predložitve v sistemu REACH-IT</a:t>
            </a:r>
            <a:endParaRPr lang="sl-SI"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sl-SI" noProof="0" smtClean="0"/>
              <a:t>Registracijski zavezanec član</a:t>
            </a:r>
          </a:p>
          <a:p>
            <a:pPr marL="400050" lvl="1" indent="0">
              <a:buNone/>
            </a:pPr>
            <a:endParaRPr lang="sl-SI" noProof="0" smtClean="0"/>
          </a:p>
          <a:p>
            <a:pPr marL="857250" lvl="1" indent="-457200">
              <a:buAutoNum type="arabicPeriod"/>
            </a:pPr>
            <a:r>
              <a:rPr lang="sl-SI" noProof="0" smtClean="0"/>
              <a:t>Pridobite varnostni žeton od glavnega registracijskega zavezanca</a:t>
            </a:r>
          </a:p>
          <a:p>
            <a:pPr marL="857250" lvl="1" indent="-457200">
              <a:buAutoNum type="arabicPeriod"/>
            </a:pPr>
            <a:r>
              <a:rPr lang="sl-SI" noProof="0" smtClean="0"/>
              <a:t>„Join the existing“ (Pridruži se obstoječi) skupni predložitvi</a:t>
            </a:r>
          </a:p>
          <a:p>
            <a:pPr lvl="1" indent="-342900">
              <a:buFontTx/>
              <a:buChar char="-"/>
            </a:pPr>
            <a:endParaRPr lang="sl-SI" noProof="0" smtClean="0"/>
          </a:p>
          <a:p>
            <a:pPr lvl="1" indent="-342900">
              <a:buFontTx/>
              <a:buChar char="-"/>
            </a:pPr>
            <a:endParaRPr lang="sl-SI" noProof="0" smtClean="0"/>
          </a:p>
          <a:p>
            <a:pPr lvl="1" indent="-342900">
              <a:buFontTx/>
              <a:buChar char="-"/>
            </a:pPr>
            <a:endParaRPr lang="sl-SI" noProof="0" smtClean="0"/>
          </a:p>
          <a:p>
            <a:pPr lvl="1" indent="-342900">
              <a:buFontTx/>
              <a:buChar char="-"/>
            </a:pPr>
            <a:endParaRPr lang="sl-SI" noProof="0" smtClean="0"/>
          </a:p>
          <a:p>
            <a:pPr marL="0" indent="0">
              <a:buNone/>
            </a:pPr>
            <a:endParaRPr lang="sl-SI" noProof="0" smtClean="0"/>
          </a:p>
          <a:p>
            <a:endParaRPr lang="sl-SI" noProof="0" smtClean="0"/>
          </a:p>
          <a:p>
            <a:endParaRPr lang="sl-SI" noProof="0"/>
          </a:p>
        </p:txBody>
      </p:sp>
      <p:pic>
        <p:nvPicPr>
          <p:cNvPr id="7" name="Picture 6"/>
          <p:cNvPicPr>
            <a:picLocks noChangeAspect="1"/>
          </p:cNvPicPr>
          <p:nvPr/>
        </p:nvPicPr>
        <p:blipFill>
          <a:blip r:embed="rId3"/>
          <a:stretch>
            <a:fillRect/>
          </a:stretch>
        </p:blipFill>
        <p:spPr>
          <a:xfrm>
            <a:off x="636867" y="3535102"/>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85000" lnSpcReduction="20000"/>
          </a:bodyPr>
          <a:lstStyle/>
          <a:p>
            <a:r>
              <a:rPr lang="sl-SI" sz="2800" noProof="0" smtClean="0"/>
              <a:t>kontaktne podatke podjetja</a:t>
            </a:r>
          </a:p>
          <a:p>
            <a:endParaRPr lang="sl-SI" sz="2800" noProof="0" smtClean="0"/>
          </a:p>
          <a:p>
            <a:r>
              <a:rPr lang="sl-SI" sz="2800" noProof="0" smtClean="0"/>
              <a:t>naslov za pošiljanje računa in DDV</a:t>
            </a:r>
          </a:p>
          <a:p>
            <a:endParaRPr lang="sl-SI" sz="2800" noProof="0" smtClean="0"/>
          </a:p>
          <a:p>
            <a:r>
              <a:rPr lang="sl-SI" sz="2800" noProof="0" smtClean="0"/>
              <a:t>naročilnico</a:t>
            </a:r>
          </a:p>
          <a:p>
            <a:endParaRPr lang="sl-SI" sz="2800" noProof="0" smtClean="0"/>
          </a:p>
          <a:p>
            <a:r>
              <a:rPr lang="sl-SI" sz="2800" noProof="0" smtClean="0"/>
              <a:t>velikost podjetja</a:t>
            </a:r>
          </a:p>
          <a:p>
            <a:pPr marL="0" lvl="1" indent="0">
              <a:buNone/>
            </a:pPr>
            <a:endParaRPr lang="sl-SI" noProof="0" smtClean="0"/>
          </a:p>
          <a:p>
            <a:r>
              <a:rPr lang="sl-SI" sz="2800" noProof="0" smtClean="0"/>
              <a:t>svojo dokumentacijo IUCLID</a:t>
            </a:r>
          </a:p>
          <a:p>
            <a:pPr lvl="1">
              <a:buFont typeface="Arial" panose="020b0604020202020204" pitchFamily="34" charset="0"/>
              <a:buChar char="•"/>
            </a:pPr>
            <a:r>
              <a:rPr lang="sl-SI" sz="2600" noProof="0" smtClean="0"/>
              <a:t>preverjeno s pomočnikom za validacijo IUCLID </a:t>
            </a:r>
          </a:p>
          <a:p>
            <a:pPr lvl="1">
              <a:buFont typeface="Arial" panose="020b0604020202020204" pitchFamily="34" charset="0"/>
              <a:buChar char="•"/>
            </a:pPr>
            <a:r>
              <a:rPr lang="sl-SI" sz="2600" noProof="0" smtClean="0"/>
              <a:t>pripravljeno za prenos</a:t>
            </a:r>
          </a:p>
          <a:p>
            <a:pPr lvl="1">
              <a:buFont typeface="Arial" panose="020b0604020202020204" pitchFamily="34" charset="0"/>
              <a:buChar char="•"/>
            </a:pPr>
            <a:endParaRPr lang="sl-SI" noProof="0" smtClean="0"/>
          </a:p>
          <a:p>
            <a:pPr lvl="1">
              <a:buFont typeface="Arial" panose="020b0604020202020204" pitchFamily="34" charset="0"/>
              <a:buChar char="•"/>
            </a:pPr>
            <a:endParaRPr lang="sl-SI"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sl-SI">
              <a:solidFill>
                <a:prstClr val="black">
                  <a:tint val="75000"/>
                </a:prstClr>
              </a:solidFill>
            </a:endParaRPr>
          </a:p>
        </p:txBody>
      </p:sp>
      <p:sp>
        <p:nvSpPr>
          <p:cNvPr id="2" name="Title 1"/>
          <p:cNvSpPr>
            <a:spLocks noGrp="1"/>
          </p:cNvSpPr>
          <p:nvPr>
            <p:ph type="title"/>
          </p:nvPr>
        </p:nvSpPr>
        <p:spPr/>
        <p:txBody>
          <a:bodyPr/>
          <a:lstStyle/>
          <a:p>
            <a:r>
              <a:rPr lang="sl-SI" noProof="0" smtClean="0"/>
              <a:t>Pred predložitvijo preverite naslednje: </a:t>
            </a:r>
            <a:endParaRPr lang="sl-SI"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sl-SI">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l-SI" sz="2400" noProof="0" smtClean="0"/>
              <a:t>Ali ste pripravljeni?</a:t>
            </a:r>
            <a:br/>
            <a:r>
              <a:rPr lang="sl-SI" noProof="0" smtClean="0"/>
              <a:t>Predložitev v sistemu REACH-IT</a:t>
            </a:r>
            <a:endParaRPr lang="sl-SI"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sl-SI">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l-SI" noProof="0" smtClean="0"/>
              <a:t>Bližnjice čarovnika za predložitev</a:t>
            </a:r>
            <a:endParaRPr lang="sl-SI"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l-SI" noProof="0" smtClean="0"/>
              <a:t>Kaj sledi?</a:t>
            </a:r>
            <a:endParaRPr lang="sl-SI" noProof="0"/>
          </a:p>
        </p:txBody>
      </p:sp>
      <p:sp>
        <p:nvSpPr>
          <p:cNvPr id="3" name="Content Placeholder 2"/>
          <p:cNvSpPr>
            <a:spLocks noGrp="1"/>
          </p:cNvSpPr>
          <p:nvPr>
            <p:ph idx="1"/>
          </p:nvPr>
        </p:nvSpPr>
        <p:spPr/>
        <p:txBody>
          <a:bodyPr/>
          <a:lstStyle/>
          <a:p>
            <a:pPr marL="57150" indent="0">
              <a:buNone/>
            </a:pPr>
            <a:r>
              <a:rPr lang="sl-SI" noProof="0" smtClean="0"/>
              <a:t>Ko ste predložili svojo dokumentacijo, bo sistem REACH-IT ustvaril </a:t>
            </a:r>
            <a:r>
              <a:rPr lang="sl-SI" b="1" noProof="0" smtClean="0"/>
              <a:t>številko predložitve </a:t>
            </a:r>
            <a:r>
              <a:rPr lang="sl-SI" noProof="0" smtClean="0"/>
              <a:t>za vašo dokumentacijo.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sl-SI"/>
          </a:p>
        </p:txBody>
      </p:sp>
      <p:sp>
        <p:nvSpPr>
          <p:cNvPr id="6" name="Rectangle 5"/>
          <p:cNvSpPr/>
          <p:nvPr/>
        </p:nvSpPr>
        <p:spPr>
          <a:xfrm>
            <a:off x="723308" y="3453041"/>
            <a:ext cx="3395965" cy="1569660"/>
          </a:xfrm>
          <a:prstGeom prst="rect">
            <a:avLst/>
          </a:prstGeom>
        </p:spPr>
        <p:txBody>
          <a:bodyPr wrap="square">
            <a:spAutoFit/>
          </a:bodyPr>
          <a:lstStyle/>
          <a:p>
            <a:r>
              <a:rPr lang="sl-SI" altLang="en-US" sz="2400" smtClean="0">
                <a:latin typeface="Verdana" panose="020b0604030504040204" pitchFamily="34" charset="0"/>
              </a:rPr>
              <a:t>Za ogled strani s poročilom o predložitvi kliknite na povezavo.</a:t>
            </a:r>
            <a:endParaRPr lang="sl-SI"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sl-SI"/>
          </a:p>
        </p:txBody>
      </p:sp>
      <p:pic>
        <p:nvPicPr>
          <p:cNvPr id="12" name="Picture 11"/>
          <p:cNvPicPr>
            <a:picLocks noChangeAspect="1"/>
          </p:cNvPicPr>
          <p:nvPr/>
        </p:nvPicPr>
        <p:blipFill>
          <a:blip r:embed="rId3"/>
          <a:stretch>
            <a:fillRect/>
          </a:stretch>
        </p:blipFill>
        <p:spPr>
          <a:xfrm>
            <a:off x="611560" y="905903"/>
            <a:ext cx="6264696" cy="5815572"/>
          </a:xfrm>
          <a:prstGeom prst="rect">
            <a:avLst/>
          </a:prstGeom>
        </p:spPr>
      </p:pic>
      <p:sp>
        <p:nvSpPr>
          <p:cNvPr id="6" name="Title 1"/>
          <p:cNvSpPr>
            <a:spLocks noGrp="1"/>
          </p:cNvSpPr>
          <p:nvPr>
            <p:ph type="title"/>
          </p:nvPr>
        </p:nvSpPr>
        <p:spPr>
          <a:xfrm>
            <a:off x="430952" y="0"/>
            <a:ext cx="8229600" cy="1143000"/>
          </a:xfrm>
        </p:spPr>
        <p:txBody>
          <a:bodyPr/>
          <a:lstStyle/>
          <a:p>
            <a:r>
              <a:rPr lang="sl-SI" noProof="0" smtClean="0"/>
              <a:t>Stran s poročilom o predložitvi</a:t>
            </a:r>
            <a:endParaRPr lang="sl-SI"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sl-SI"/>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457200" y="476672"/>
            <a:ext cx="8229600" cy="1143000"/>
          </a:xfrm>
        </p:spPr>
        <p:txBody>
          <a:bodyPr/>
          <a:lstStyle/>
          <a:p>
            <a:r>
              <a:rPr lang="sl-SI" noProof="0" smtClean="0"/>
              <a:t>Pot dokumentacije</a:t>
            </a:r>
            <a:endParaRPr lang="sl-SI"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792088"/>
          </a:xfrm>
        </p:spPr>
        <p:txBody>
          <a:bodyPr>
            <a:noAutofit/>
          </a:bodyPr>
          <a:lstStyle/>
          <a:p>
            <a:r>
              <a:rPr lang="sl-SI" noProof="0" smtClean="0"/>
              <a:t>Posodobitev vaše dokumentacije</a:t>
            </a:r>
            <a:br>
              <a:rPr lang="es-ES" noProof="0" smtClean="0"/>
            </a:br>
            <a:r>
              <a:rPr lang="sl-SI" noProof="0" smtClean="0"/>
              <a:t>na podlagi zahtevka</a:t>
            </a:r>
            <a:endParaRPr lang="sl-SI"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sl-SI"/>
          </a:p>
        </p:txBody>
      </p:sp>
      <p:pic>
        <p:nvPicPr>
          <p:cNvPr id="8" name="Picture 7"/>
          <p:cNvPicPr>
            <a:picLocks noChangeAspect="1"/>
          </p:cNvPicPr>
          <p:nvPr/>
        </p:nvPicPr>
        <p:blipFill>
          <a:blip r:embed="rId3"/>
          <a:stretch>
            <a:fillRect/>
          </a:stretch>
        </p:blipFill>
        <p:spPr>
          <a:xfrm>
            <a:off x="388911" y="1639595"/>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sl-SI" noProof="0" smtClean="0"/>
              <a:t>Registracijska številka</a:t>
            </a:r>
            <a:br/>
            <a:endParaRPr lang="sl-SI"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sl-SI" sz="2000" noProof="0" smtClean="0"/>
              <a:t>Ko je vaša dokumentacija </a:t>
            </a:r>
          </a:p>
          <a:p>
            <a:pPr marL="685800" lvl="1">
              <a:buFont typeface="Arial" panose="020b0604020202020204" pitchFamily="34" charset="0"/>
              <a:buChar char="•"/>
            </a:pPr>
            <a:r>
              <a:rPr lang="sl-SI" sz="1600" noProof="0" smtClean="0"/>
              <a:t>uspešno prestala preverjanje celovitosti in</a:t>
            </a:r>
          </a:p>
          <a:p>
            <a:pPr marL="685800" lvl="1">
              <a:buFont typeface="Arial" panose="020b0604020202020204" pitchFamily="34" charset="0"/>
              <a:buChar char="•"/>
            </a:pPr>
            <a:r>
              <a:rPr lang="sl-SI" sz="1600" noProof="0" smtClean="0"/>
              <a:t>ko ste poravnali račun </a:t>
            </a:r>
          </a:p>
          <a:p>
            <a:pPr marL="0" indent="0">
              <a:buNone/>
            </a:pPr>
            <a:endParaRPr lang="sl-SI"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sl-SI"/>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sl-SI"/>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lstStyle/>
          <a:p>
            <a:r>
              <a:rPr lang="sl-SI" noProof="0" smtClean="0"/>
              <a:t>Stran referenčne številke</a:t>
            </a:r>
            <a:br/>
            <a:endParaRPr lang="sl-SI"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sl-SI"/>
          </a:p>
        </p:txBody>
      </p:sp>
      <p:sp>
        <p:nvSpPr>
          <p:cNvPr id="4" name="Title 3"/>
          <p:cNvSpPr>
            <a:spLocks noGrp="1"/>
          </p:cNvSpPr>
          <p:nvPr>
            <p:ph type="title"/>
          </p:nvPr>
        </p:nvSpPr>
        <p:spPr/>
        <p:txBody>
          <a:bodyPr/>
          <a:lstStyle/>
          <a:p>
            <a:r>
              <a:rPr lang="sl-SI" noProof="0" smtClean="0"/>
              <a:t>Namen te predstavitve</a:t>
            </a:r>
            <a:endParaRPr lang="sl-SI" noProof="0"/>
          </a:p>
        </p:txBody>
      </p:sp>
      <p:sp>
        <p:nvSpPr>
          <p:cNvPr id="5" name="Content Placeholder 4"/>
          <p:cNvSpPr>
            <a:spLocks noGrp="1"/>
          </p:cNvSpPr>
          <p:nvPr>
            <p:ph idx="1"/>
          </p:nvPr>
        </p:nvSpPr>
        <p:spPr/>
        <p:txBody>
          <a:bodyPr>
            <a:normAutofit fontScale="62500" lnSpcReduction="20000"/>
          </a:bodyPr>
          <a:lstStyle/>
          <a:p>
            <a:r>
              <a:rPr lang="sl-SI" altLang="en-US" noProof="0"/>
              <a:t>To predstavitev, ki vključuje tudi ustrezne opombe, je pripravila Evropska agencija za kemikalije (ECHA), da bi vam pomagala pri pripravi predstavitve o zadnjem roku za registracijo snovi v postopnem uvajanju, REACH 2018. Iz predstavitve lahko izberete ustrezne diapozitive in jih po potrebi prilagodite svojemu občinstvu, naj bodo to vodstveno osebje, delavci, strokovnjaki za zdravje in varnost okolja, ustrezni pristojni organi itd. Diapozitive lahko uporabite brez dodatnega dovoljenja.</a:t>
            </a:r>
          </a:p>
          <a:p>
            <a:endParaRPr lang="sl-SI" altLang="en-US" noProof="0"/>
          </a:p>
          <a:p>
            <a:r>
              <a:rPr lang="sl-SI" altLang="en-US" noProof="0"/>
              <a:t>Ta predstavitev vsebuje kratek pregled faze 6 (Predložite svojo registracijsko dokumentacijo) načrta REACH 2018 agencije ECHA. Je del niza predstavitev o načrtu REACH 2018, ki so dostopne na spletišču agencije ECHA. Vaše komentarje in predloge z veseljem pričakujemo na naslovu: </a:t>
            </a:r>
            <a:r>
              <a:rPr lang="sl-SI" altLang="en-US" b="1" noProof="0" smtClean="0">
                <a:solidFill>
                  <a:srgbClr val="0046AD"/>
                </a:solidFill>
              </a:rPr>
              <a:t>reach-2018@echa.europa.eu</a:t>
            </a:r>
            <a:r>
              <a:rPr lang="sl-SI" altLang="en-US" noProof="0"/>
              <a:t>.  </a:t>
            </a:r>
          </a:p>
          <a:p>
            <a:endParaRPr lang="sl-SI" altLang="en-US" noProof="0"/>
          </a:p>
          <a:p>
            <a:r>
              <a:rPr lang="sl-SI" altLang="en-US" b="1" noProof="0"/>
              <a:t>Pravno obvestilo: </a:t>
            </a:r>
            <a:r>
              <a:rPr lang="sl-SI" altLang="en-US" noProof="0"/>
              <a:t>Informacije v tej predstavitvi ne pomenijo pravnega nasveta in iz pravnega vidika ne predstavljajo nujno uradnega stališča Evropske agencije za kemikalije. Evropska agencija za kemikalije ne prevzema nobene odgovornosti za vsebino tega dokumenta.</a:t>
            </a:r>
          </a:p>
          <a:p>
            <a:endParaRPr lang="sl-SI" altLang="en-US" noProof="0"/>
          </a:p>
          <a:p>
            <a:r>
              <a:rPr lang="sl-SI" altLang="en-US" noProof="0"/>
              <a:t>Objava: maj 2017</a:t>
            </a:r>
          </a:p>
          <a:p>
            <a:pPr marL="0" indent="0">
              <a:buNone/>
            </a:pPr>
            <a:endParaRPr lang="sl-SI"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sl-SI" sz="3300" noProof="0" smtClean="0"/>
              <a:t>Oporne točke</a:t>
            </a:r>
            <a:br/>
            <a:endParaRPr lang="sl-SI" noProof="0"/>
          </a:p>
        </p:txBody>
      </p:sp>
      <p:sp>
        <p:nvSpPr>
          <p:cNvPr id="3" name="Content Placeholder 2"/>
          <p:cNvSpPr>
            <a:spLocks noGrp="1"/>
          </p:cNvSpPr>
          <p:nvPr>
            <p:ph sz="half" idx="1"/>
          </p:nvPr>
        </p:nvSpPr>
        <p:spPr>
          <a:xfrm>
            <a:off x="539552" y="1556792"/>
            <a:ext cx="8240398" cy="3558409"/>
          </a:xfrm>
        </p:spPr>
        <p:txBody>
          <a:bodyPr>
            <a:normAutofit fontScale="25000" lnSpcReduction="20000"/>
          </a:bodyPr>
          <a:lstStyle/>
          <a:p>
            <a:pPr>
              <a:lnSpc>
                <a:spcPct val="120000"/>
              </a:lnSpc>
            </a:pPr>
            <a:r>
              <a:rPr lang="sl-SI" sz="9600" noProof="0" smtClean="0"/>
              <a:t>Poskrbite, da imate dostop do svojega uporabniškega računa REACH-IT</a:t>
            </a:r>
          </a:p>
          <a:p>
            <a:pPr>
              <a:lnSpc>
                <a:spcPct val="120000"/>
              </a:lnSpc>
            </a:pPr>
            <a:r>
              <a:rPr lang="sl-SI" sz="9600" noProof="0" smtClean="0"/>
              <a:t>Preverite velikost svojega podjetja</a:t>
            </a:r>
          </a:p>
          <a:p>
            <a:pPr>
              <a:lnSpc>
                <a:spcPct val="120000"/>
              </a:lnSpc>
            </a:pPr>
            <a:r>
              <a:rPr lang="sl-SI" sz="9600" noProof="0" smtClean="0"/>
              <a:t>Redno posodabljajte svoje kontaktne podatke</a:t>
            </a:r>
          </a:p>
          <a:p>
            <a:pPr>
              <a:lnSpc>
                <a:spcPct val="120000"/>
              </a:lnSpc>
            </a:pPr>
            <a:r>
              <a:rPr lang="sl-SI" sz="9600" noProof="0" smtClean="0">
                <a:solidFill>
                  <a:prstClr val="black"/>
                </a:solidFill>
              </a:rPr>
              <a:t>Bodite seznanjeni s svojimi obveznostmi v okviru skupne predložitve</a:t>
            </a:r>
          </a:p>
          <a:p>
            <a:pPr>
              <a:lnSpc>
                <a:spcPct val="120000"/>
              </a:lnSpc>
            </a:pPr>
            <a:r>
              <a:rPr lang="sl-SI" sz="9600" noProof="0" smtClean="0"/>
              <a:t>Preberite elektronska sporočila, ki jih pošilja sistem REACH-IT</a:t>
            </a:r>
          </a:p>
          <a:p>
            <a:pPr>
              <a:lnSpc>
                <a:spcPct val="120000"/>
              </a:lnSpc>
            </a:pPr>
            <a:r>
              <a:rPr lang="sl-SI" sz="9600" noProof="0" smtClean="0"/>
              <a:t>Če prejmete nalogo, jo izvedite pravočasno (plačilo pristojbin in ponovne predložitve) </a:t>
            </a:r>
          </a:p>
          <a:p>
            <a:pPr>
              <a:lnSpc>
                <a:spcPct val="120000"/>
              </a:lnSpc>
            </a:pPr>
            <a:r>
              <a:rPr lang="sl-SI" sz="9600"/>
              <a:t>Podpora je na voljo na naslovu </a:t>
            </a:r>
            <a:r>
              <a:rPr lang="sl-SI" sz="9600" smtClean="0">
                <a:hlinkClick r:id="rId3"/>
              </a:rPr>
              <a:t>https://echa.europa.eu/sl/reach-2018</a:t>
            </a:r>
            <a:endParaRPr lang="sl-SI" sz="9600" smtClean="0"/>
          </a:p>
          <a:p>
            <a:pPr marL="0" indent="0">
              <a:buNone/>
            </a:pPr>
            <a:endParaRPr lang="sl-SI" sz="9600"/>
          </a:p>
          <a:p>
            <a:endParaRPr lang="sl-SI" sz="9600" noProof="0" smtClean="0"/>
          </a:p>
          <a:p>
            <a:pPr marL="0" indent="0">
              <a:buNone/>
            </a:pPr>
            <a:endParaRPr lang="sl-SI"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sl-SI"/>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sl-SI" noProof="0" smtClean="0"/>
              <a:t>Vaše informacijsko orodje za predložitev informacij agenciji ECHA</a:t>
            </a:r>
          </a:p>
          <a:p>
            <a:endParaRPr lang="sl-SI" noProof="0" smtClean="0"/>
          </a:p>
          <a:p>
            <a:r>
              <a:rPr lang="sl-SI" noProof="0" smtClean="0"/>
              <a:t>Sistem, prek katerega agencija ECHA komunicira z vami</a:t>
            </a:r>
          </a:p>
          <a:p>
            <a:endParaRPr lang="sl-SI" noProof="0" smtClean="0"/>
          </a:p>
          <a:p>
            <a:r>
              <a:rPr lang="sl-SI" noProof="0" smtClean="0"/>
              <a:t>Vir informacij</a:t>
            </a:r>
          </a:p>
          <a:p>
            <a:endParaRPr lang="sl-SI" noProof="0"/>
          </a:p>
          <a:p>
            <a:r>
              <a:rPr lang="sl-SI" noProof="0" smtClean="0"/>
              <a:t>Na voljo tukaj:</a:t>
            </a:r>
            <a:r>
              <a:rPr lang="es-ES" noProof="0" smtClean="0"/>
              <a:t> </a:t>
            </a:r>
            <a:r>
              <a:rPr lang="sl-SI" sz="1800">
                <a:hlinkClick r:id="rId3"/>
              </a:rPr>
              <a:t>https://reach-it.echa.europa.eu/reach/</a:t>
            </a:r>
            <a:r>
              <a:rPr lang="sl-SI" sz="1800"/>
              <a:t> </a:t>
            </a:r>
          </a:p>
          <a:p>
            <a:endParaRPr lang="sl-SI" noProof="0" smtClean="0"/>
          </a:p>
          <a:p>
            <a:endParaRPr lang="sl-SI" noProof="0" smtClean="0"/>
          </a:p>
          <a:p>
            <a:endParaRPr lang="sl-SI" noProof="0" smtClean="0"/>
          </a:p>
          <a:p>
            <a:pPr marL="0" indent="0">
              <a:buNone/>
            </a:pPr>
            <a:endParaRPr lang="sl-SI"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sl-SI"/>
          </a:p>
        </p:txBody>
      </p:sp>
      <p:pic>
        <p:nvPicPr>
          <p:cNvPr id="6" name="Picture 5"/>
          <p:cNvPicPr>
            <a:picLocks noChangeAspect="1"/>
          </p:cNvPicPr>
          <p:nvPr/>
        </p:nvPicPr>
        <p:blipFill>
          <a:blip r:embed="rId4"/>
          <a:stretch>
            <a:fillRect/>
          </a:stretch>
        </p:blipFill>
        <p:spPr>
          <a:xfrm>
            <a:off x="577428" y="520327"/>
            <a:ext cx="4131220" cy="1135401"/>
          </a:xfrm>
          <a:prstGeom prst="rect">
            <a:avLst/>
          </a:prstGeom>
        </p:spPr>
      </p:pic>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sl-SI"/>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sl-SI" noProof="0" smtClean="0"/>
              <a:t>Naloge in sporočila</a:t>
            </a:r>
            <a:br/>
            <a:endParaRPr lang="sl-SI" noProof="0"/>
          </a:p>
        </p:txBody>
      </p:sp>
      <p:sp>
        <p:nvSpPr>
          <p:cNvPr id="3" name="Content Placeholder 2"/>
          <p:cNvSpPr>
            <a:spLocks noGrp="1"/>
          </p:cNvSpPr>
          <p:nvPr>
            <p:ph sz="half" idx="1"/>
          </p:nvPr>
        </p:nvSpPr>
        <p:spPr>
          <a:xfrm>
            <a:off x="251520" y="1804480"/>
            <a:ext cx="5112568" cy="4525963"/>
          </a:xfrm>
        </p:spPr>
        <p:txBody>
          <a:bodyPr>
            <a:normAutofit fontScale="92500" lnSpcReduction="10000"/>
          </a:bodyPr>
          <a:lstStyle/>
          <a:p>
            <a:pPr marL="0" indent="0">
              <a:buNone/>
            </a:pPr>
            <a:r>
              <a:rPr lang="sl-SI" sz="2000" noProof="0" smtClean="0"/>
              <a:t>Agencija ECHA želi, da ukrepate</a:t>
            </a:r>
          </a:p>
          <a:p>
            <a:pPr marL="0" indent="0">
              <a:buNone/>
            </a:pPr>
            <a:r>
              <a:rPr lang="sl-SI" sz="2000" noProof="0" smtClean="0"/>
              <a:t>      prejmete </a:t>
            </a:r>
            <a:r>
              <a:rPr lang="sl-SI" sz="2000" b="1" noProof="0" smtClean="0"/>
              <a:t>nalogo</a:t>
            </a:r>
            <a:r>
              <a:rPr lang="sl-SI" smtClean="0"/>
              <a:t>   </a:t>
            </a:r>
          </a:p>
          <a:p>
            <a:pPr marL="0" indent="0">
              <a:buNone/>
            </a:pPr>
            <a:r>
              <a:rPr lang="sl-SI" smtClean="0"/>
              <a:t>      </a:t>
            </a:r>
            <a:r>
              <a:rPr lang="sl-SI" sz="1600" noProof="0" smtClean="0"/>
              <a:t>na primer, plačati morate pristojbino</a:t>
            </a:r>
            <a:endParaRPr lang="sl-SI" sz="2000" noProof="0" smtClean="0"/>
          </a:p>
          <a:p>
            <a:pPr>
              <a:buFontTx/>
              <a:buChar char="-"/>
            </a:pPr>
            <a:endParaRPr lang="sl-SI" sz="2000" noProof="0" smtClean="0"/>
          </a:p>
          <a:p>
            <a:pPr marL="0" indent="0">
              <a:buNone/>
            </a:pPr>
            <a:r>
              <a:rPr lang="sl-SI" sz="2000" noProof="0" smtClean="0"/>
              <a:t>Agencija ECHA vas želi obvestiti o dogodku </a:t>
            </a:r>
          </a:p>
          <a:p>
            <a:pPr marL="0" indent="0">
              <a:buNone/>
            </a:pPr>
            <a:r>
              <a:rPr lang="sl-SI" sz="2000" noProof="0" smtClean="0"/>
              <a:t>prejmete </a:t>
            </a:r>
            <a:r>
              <a:rPr lang="sl-SI" sz="2000" b="1" noProof="0" smtClean="0"/>
              <a:t>sporočilo</a:t>
            </a:r>
            <a:endParaRPr lang="sl-SI" sz="2000" noProof="0" smtClean="0"/>
          </a:p>
          <a:p>
            <a:pPr marL="457200" lvl="1" indent="0">
              <a:buNone/>
            </a:pPr>
            <a:r>
              <a:rPr lang="sl-SI" sz="1600" noProof="0" smtClean="0"/>
              <a:t> na primer, predložitev dokumentacije je zaključena</a:t>
            </a:r>
          </a:p>
          <a:p>
            <a:pPr marL="457200" lvl="1" indent="0">
              <a:buNone/>
            </a:pPr>
            <a:endParaRPr lang="sl-SI" noProof="0" smtClean="0"/>
          </a:p>
          <a:p>
            <a:pPr marL="457200" lvl="1" indent="0">
              <a:buNone/>
            </a:pPr>
            <a:r>
              <a:rPr lang="sl-SI" noProof="0" smtClean="0"/>
              <a:t>Uporabne funkcije:</a:t>
            </a:r>
          </a:p>
          <a:p>
            <a:pPr marL="457200" lvl="1" indent="0">
              <a:buNone/>
            </a:pPr>
            <a:r>
              <a:rPr lang="sl-SI" sz="1800" noProof="0" smtClean="0"/>
              <a:t>čarovniki, vgrajena pomoč, poenostavitev iskanja, podatki o glavnem registracijskem zavezancu, tuji uporabnik, priljubljene</a:t>
            </a:r>
          </a:p>
          <a:p>
            <a:pPr marL="0" indent="0">
              <a:buNone/>
            </a:pPr>
            <a:endParaRPr lang="sl-SI"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sl-SI"/>
          </a:p>
        </p:txBody>
      </p:sp>
      <p:sp>
        <p:nvSpPr>
          <p:cNvPr id="4" name="Right Arrow 3"/>
          <p:cNvSpPr/>
          <p:nvPr/>
        </p:nvSpPr>
        <p:spPr>
          <a:xfrm>
            <a:off x="251520" y="229592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3528" y="4037678"/>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l-SI" noProof="0" smtClean="0"/>
              <a:t>Glavni meni</a:t>
            </a:r>
            <a:endParaRPr lang="sl-SI"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sl-SI"/>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sl-SI" noProof="0" smtClean="0"/>
              <a:t>Iskanje glavnega registracijskega zavezanca</a:t>
            </a:r>
            <a:endParaRPr lang="sl-SI"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sl-SI"/>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sl-SI" noProof="0" smtClean="0"/>
              <a:t>Možnosti upravljanja podjetja</a:t>
            </a:r>
            <a:endParaRPr lang="sl-SI"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sl-SI"/>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sl-SI">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sl-SI" noProof="0" smtClean="0"/>
              <a:t>Odgovornosti v okviru skupne predložitve v sistemu REACH-IT</a:t>
            </a:r>
            <a:endParaRPr lang="sl-SI"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sl-SI" noProof="0" smtClean="0"/>
              <a:t>Glavni registracijski zavezanec</a:t>
            </a:r>
          </a:p>
          <a:p>
            <a:pPr lvl="1" indent="-342900">
              <a:buFontTx/>
              <a:buChar char="-"/>
            </a:pPr>
            <a:endParaRPr lang="sl-SI" noProof="0" smtClean="0"/>
          </a:p>
          <a:p>
            <a:pPr marL="400050" lvl="1" indent="0">
              <a:buNone/>
            </a:pPr>
            <a:r>
              <a:rPr lang="sl-SI" noProof="0" smtClean="0"/>
              <a:t>1. Ustvarite skupno predložitev v sistemu REACH-IT</a:t>
            </a:r>
          </a:p>
          <a:p>
            <a:pPr lvl="1" indent="-342900">
              <a:buFontTx/>
              <a:buChar char="-"/>
            </a:pPr>
            <a:endParaRPr lang="sl-SI" noProof="0" smtClean="0"/>
          </a:p>
          <a:p>
            <a:pPr lvl="1" indent="-342900">
              <a:buFontTx/>
              <a:buChar char="-"/>
            </a:pPr>
            <a:endParaRPr lang="sl-SI" noProof="0" smtClean="0"/>
          </a:p>
          <a:p>
            <a:pPr lvl="1" indent="-342900">
              <a:buFontTx/>
              <a:buChar char="-"/>
            </a:pPr>
            <a:endParaRPr lang="sl-SI" noProof="0" smtClean="0"/>
          </a:p>
          <a:p>
            <a:pPr marL="400050" lvl="1" indent="0">
              <a:buNone/>
            </a:pPr>
            <a:endParaRPr lang="sl-SI" noProof="0" smtClean="0"/>
          </a:p>
          <a:p>
            <a:pPr marL="400050" lvl="1" indent="0">
              <a:buNone/>
            </a:pPr>
            <a:r>
              <a:rPr lang="sl-SI" noProof="0" smtClean="0"/>
              <a:t>2. Posredujte članom žeton</a:t>
            </a:r>
          </a:p>
          <a:p>
            <a:pPr marL="0" indent="0">
              <a:buNone/>
            </a:pPr>
            <a:r>
              <a:rPr lang="sl-SI" smtClean="0"/>
              <a:t> </a:t>
            </a:r>
          </a:p>
          <a:p>
            <a:endParaRPr lang="sl-SI" noProof="0"/>
          </a:p>
        </p:txBody>
      </p:sp>
      <p:pic>
        <p:nvPicPr>
          <p:cNvPr id="8" name="Picture 7"/>
          <p:cNvPicPr>
            <a:picLocks noChangeAspect="1"/>
          </p:cNvPicPr>
          <p:nvPr/>
        </p:nvPicPr>
        <p:blipFill>
          <a:blip r:embed="rId3"/>
          <a:stretch>
            <a:fillRect/>
          </a:stretch>
        </p:blipFill>
        <p:spPr>
          <a:xfrm>
            <a:off x="4788024" y="4260116"/>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80</Paragraphs>
  <Slides>20</Slides>
  <Notes>19</Notes>
  <TotalTime>11736</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Namen te predstavitve</vt:lpstr>
      <vt:lpstr>Slide 3</vt:lpstr>
      <vt:lpstr>Slide 4</vt:lpstr>
      <vt:lpstr>Naloge in sporočila</vt:lpstr>
      <vt:lpstr>Glavni meni</vt:lpstr>
      <vt:lpstr>Iskanje glavnega registracijskega zavezanca</vt:lpstr>
      <vt:lpstr>Možnosti upravljanja podjetja</vt:lpstr>
      <vt:lpstr>Odgovornosti v okviru skupne predložitve v sistemu REACH-IT</vt:lpstr>
      <vt:lpstr>Odgovornosti v okviru skupne predložitve v sistemu REACH-IT</vt:lpstr>
      <vt:lpstr>Pred predložitvijo preverite naslednje: </vt:lpstr>
      <vt:lpstr>Ali ste pripravljeni?Predložitev v sistemu REACH-IT</vt:lpstr>
      <vt:lpstr>Bližnjice čarovnika za predložitev</vt:lpstr>
      <vt:lpstr>Kaj sledi?</vt:lpstr>
      <vt:lpstr>Stran s poročilom o predložitvi</vt:lpstr>
      <vt:lpstr>Pot dokumentacije</vt:lpstr>
      <vt:lpstr>Posodobitev vaše dokumentacijena podlagi zahtevka</vt:lpstr>
      <vt:lpstr>Registracijska številka</vt:lpstr>
      <vt:lpstr>Stran referenčne številke</vt:lpstr>
      <vt:lpstr>Oporne točke</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279</cp:revision>
  <dcterms:created xsi:type="dcterms:W3CDTF">2015-06-16T10:48:03Z</dcterms:created>
  <dcterms:modified xsi:type="dcterms:W3CDTF">2017-05-30T07:18:29Z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