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4.xml" ContentType="application/xml"/>
  <Override PartName="/customXml/item5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6.10.0.0-->
<p:presentation xmlns:r="http://schemas.openxmlformats.org/officeDocument/2006/relationships" xmlns:a="http://schemas.openxmlformats.org/drawingml/2006/main" xmlns:p="http://schemas.openxmlformats.org/presentationml/2006/main" showSpecialPlsOnTitleSld="0" saveSubsetFonts="1">
  <p:sldMasterIdLst>
    <p:sldMasterId id="2147483648" r:id="rId7"/>
  </p:sldMasterIdLst>
  <p:notesMasterIdLst>
    <p:notesMasterId r:id="rId8"/>
  </p:notesMasterIdLst>
  <p:sldIdLst>
    <p:sldId id="256" r:id="rId9"/>
    <p:sldId id="328" r:id="rId10"/>
    <p:sldId id="268" r:id="rId11"/>
    <p:sldId id="270" r:id="rId12"/>
    <p:sldId id="271" r:id="rId13"/>
    <p:sldId id="280" r:id="rId14"/>
    <p:sldId id="281" r:id="rId15"/>
    <p:sldId id="284" r:id="rId16"/>
    <p:sldId id="323" r:id="rId17"/>
    <p:sldId id="327" r:id="rId18"/>
    <p:sldId id="296" r:id="rId19"/>
    <p:sldId id="324" r:id="rId20"/>
    <p:sldId id="326" r:id="rId21"/>
    <p:sldId id="303" r:id="rId22"/>
    <p:sldId id="304" r:id="rId23"/>
    <p:sldId id="305" r:id="rId24"/>
    <p:sldId id="317" r:id="rId25"/>
    <p:sldId id="319" r:id="rId26"/>
    <p:sldId id="320" r:id="rId27"/>
    <p:sldId id="321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MUSSET Christel" initials="MC" lastIdx="0" clrIdx="0">
    <p:extLst>
      <p:ext uri="{19B8F6BF-5375-455C-9EA6-DF929625EA0E}">
        <p15:presenceInfo xmlns:p15="http://schemas.microsoft.com/office/powerpoint/2012/main" userId="S-1-5-21-2444889250-2882189981-708495972-1341" providerId="AD"/>
      </p:ext>
    </p:extLst>
  </p:cmAuthor>
  <p:cmAuthor id="2" name="TROUTH Paul" initials="TP" lastIdx="0" clrIdx="1">
    <p:extLst>
      <p:ext uri="{19B8F6BF-5375-455C-9EA6-DF929625EA0E}">
        <p15:presenceInfo xmlns:p15="http://schemas.microsoft.com/office/powerpoint/2012/main" userId="S-1-5-21-2444889250-2882189981-708495972-51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55474" autoAdjust="0"/>
  </p:normalViewPr>
  <p:slideViewPr>
    <p:cSldViewPr>
      <p:cViewPr varScale="1">
        <p:scale>
          <a:sx n="61" d="100"/>
          <a:sy n="61" d="100"/>
        </p:scale>
        <p:origin x="27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7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2.xml" /><Relationship Id="rId11" Type="http://schemas.openxmlformats.org/officeDocument/2006/relationships/slide" Target="slides/slide3.xml" /><Relationship Id="rId12" Type="http://schemas.openxmlformats.org/officeDocument/2006/relationships/slide" Target="slides/slide4.xml" /><Relationship Id="rId13" Type="http://schemas.openxmlformats.org/officeDocument/2006/relationships/slide" Target="slides/slide5.xml" /><Relationship Id="rId14" Type="http://schemas.openxmlformats.org/officeDocument/2006/relationships/slide" Target="slides/slide6.xml" /><Relationship Id="rId15" Type="http://schemas.openxmlformats.org/officeDocument/2006/relationships/slide" Target="slides/slide7.xml" /><Relationship Id="rId16" Type="http://schemas.openxmlformats.org/officeDocument/2006/relationships/slide" Target="slides/slide8.xml" /><Relationship Id="rId17" Type="http://schemas.openxmlformats.org/officeDocument/2006/relationships/slide" Target="slides/slide9.xml" /><Relationship Id="rId18" Type="http://schemas.openxmlformats.org/officeDocument/2006/relationships/slide" Target="slides/slide10.xml" /><Relationship Id="rId19" Type="http://schemas.openxmlformats.org/officeDocument/2006/relationships/slide" Target="slides/slide11.xml" /><Relationship Id="rId2" Type="http://schemas.openxmlformats.org/officeDocument/2006/relationships/customXml" Target="../customXml/item2.xml" /><Relationship Id="rId20" Type="http://schemas.openxmlformats.org/officeDocument/2006/relationships/slide" Target="slides/slide12.xml" /><Relationship Id="rId21" Type="http://schemas.openxmlformats.org/officeDocument/2006/relationships/slide" Target="slides/slide13.xml" /><Relationship Id="rId22" Type="http://schemas.openxmlformats.org/officeDocument/2006/relationships/slide" Target="slides/slide14.xml" /><Relationship Id="rId23" Type="http://schemas.openxmlformats.org/officeDocument/2006/relationships/slide" Target="slides/slide15.xml" /><Relationship Id="rId24" Type="http://schemas.openxmlformats.org/officeDocument/2006/relationships/slide" Target="slides/slide16.xml" /><Relationship Id="rId25" Type="http://schemas.openxmlformats.org/officeDocument/2006/relationships/slide" Target="slides/slide17.xml" /><Relationship Id="rId26" Type="http://schemas.openxmlformats.org/officeDocument/2006/relationships/slide" Target="slides/slide18.xml" /><Relationship Id="rId27" Type="http://schemas.openxmlformats.org/officeDocument/2006/relationships/slide" Target="slides/slide19.xml" /><Relationship Id="rId28" Type="http://schemas.openxmlformats.org/officeDocument/2006/relationships/slide" Target="slides/slide20.xml" /><Relationship Id="rId29" Type="http://schemas.openxmlformats.org/officeDocument/2006/relationships/tags" Target="tags/tag1.xml" /><Relationship Id="rId3" Type="http://schemas.openxmlformats.org/officeDocument/2006/relationships/customXml" Target="../customXml/item3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customXml" Target="../customXml/item4.xml" /><Relationship Id="rId5" Type="http://schemas.openxmlformats.org/officeDocument/2006/relationships/customXml" Target="../customXml/item5.xml" /><Relationship Id="rId6" Type="http://schemas.openxmlformats.org/officeDocument/2006/relationships/commentAuthors" Target="commentAuthors.xml" /><Relationship Id="rId7" Type="http://schemas.openxmlformats.org/officeDocument/2006/relationships/slideMaster" Target="slideMasters/slideMaster1.xml" /><Relationship Id="rId8" Type="http://schemas.openxmlformats.org/officeDocument/2006/relationships/notesMaster" Target="notesMasters/notesMaster1.xml" /><Relationship Id="rId9" Type="http://schemas.openxmlformats.org/officeDocument/2006/relationships/slide" Target="slides/slide1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478A7-AFE6-4A1C-B985-B1032FA8D500}" type="datetimeFigureOut">
              <a:rPr lang="en-GB" smtClean="0"/>
              <a:t>29/05/2017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D4212-E431-464C-A3C7-FAC7436F6DC4}" type="slidenum">
              <a:rPr lang="en-GB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64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350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>
                <a:solidFill>
                  <a:prstClr val="black"/>
                </a:solidFill>
              </a:rPr>
              <a:t>11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57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kern="1200" smtClean="0">
                <a:solidFill>
                  <a:schemeClr val="tx1"/>
                </a:solidFill>
                <a:effectLst/>
                <a:latin typeface="+mn-lt"/>
              </a:rPr>
              <a:t>A dokumentáció mindegyik benyújtási típus esetében a benyújtási varázsló segítségével, a REACH-IT kezdőoldaláról a „Submit dossier” („Dokumentáció benyújtása”) funkció kiválasztásával nyújtható be. A varázsló végigvezeti Önt a szükséges lépéseken.</a:t>
            </a:r>
            <a:endParaRPr lang="hu-HU" sz="1200" kern="1200" baseline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>
                <a:solidFill>
                  <a:prstClr val="black"/>
                </a:solidFill>
              </a:rPr>
              <a:t>12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83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kern="1200" smtClean="0">
                <a:solidFill>
                  <a:schemeClr val="tx1"/>
                </a:solidFill>
                <a:effectLst/>
                <a:latin typeface="+mn-lt"/>
              </a:rPr>
              <a:t>A benyújtási varázsló a REACH-IT több oldaláról is elindítható. A közös benyújtás tagjai és vezetői például a „Joint submission” („Közös benyújtás”) oldalon hozhatnak létre gyorsbillentyűt a benyújtási varázslóhoz. Itt a „Submit a IUCLID dossier” („IUCLID dokumentáció benyújtása”) narancssárga akciógomb indítja el a benyújtási varázslót.</a:t>
            </a:r>
            <a:endParaRPr lang="hu-HU" sz="1200" b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kern="1200" baseline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>
                <a:solidFill>
                  <a:prstClr val="black"/>
                </a:solidFill>
              </a:rPr>
              <a:t>13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6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smtClean="0"/>
              <a:t>Miután a REACH-IT-ben feltöltötte dokumentációját, előzetes érkezési számot fog kapni. A szám link formájában jelenik meg a képernyőn. A linkre kattintva jut el a dokumentációbenyújtási jelentés oldalra.</a:t>
            </a:r>
            <a:endParaRPr lang="hu-HU" b="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26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sz="1200" b="0" kern="1200" smtClean="0">
                <a:solidFill>
                  <a:schemeClr val="tx1"/>
                </a:solidFill>
                <a:effectLst/>
                <a:latin typeface="+mn-lt"/>
              </a:rPr>
              <a:t>Az ECHA-hoz történő minden dokumentációbenyújtáshoz készül egy jelentés. </a:t>
            </a:r>
            <a:r>
              <a:rPr lang="hu-HU" b="0" smtClean="0"/>
              <a:t>A dokumentációbenyújtási jelentés oldal </a:t>
            </a:r>
            <a:r>
              <a:rPr lang="hu-HU" sz="1200" b="0" kern="1200" smtClean="0">
                <a:solidFill>
                  <a:schemeClr val="tx1"/>
                </a:solidFill>
                <a:effectLst/>
                <a:latin typeface="+mn-lt"/>
              </a:rPr>
              <a:t>áttekintést nyújt a benyújtással kapcsolatos információkról. Az oldal központi részén találhatók a benyújtással kapcsolatos általános információk. Az oldal alján található egy nagyon fontos rész, a „Key documents” („Legfontosabb dokumentumok”), amely kattintással bontható ki. Itt megtalálhatóak</a:t>
            </a:r>
            <a:r>
              <a:rPr lang="hu-HU" smtClean="0"/>
              <a:t> </a:t>
            </a:r>
            <a:r>
              <a:rPr lang="hu-HU" sz="1200" b="0" kern="1200" baseline="0" smtClean="0">
                <a:solidFill>
                  <a:schemeClr val="tx1"/>
                </a:solidFill>
                <a:effectLst/>
                <a:latin typeface="+mn-lt"/>
              </a:rPr>
              <a:t>a benyújtással kapcsolatos döntések, valamint valamennyi számla.</a:t>
            </a:r>
            <a:endParaRPr lang="hu-HU" sz="1200" b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sz="1200" b="0" kern="1200" baseline="0" smtClean="0">
                <a:solidFill>
                  <a:schemeClr val="tx1"/>
                </a:solidFill>
                <a:effectLst/>
                <a:latin typeface="+mn-lt"/>
              </a:rPr>
              <a:t>Az oldal jobb oldalán láthatóak a benyújtott dokumentáció feldolgozásának lépései; ez a rész lépésről lépésre ismerteti a dokumentáció útját az ECHA-nál.</a:t>
            </a:r>
            <a:endParaRPr lang="hu-HU" b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93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b="0" smtClean="0"/>
              <a:t>Dokumentációjának a REACH-IT-n keresztüli benyújtását követően az ECHA ellenőrzi, hogy a dokumentáció tartalmazza-e az összes szükséges információt, és azt, hogy az információk helytállóak-e. </a:t>
            </a:r>
            <a:endParaRPr lang="hu-HU" b="0" baseline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b="0" baseline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Az első lépés az üzleti szabályok szerinti ellenőrzés. </a:t>
            </a:r>
            <a:r>
              <a:rPr lang="hu-HU" b="0" smtClean="0"/>
              <a:t>Az üzleti szabályok alapján </a:t>
            </a:r>
            <a:r>
              <a:rPr lang="hu-HU" b="0" u="none" baseline="0" smtClean="0"/>
              <a:t>adminisztratív ellenőrzésre kerül sor annak biztosítása érdekében, hogy az ECHA feldolgozásra befogadhassa a fájlt</a:t>
            </a:r>
            <a:r>
              <a:rPr lang="hu-HU" b="0" smtClean="0"/>
              <a:t>. Ha az ellenőrzés során valamilyen információ hiányát állapítják meg, a benyújtott dokumentációt nem fogadják be. Bármikor benyújthat új dokumentációt.</a:t>
            </a:r>
            <a:endParaRPr lang="hu-HU" b="0" baseline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Ha a dokumentáció átmegy az üzleti szabályok szerinti ellenőrzésen, az ECHA ellenőrzi, hogy a benyújtott dokumentáció technikai és pénzügyi szempontból hiánytalan-e. A két ellenőrzésre egy időben kerül sor.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smtClean="0"/>
              <a:t>A technikai hiánytalansági ellenőrzés során a dokumentáció hiánytalanságát ellenőrzik a REACH-rendelet szerinti adatkövetelmények tekintetében.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smtClean="0"/>
              <a:t>A pénzügyi hiánytalansági ellenőrzés során azt vizsgálják meg, hogy kell-e díjat fizetnie a regisztrálásért.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smtClean="0"/>
              <a:t>Az ECHA tájékoztatja Önt, ha a technikai vagy a pénzügyi hiánytalansági ellenőrzés hiányosságokat állapít meg.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Ha nem megy át a technikai hiánytalansági ellenőrzésen, csak egy lehetősége van a dokumentáció javítására, amit az ECHA által meghatározott határidőn belül kell elvégezni.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Ha minden ellenőrzésen megfelelt, pozitív döntés születik, és az anyagához kap egy regisztrálási számot.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84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baseline="0" smtClean="0"/>
              <a:t>Ez a dia néhány olyan fontos információt emel ki, amelyről tudnia kell, amikor az ECHA kérését követően aktualizálja dokumentációját:</a:t>
            </a:r>
          </a:p>
          <a:p>
            <a:endParaRPr lang="hu-HU" b="0" baseline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Mindenekelőtt ismernie kell az érkezési számot és a kommunikációs számot. </a:t>
            </a:r>
            <a:r>
              <a:rPr lang="hu-HU" b="0" smtClean="0"/>
              <a:t>Szüksége lesz erre a két számra , amikor az IUCLID adatlap javítását követően készen áll új dokumentáció benyújtására. Írja be a számokat a dokumentáció fejlécébe, hogy a REACH-IT felismerje, hogy Ön aktualizált dokumentációt nyújt be.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Másodszor, figyeljen oda az újra benyújtás határidejére ‒ intézkedjen kellő időben, hogy elkerülje, hogy az utolsó pillanatban meglepetések érjék. </a:t>
            </a:r>
            <a:r>
              <a:rPr lang="hu-HU" b="0"/>
              <a:t>A határidő lejárta után nem nyújthat be aktualizálást. </a:t>
            </a:r>
            <a:endParaRPr lang="hu-HU" b="0" baseline="0"/>
          </a:p>
          <a:p>
            <a:endParaRPr lang="hu-HU" baseline="0"/>
          </a:p>
          <a:p>
            <a:endParaRPr lang="hu-HU" baseline="0"/>
          </a:p>
          <a:p>
            <a:endParaRPr lang="hu-HU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5608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smtClean="0"/>
              <a:t>Ha a dokumentáció minden ellenőrzésen átment, regisztrációs számot kap. Ezzel befejeződik a benyújtás feldolgozásával kapcsolatos összes lépés, és a „reference number” („hivatkozási szám”) címke után megjelenik a regisztrációs szám linkje. Az összegző oldal megjelenítéséhez kattintson a linkre.</a:t>
            </a:r>
            <a:endParaRPr lang="hu-HU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4339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="0"/>
              <a:t>A hivatkozási számmal elérhető összegző oldalon megtalálhatóak a regisztrációjával kapcsolatos alapvető információk.  </a:t>
            </a:r>
            <a:r>
              <a:rPr lang="hu-HU" b="0" smtClean="0"/>
              <a:t>Ezen az oldalon a kapcsolattartó személy adatait is szerkeszteni tudja, új elérhetőséget adhat meg, ha például a vállalatánál az adott anyag tekintetében felelős személyt illetően változás történt. </a:t>
            </a:r>
            <a:endParaRPr lang="hu-HU" b="0" baseline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="0" baseline="0" smtClean="0"/>
              <a:t>A „Key documents” („Legfontosabb dokumentumok”) részben megtalálhatóak az Ön regisztrációjával kapcsolatos döntések. Itt az ECHA döntésről szóló, a regisztrációs számot is tartalmazó, kinyomtatható levele is megtalálható.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="0" baseline="0" smtClean="0"/>
              <a:t>Az oldal alján található a „Reference number history” („A hivatkozási számmal kapcsolatos előzmények”) rész. </a:t>
            </a:r>
            <a:r>
              <a:rPr lang="hu-HU" b="0"/>
              <a:t>Ebben a részben láthatók a regisztrálással kapcsolatos különböző tevékenységek, például a frissítések.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145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28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b="0" smtClean="0"/>
              <a:t>A REACH-IT informatikai eszköz segítségével Ön teljesíteni tudja a REACH-rendelet szerinti szabályozási követelményeket. Nem szükséges a számítógépére telepíteni, mivel ez egy, az ECHA által működtetett online eszköz.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b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b="0" smtClean="0"/>
              <a:t>A REACH-IT biztonságossá teszi az információknak az ECHA-hoz történő benyújtását. Az ECHA is biztonságosan elküldheti az Ön benyújtásával vagy regisztrálásával kapcsolatos üzeneteit vagy közléseit.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b="0" baseline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b="0" baseline="0" smtClean="0"/>
              <a:t>A közös benyújtással kapcsolatos bizonyos információk is láthatók a REACH-IT-ben: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ha egy anyaggal kapcsolatban már előzetesen regisztrált vagy megkeresést intézett, adott esetben a vezető regisztráló adatai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a közös benyújtás tagjai látják egymást.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b="0" baseline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b="0" smtClean="0"/>
              <a:t>Ha vállalkozását még nem regisztrálta, először egy felhasználói fiókot kell létrehoznia. Keresse fel az ECHA honlapján található REACH-IT portált, és a kezdéshez kattintson a „Register a company” (Vállalkozás regisztrálása) menüpontra. Ha már van ECHA-fiókja, csak kattintson a „Login” („Bejelentkezés”) lehetőségre.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b="0" baseline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b="1" baseline="0" smtClean="0"/>
              <a:t>Hasznos hivatkozások: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b="0" baseline="0" smtClean="0"/>
              <a:t>REACH-IT: https://reach-it.echa.eu/reach/ </a:t>
            </a:r>
            <a:endParaRPr lang="hu-HU" b="1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300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smtClean="0"/>
              <a:t>A bejelentkezést követően megjelenik a REACH-IT kezdőoldala. Itt három fontos funkcionális jellemző látható, amelyeket kék kör jelöl: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smtClean="0"/>
              <a:t>Submit a dossier (Dokumentáció benyújtása)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smtClean="0"/>
              <a:t>Tasks (Feladatok)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smtClean="0"/>
              <a:t>Substances (Anyagok).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baseline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smtClean="0"/>
              <a:t>A „Submit a dossier” („Dokumentáció benyújtása”) funkció a különböző dokumentációbenyújtási lehetőségeket mutatja be. A „Tasks” („Feladatok”) funkció teljes áttekintést nyújt mindazon feladatokról, amelyek egy adott határidőn belül intézkedést igényelnek a vállalkozása részéről. A feladatok a sürgősségnek megfelelően különböző színkóddal vannak megjelölve. A „Substances” („Anyagok”) funkció az Ön anyagaira vonatkozó összes szabályozási folyamat nyomon követésére szolgáló portál.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hu-HU" b="0" baseline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hu-HU" b="0" smtClean="0">
                <a:effectLst/>
              </a:rPr>
              <a:t>Különböző keresési lehetőségek is vannak.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A „quick search by number” („gyors keresés szám alapján”) opció a REACH-IT minden oldalán megtalálható a felső sávban. Itt az anyag EK- vagy CAS-száma, a REACH-IT által a benyújtáshoz rendelt sorszám vagy más hivatkozási szám alapján lehet keresni.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A képernyő jobb oldalán felül található kék nagyítóüveg a részletes keresésre szolgál. </a:t>
            </a:r>
            <a:r>
              <a:rPr lang="hu-HU" b="0" smtClean="0"/>
              <a:t>Rákattintva megjelenik a keresési témák listája. Az eredmények szűrésével tovább szűkítheti a keresési eredményeket.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baseline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smtClean="0"/>
              <a:t>A segédhivatkozások a REACH-IT minden oldalán legalul érhetők 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014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Az üzeneteknek és a feladatoknak eltérő a céljuk, de mindkettő eszközül szolgál az ECHA számára, hogy a REACH-IT-n keresztül tájékoztatást küldjön Önnek.</a:t>
            </a:r>
          </a:p>
          <a:p>
            <a:endParaRPr lang="hu-HU" baseline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sz="1200"/>
              <a:t>Ha az ECHA azt várja Öntől, hogy intézkedést tegyen egy REACH-IT tevékenységgel kapcsolatban, Ön egy feladatot fog kapni.</a:t>
            </a:r>
            <a:r>
              <a:rPr lang="hu-HU" sz="1200" b="0" smtClean="0"/>
              <a:t> </a:t>
            </a:r>
            <a:r>
              <a:rPr lang="hu-HU" sz="1200" b="0" kern="1200" smtClean="0">
                <a:solidFill>
                  <a:schemeClr val="tx1"/>
                </a:solidFill>
                <a:effectLst/>
                <a:latin typeface="+mn-lt"/>
              </a:rPr>
              <a:t>A</a:t>
            </a:r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</a:rPr>
              <a:t> feladatok előírják, hogy Ön egy meghatározott időn belül intézkedjen, ezért javasoljuk, hogy figyeljen oda az</a:t>
            </a:r>
            <a:r>
              <a:rPr lang="hu-HU" smtClean="0"/>
              <a:t> </a:t>
            </a:r>
            <a:r>
              <a:rPr lang="hu-HU" sz="1200" i="1" kern="1200" baseline="0">
                <a:solidFill>
                  <a:schemeClr val="tx1"/>
                </a:solidFill>
                <a:effectLst/>
                <a:latin typeface="+mn-lt"/>
              </a:rPr>
              <a:t>Ú</a:t>
            </a:r>
            <a:r>
              <a:rPr lang="hu-HU" sz="1200" i="1" kern="1200">
                <a:solidFill>
                  <a:schemeClr val="tx1"/>
                </a:solidFill>
                <a:effectLst/>
                <a:latin typeface="+mn-lt"/>
              </a:rPr>
              <a:t>j</a:t>
            </a:r>
            <a:r>
              <a:rPr lang="hu-HU" smtClean="0"/>
              <a:t> </a:t>
            </a:r>
            <a:r>
              <a:rPr lang="hu-HU" sz="1200" kern="1200">
                <a:solidFill>
                  <a:schemeClr val="tx1"/>
                </a:solidFill>
                <a:effectLst/>
                <a:latin typeface="+mn-lt"/>
              </a:rPr>
              <a:t>feladatokra, és azokra, amelyek </a:t>
            </a:r>
            <a:r>
              <a:rPr lang="hu-HU" sz="1200" i="1" kern="1200">
                <a:solidFill>
                  <a:schemeClr val="tx1"/>
                </a:solidFill>
                <a:effectLst/>
                <a:latin typeface="+mn-lt"/>
              </a:rPr>
              <a:t>Close to deadline (Közeli határidő)</a:t>
            </a:r>
            <a:r>
              <a:rPr lang="hu-HU" sz="1200" i="0" kern="1200" baseline="0" smtClean="0">
                <a:solidFill>
                  <a:schemeClr val="tx1"/>
                </a:solidFill>
                <a:effectLst/>
                <a:latin typeface="+mn-lt"/>
              </a:rPr>
              <a:t> jelzéssel jelennek meg a főoldalon.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hu-HU" sz="1200" i="0" kern="1200" baseline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</a:rPr>
              <a:t>Ha az ECHA-nak tájékoztatnia kell Önt a REACH-IT-ben valaminek a megtörténtéről, egy üzenetet fog kapni. Az üzenetek a felső sávban találhatók és pusztán tájékoztató jellegűek, azaz nem igényelnek intézkedést.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sz="1200" kern="1200" baseline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b="0" baseline="0" smtClean="0"/>
              <a:t>A REACH-IT számos olyan funkcióval rendelkezik, amelyek miatt az eszköz felhasználóbarát, alkalmazása pedig egyértelmű: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b="0" baseline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Amikor valamilyen tevékenységet szeretne elvégezni, például információt „benyújtani” („submit”), „létrehozni” („create”) vagy „aktualizálni” („update”), elindul a varázsló funkció. A varázslók lépésről lépésre végigvezetik Önt a benyújtás folyamatán. Mindig látható a folyamat minden lépése.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A beépített súgó elsősorban a „page help” („oldal súgó”), és „topic help” („téma súgó”) funkciót tartalmazza. A jobb oldali felső sarokban az „info” szimbólumra kattintva láthatja az azon konkrét oldalra vonatkozó általános és technikai támogatást, amelyen éppen dolgozik. A súgó szövegek 23 nyelven állnak rendelkezésre.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b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b="0" baseline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b="0" baseline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b="0" baseline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b="0" baseline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890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b="0" smtClean="0"/>
              <a:t>A főmenüben megjelenik az összes keresési és navigációs terület, például a következők: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smtClean="0"/>
              <a:t>submitting a dossier (dokumentáció benyújtása);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smtClean="0"/>
              <a:t>advanced search topics (a részletes keresés témái);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smtClean="0"/>
              <a:t>joint submission options (a közös benyújtás opciói);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company management pages (vállalatvezetéssel kapcsolatos oldalak);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tasks (feladatok);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messages (üzenetek);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terms and conditions (felhasználási feltételek); és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logout (kijelentkezés) gomb.</a:t>
            </a:r>
            <a:endParaRPr lang="hu-HU" b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6542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mtClean="0"/>
              <a:t>A vezető regisztráló megtalálása a REACH-IT-ben (ha már előzetesen regisztrált vagy megkeresést intézett):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b="0" smtClean="0"/>
              <a:t>használja a közös benyújtásokra vonatkozó részletes keresést és írja be anyagazonosítóját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b="0" smtClean="0"/>
              <a:t>ügyeljen arra, hogy a keresés elindítása előtt válassza ki a „show other joint submissions” („a többi közös bejelentés megjelenítése”) jelölőnégyzetet. Ha ez nincs bejelölve, nem fog megjelenni az Ön által keresett közös benyújtás.</a:t>
            </a:r>
          </a:p>
          <a:p>
            <a:endParaRPr lang="hu-HU" sz="1200" kern="1200" baseline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05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b="0" smtClean="0"/>
              <a:t>A főmenü „manage company” („a vállalat adatainak kezelése”) részében ellenőrizze a vállalat méretét.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sz="1200" b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sz="1200" b="0" kern="1200" smtClean="0">
                <a:solidFill>
                  <a:schemeClr val="tx1"/>
                </a:solidFill>
                <a:effectLst/>
                <a:latin typeface="+mn-lt"/>
              </a:rPr>
              <a:t>A regisztrálási díj megállapítása a vállalat mérete alapján történik. </a:t>
            </a:r>
            <a:endParaRPr lang="hu-HU" sz="1200" b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Az alapértelmezett beállítás szerint a vállalat mérete „large” („nagy”) ‒ ha nem ez a helyzet, a REACH-IT-n belül itt változtassa meg.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baseline="0" smtClean="0"/>
              <a:t>A vállalat megadott méretének módosításához válassza az „update company size” („a vállalat méretének aktualizálása”)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hu-HU" b="0" baseline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b="0" smtClean="0"/>
              <a:t>Ellenőrizze a vállalat elérhetőségeit a „manage company” („a vállalat adatainak kezelése”) rész </a:t>
            </a:r>
            <a:r>
              <a:rPr lang="hu-HU" sz="1200" b="0" kern="1200" smtClean="0">
                <a:solidFill>
                  <a:schemeClr val="tx1"/>
                </a:solidFill>
                <a:effectLst/>
                <a:latin typeface="+mn-lt"/>
              </a:rPr>
              <a:t>„Contacts” („Kapcsolattartók”) oldalán</a:t>
            </a:r>
            <a:endParaRPr lang="hu-HU" b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0" smtClean="0"/>
              <a:t>Ügyeljen arra, hogy a REACH-IT-ben naprakészek legyenek az elérhetőségei, hogy az ECHA és a társregisztrálók fel tudják venni a kapcsolatot Önnel.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sz="1200" b="0" kern="1200" smtClean="0">
                <a:solidFill>
                  <a:schemeClr val="tx1"/>
                </a:solidFill>
                <a:effectLst/>
                <a:latin typeface="+mn-lt"/>
              </a:rPr>
              <a:t>Csak akkor törölhet egy kapcsolattartót, ha már nincs semmilyen feladata, vagy már átruházta a feladatokat egy másik kapcsolattartóra. </a:t>
            </a:r>
            <a:endParaRPr lang="hu-H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046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kern="1200" smtClean="0">
                <a:solidFill>
                  <a:schemeClr val="tx1"/>
                </a:solidFill>
                <a:effectLst/>
                <a:latin typeface="+mn-lt"/>
              </a:rPr>
              <a:t>Miután a társregisztrálók megállapodnak a vezető regisztrálót illetően, az újonnan kijelölt vezető regisztráló létrehozza a közös benyújtást a REACH-IT-ben. Ez a főmenü „Joint submissions” („Közös benyújtások”) része „Create new” („Új létrehozása”) elemének kiválasztásával történik. Ezután megnyílik a „Create joint submission” („Közös benyújtás létrehozása”) varázsló. Kövesse a varázsló lépéseit és figyeljen az ellenőrzőlistákra, mert tele vannak hasznos információkkal. A varázsló végigvezeti az ötlépéses folyamaton.</a:t>
            </a:r>
          </a:p>
          <a:p>
            <a:pPr marL="228600" indent="-228600">
              <a:buFont typeface="+mj-lt"/>
              <a:buAutoNum type="arabicPeriod"/>
            </a:pPr>
            <a:endParaRPr lang="hu-H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b="1" baseline="0" smtClean="0"/>
              <a:t>A regisztráló tagok csak azt követően nyújthatják be dokumentációjukat, hogy a vezető regisztráló</a:t>
            </a:r>
            <a:r>
              <a:rPr lang="hu-HU" smtClean="0"/>
              <a:t> sikeresen benyújtotta a dokumentációt. A vezető regisztrálónak át kell adnia a közös benyújtáshoz használandó tokent a tagok számára saját dokumentációjuk benyújtása előtt.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hu-HU" baseline="0" smtClean="0"/>
          </a:p>
          <a:p>
            <a:endParaRPr lang="hu-H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kern="1200" baseline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>
                <a:solidFill>
                  <a:prstClr val="black"/>
                </a:solidFill>
              </a:rPr>
              <a:t>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70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sz="1200" b="0" kern="1200" baseline="0" smtClean="0">
                <a:solidFill>
                  <a:schemeClr val="tx1"/>
                </a:solidFill>
                <a:effectLst/>
                <a:latin typeface="+mn-lt"/>
              </a:rPr>
              <a:t>Ha Ön tagként regisztrál, át kell vennie a közös benyújtáshoz szükséges biztonsági tokent a REACH-IT rendszeren kívül. Ennek birtokában a főmenü „Joint submission” („Közös benyújtás”) részénél a „Join existing” („Meglévőhöz csatlakozás”) fül kiválasztásával egyszerűen csatlakozhat a közös benyújtáshoz. Elindul a varázsló és végigvezeti Önt egy háromlépéses folyamaton.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sz="1200" b="0" kern="1200" baseline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200" kern="1200" baseline="0" smtClean="0">
                <a:solidFill>
                  <a:schemeClr val="tx1"/>
                </a:solidFill>
                <a:effectLst/>
                <a:latin typeface="+mn-lt"/>
              </a:rPr>
              <a:t>Megjegyzés: </a:t>
            </a:r>
            <a:r>
              <a:rPr lang="hu-HU" sz="1200" b="1" kern="1200" smtClean="0">
                <a:solidFill>
                  <a:schemeClr val="tx1"/>
                </a:solidFill>
                <a:effectLst/>
                <a:latin typeface="+mn-lt"/>
              </a:rPr>
              <a:t>A vezető dokumentáció állapotának megállapítása</a:t>
            </a:r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</a:rPr>
              <a:t> érdekében ellenőrizze a közös benyújtási oldalt. Ha a vezető dokumentáció rész </a:t>
            </a:r>
            <a:r>
              <a:rPr lang="hu-HU" sz="1200" b="1" kern="1200" smtClean="0">
                <a:solidFill>
                  <a:schemeClr val="tx1"/>
                </a:solidFill>
                <a:effectLst/>
                <a:latin typeface="+mn-lt"/>
              </a:rPr>
              <a:t>zölddel</a:t>
            </a:r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</a:rPr>
              <a:t> van jelölve, ez azt jelenti, hogy a vezető dokumentációt már benyújtották, így Ön mint tag is benyújthatja a sajátját. Ha a vezető dokumentáció rész </a:t>
            </a:r>
            <a:r>
              <a:rPr lang="hu-HU" sz="1200" b="1" kern="1200" smtClean="0">
                <a:solidFill>
                  <a:schemeClr val="tx1"/>
                </a:solidFill>
                <a:effectLst/>
                <a:latin typeface="+mn-lt"/>
              </a:rPr>
              <a:t>pirossal</a:t>
            </a:r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</a:rPr>
              <a:t> van jelölve, még nem nyújtható be a tagi dokumentáció, várni kell a vezető dokumentáció benyújtásáig.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sz="1200" b="0" kern="1200" baseline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212-E431-464C-A3C7-FAC7436F6DC4}" type="slidenum">
              <a:rPr lang="en-GB" smtClean="0">
                <a:solidFill>
                  <a:prstClr val="black"/>
                </a:solidFill>
              </a:rPr>
              <a:t>10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9091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3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22130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3FE240C-791C-4FA0-BA72-1FE57C9E7D1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buFont typeface="Arial" panose="020b0604020202020204" pitchFamily="34" charset="0"/>
              <a:buNone/>
              <a:defRPr sz="100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mtClean="0"/>
              <a:t>echa.europa.eu/reach-2018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34" y="1412776"/>
            <a:ext cx="896114" cy="173736"/>
          </a:xfrm>
          <a:prstGeom prst="rect">
            <a:avLst/>
          </a:prstGeom>
        </p:spPr>
      </p:pic>
      <p:pic>
        <p:nvPicPr>
          <p:cNvPr id="1026" name="Picture 2" descr="\\echa\data\users\u08103\Roaming Profile\Desktop\artboard2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95912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3FE240C-791C-4FA0-BA72-1FE57C9E7D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mtClean="0"/>
              <a:t>echa.europa.eu/reach-2018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34" y="1412776"/>
            <a:ext cx="896114" cy="173736"/>
          </a:xfrm>
          <a:prstGeom prst="rect">
            <a:avLst/>
          </a:prstGeom>
        </p:spPr>
      </p:pic>
      <p:pic>
        <p:nvPicPr>
          <p:cNvPr id="2050" name="Picture 2" descr="\\echa\data\users\u08103\Roaming Profile\Desktop\artboard2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17835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34" y="1412776"/>
            <a:ext cx="896114" cy="1737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0"/>
            <a:ext cx="9143245" cy="685743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Title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mtClean="0"/>
              <a:t>echa.europa.eu/reach-2018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29240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-27384"/>
            <a:ext cx="9143245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4704"/>
            <a:ext cx="8229600" cy="1143000"/>
          </a:xfrm>
        </p:spPr>
        <p:txBody>
          <a:bodyPr/>
          <a:lstStyle>
            <a:lvl1pPr>
              <a:defRPr>
                <a:solidFill>
                  <a:srgbClr val="008BC8"/>
                </a:solidFill>
              </a:defRPr>
            </a:lvl1pPr>
          </a:lstStyle>
          <a:p>
            <a:r>
              <a:rPr lang="en-US" smtClean="0"/>
              <a:t>Transition slide/new section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46359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../media/image5.png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3FE240C-791C-4FA0-BA72-1FE57C9E7D1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622" cy="68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2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ransition/>
  <p:timing/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6.png" /><Relationship Id="rId4" Type="http://schemas.openxmlformats.org/officeDocument/2006/relationships/image" Target="../media/image1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0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1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9.xml" /><Relationship Id="rId3" Type="http://schemas.openxmlformats.org/officeDocument/2006/relationships/hyperlink" Target="https://echa.europa.eu/reach-2018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6.png" /><Relationship Id="rId4" Type="http://schemas.openxmlformats.org/officeDocument/2006/relationships/hyperlink" Target="https://reach-it.echa.europa.eu/reach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3.png" /><Relationship Id="rId4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63367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smtClean="0">
                <a:solidFill>
                  <a:schemeClr val="bg1"/>
                </a:solidFill>
                <a:latin typeface="Verdana" panose="020b0604030504040204" pitchFamily="34" charset="0"/>
              </a:rPr>
              <a:t>REACH 2018</a:t>
            </a:r>
          </a:p>
          <a:p>
            <a:endParaRPr lang="hu-HU" sz="360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3600" smtClean="0">
                <a:solidFill>
                  <a:schemeClr val="bg1"/>
                </a:solidFill>
                <a:latin typeface="Verdana" panose="020b0604030504040204" pitchFamily="34" charset="0"/>
              </a:rPr>
              <a:t>Regisztrálási dokumentáció benyújtása</a:t>
            </a:r>
            <a:endParaRPr lang="hu-HU" sz="36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268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28" y="377539"/>
            <a:ext cx="6923112" cy="1143000"/>
          </a:xfrm>
        </p:spPr>
        <p:txBody>
          <a:bodyPr/>
          <a:lstStyle/>
          <a:p>
            <a:r>
              <a:rPr lang="hu-HU" noProof="0" smtClean="0"/>
              <a:t>A közös benyújtással kapcsolatos felelősségek a REACH-IT-ben</a:t>
            </a:r>
            <a:endParaRPr lang="hu-H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19" y="1619672"/>
            <a:ext cx="8646868" cy="4538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noProof="0" smtClean="0"/>
              <a:t>Regisztráló tag</a:t>
            </a:r>
          </a:p>
          <a:p>
            <a:pPr marL="400050" lvl="1" indent="0">
              <a:buNone/>
            </a:pPr>
            <a:endParaRPr lang="hu-HU" noProof="0" smtClean="0"/>
          </a:p>
          <a:p>
            <a:pPr marL="857250" lvl="1" indent="-457200">
              <a:buAutoNum type="arabicPeriod"/>
            </a:pPr>
            <a:r>
              <a:rPr lang="hu-HU" noProof="0" smtClean="0"/>
              <a:t>Vegye át a biztonsági tokent a vezető regisztrálótól</a:t>
            </a:r>
          </a:p>
          <a:p>
            <a:pPr marL="857250" lvl="1" indent="-457200">
              <a:buAutoNum type="arabicPeriod"/>
            </a:pPr>
            <a:r>
              <a:rPr lang="hu-HU" noProof="0" smtClean="0"/>
              <a:t>Közös benyújtás ‒ „Join existing” („Meglévőhöz csatlakozás”)</a:t>
            </a:r>
          </a:p>
          <a:p>
            <a:pPr lvl="1" indent="-342900">
              <a:buFontTx/>
              <a:buChar char="-"/>
            </a:pPr>
            <a:endParaRPr lang="hu-HU" noProof="0" smtClean="0"/>
          </a:p>
          <a:p>
            <a:pPr lvl="1" indent="-342900">
              <a:buFontTx/>
              <a:buChar char="-"/>
            </a:pPr>
            <a:endParaRPr lang="hu-HU" noProof="0" smtClean="0"/>
          </a:p>
          <a:p>
            <a:pPr lvl="1" indent="-342900">
              <a:buFontTx/>
              <a:buChar char="-"/>
            </a:pPr>
            <a:endParaRPr lang="hu-HU" noProof="0" smtClean="0"/>
          </a:p>
          <a:p>
            <a:pPr lvl="1" indent="-342900">
              <a:buFontTx/>
              <a:buChar char="-"/>
            </a:pPr>
            <a:endParaRPr lang="hu-HU" noProof="0" smtClean="0"/>
          </a:p>
          <a:p>
            <a:pPr marL="0" indent="0">
              <a:buNone/>
            </a:pPr>
            <a:endParaRPr lang="hu-HU" noProof="0" smtClean="0"/>
          </a:p>
          <a:p>
            <a:endParaRPr lang="hu-HU" noProof="0" smtClean="0"/>
          </a:p>
          <a:p>
            <a:endParaRPr lang="hu-HU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69" y="3501008"/>
            <a:ext cx="8089236" cy="26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58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478092" y="1830387"/>
            <a:ext cx="7459663" cy="4525963"/>
          </a:xfrm>
        </p:spPr>
        <p:txBody>
          <a:bodyPr>
            <a:normAutofit fontScale="85000" lnSpcReduction="20000"/>
          </a:bodyPr>
          <a:lstStyle/>
          <a:p>
            <a:r>
              <a:rPr lang="hu-HU" sz="2800" noProof="0" smtClean="0"/>
              <a:t>Vállalati kapcsolattartók</a:t>
            </a:r>
          </a:p>
          <a:p>
            <a:endParaRPr lang="hu-HU" sz="2800" noProof="0" smtClean="0"/>
          </a:p>
          <a:p>
            <a:r>
              <a:rPr lang="hu-HU" sz="2800" noProof="0" smtClean="0"/>
              <a:t>Számlázási cím és héa</a:t>
            </a:r>
          </a:p>
          <a:p>
            <a:endParaRPr lang="hu-HU" sz="2800" noProof="0" smtClean="0"/>
          </a:p>
          <a:p>
            <a:r>
              <a:rPr lang="hu-HU" sz="2800" noProof="0" smtClean="0"/>
              <a:t>Megrendelés</a:t>
            </a:r>
          </a:p>
          <a:p>
            <a:endParaRPr lang="hu-HU" sz="2800" noProof="0" smtClean="0"/>
          </a:p>
          <a:p>
            <a:r>
              <a:rPr lang="hu-HU" sz="2800" noProof="0" smtClean="0"/>
              <a:t>Vállalatméret</a:t>
            </a:r>
          </a:p>
          <a:p>
            <a:pPr marL="0" lvl="1" indent="0">
              <a:buNone/>
            </a:pPr>
            <a:endParaRPr lang="hu-HU" noProof="0" smtClean="0"/>
          </a:p>
          <a:p>
            <a:r>
              <a:rPr lang="hu-HU" sz="2800" noProof="0" smtClean="0"/>
              <a:t>Az IUCLID hitelesítő segéd funkciójával ellenőrzött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noProof="0" smtClean="0"/>
              <a:t>IUCLID dokumentáció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noProof="0" smtClean="0"/>
              <a:t>feltöltésre kész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noProof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noProof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smtClean="0"/>
              <a:t>Benyújtás előtt ellenőrizze az alábbiakat: </a:t>
            </a:r>
            <a:endParaRPr lang="hu-H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noProof="0" smtClean="0"/>
          </a:p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504623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923112" cy="1143000"/>
          </a:xfrm>
        </p:spPr>
        <p:txBody>
          <a:bodyPr/>
          <a:lstStyle/>
          <a:p>
            <a:r>
              <a:rPr lang="hu-HU" sz="2400" noProof="0" smtClean="0"/>
              <a:t>Készen áll?</a:t>
            </a:r>
            <a:br/>
            <a:r>
              <a:rPr lang="hu-HU" noProof="0" smtClean="0"/>
              <a:t>Benyújtás a REACH-IT-ben</a:t>
            </a:r>
            <a:endParaRPr lang="hu-H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1166565"/>
          </a:xfrm>
        </p:spPr>
        <p:txBody>
          <a:bodyPr>
            <a:normAutofit/>
          </a:bodyPr>
          <a:lstStyle/>
          <a:p>
            <a:endParaRPr lang="en-GB" noProof="0" smtClean="0"/>
          </a:p>
          <a:p>
            <a:endParaRPr lang="en-GB" noProof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00" y="1803477"/>
            <a:ext cx="1944216" cy="3249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871" y="1877123"/>
            <a:ext cx="6731156" cy="31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2874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923112" cy="1143000"/>
          </a:xfrm>
        </p:spPr>
        <p:txBody>
          <a:bodyPr/>
          <a:lstStyle/>
          <a:p>
            <a:r>
              <a:rPr lang="hu-HU" noProof="0" smtClean="0"/>
              <a:t>A benyújtási varázsló gyorsbillentyűi</a:t>
            </a:r>
            <a:endParaRPr lang="hu-H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1166565"/>
          </a:xfrm>
        </p:spPr>
        <p:txBody>
          <a:bodyPr>
            <a:normAutofit/>
          </a:bodyPr>
          <a:lstStyle/>
          <a:p>
            <a:endParaRPr lang="en-GB" noProof="0" smtClean="0"/>
          </a:p>
          <a:p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68" y="1594520"/>
            <a:ext cx="8099032" cy="448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761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smtClean="0"/>
              <a:t>Mi a következő lépés?</a:t>
            </a:r>
            <a:endParaRPr lang="hu-H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hu-HU" noProof="0" smtClean="0"/>
              <a:t>A dokumentáció benyújtását követően a REACH-IT hozzárendel egy </a:t>
            </a:r>
            <a:r>
              <a:rPr lang="hu-HU" b="1" noProof="0" smtClean="0"/>
              <a:t>érkezési számot</a:t>
            </a:r>
            <a:r>
              <a:rPr lang="hu-HU" noProof="0" smtClean="0"/>
              <a:t> az Ön dokumentációjához.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/>
              <a:t>14</a:t>
            </a:fld>
            <a:endParaRPr lang="hu-HU"/>
          </a:p>
        </p:txBody>
      </p:sp>
      <p:sp>
        <p:nvSpPr>
          <p:cNvPr id="6" name="Rectangle 5"/>
          <p:cNvSpPr/>
          <p:nvPr/>
        </p:nvSpPr>
        <p:spPr>
          <a:xfrm>
            <a:off x="723308" y="3453041"/>
            <a:ext cx="3395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en-US" sz="2400" smtClean="0">
                <a:latin typeface="Verdana" panose="020b0604030504040204" pitchFamily="34" charset="0"/>
              </a:rPr>
              <a:t>A dokumentációbenyújtási jelentés oldal megtekintéséhez kattintson a linkre</a:t>
            </a:r>
            <a:endParaRPr lang="hu-HU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662" y="3284984"/>
            <a:ext cx="4145499" cy="153644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067944" y="4293096"/>
            <a:ext cx="1540098" cy="197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9152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/>
              <a:t>15</a:t>
            </a:fld>
            <a:endParaRPr lang="hu-H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039595"/>
            <a:ext cx="6120680" cy="56818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0952" y="0"/>
            <a:ext cx="8229600" cy="1143000"/>
          </a:xfrm>
        </p:spPr>
        <p:txBody>
          <a:bodyPr/>
          <a:lstStyle/>
          <a:p>
            <a:r>
              <a:rPr lang="hu-HU" noProof="0" smtClean="0"/>
              <a:t>Dokumentációbenyújtási jelentés oldal</a:t>
            </a:r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56062482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/>
              <a:t>16</a:t>
            </a:fld>
            <a:endParaRPr lang="hu-H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87825"/>
            <a:ext cx="7825698" cy="200527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hu-HU" noProof="0" smtClean="0"/>
              <a:t>A dokumentáció útja</a:t>
            </a:r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13690317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u-HU" noProof="0" smtClean="0"/>
              <a:t>A dokumentáció aktualizálása kérés alapján</a:t>
            </a:r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/>
              <a:t>17</a:t>
            </a:fld>
            <a:endParaRPr lang="hu-H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72816"/>
            <a:ext cx="7416824" cy="46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2545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98513"/>
            <a:ext cx="8229600" cy="1143000"/>
          </a:xfrm>
        </p:spPr>
        <p:txBody>
          <a:bodyPr/>
          <a:lstStyle/>
          <a:p>
            <a:r>
              <a:rPr lang="hu-HU" noProof="0" smtClean="0"/>
              <a:t>Regisztrációs szám</a:t>
            </a:r>
            <a:br/>
            <a:endParaRPr lang="hu-HU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5262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noProof="0" smtClean="0"/>
              <a:t>Ha dokumentációja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hu-HU" sz="1600" noProof="0" smtClean="0"/>
              <a:t>átment a hiánytalansági ellenőrzésen, és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hu-HU" sz="1600" noProof="0" smtClean="0"/>
              <a:t>Ön kifizette a számlát </a:t>
            </a:r>
          </a:p>
          <a:p>
            <a:pPr marL="0" indent="0">
              <a:buNone/>
            </a:pPr>
            <a:endParaRPr lang="hu-HU" sz="200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/>
              <a:t>18</a:t>
            </a:fld>
            <a:endParaRPr lang="hu-HU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01" y="2492896"/>
            <a:ext cx="7079499" cy="38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8416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/>
              <a:t>19</a:t>
            </a:fld>
            <a:endParaRPr lang="hu-HU"/>
          </a:p>
        </p:txBody>
      </p:sp>
      <p:pic>
        <p:nvPicPr>
          <p:cNvPr id="3074" name="Picture 2" descr="C:\Users\u08015\AppData\Local\Temp\SNAGHTML160d86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651" y="1274704"/>
            <a:ext cx="5630549" cy="51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hu-HU" noProof="0" smtClean="0"/>
              <a:t>A hivatkozási számmal elérhető oldal</a:t>
            </a:r>
            <a:br/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66055572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/>
              <a:t>2</a:t>
            </a:fld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smtClean="0"/>
              <a:t>A prezentáció célja</a:t>
            </a:r>
            <a:endParaRPr lang="hu-HU" noProof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altLang="en-US" noProof="0"/>
              <a:t>Ezt a prezentációt, valamint a megjegyzéseket az Európai Vegyianyag-ügynökség (ECHA) állította össze, hogy segítséget nyújtson Önnek a REACH 2018-ról, azaz a bevezetett anyagok utolsó regisztrálási határidejéről szóló prezentáció elkészítésében. Az összeállítással az volt a célunk, hogy abból ki lehessen választani a megfelelő diákat, és szükség esetén módosítani azokat a hallgatóság ‒ a vezetőség, a munkavállalók, a környezet-egészségügyi és -biztonsági szakemberek, hatóságok stb. ‒ igényei szerint. A prezentáció külön engedély nélkül is felhasználható.</a:t>
            </a:r>
          </a:p>
          <a:p>
            <a:endParaRPr lang="hu-HU" altLang="en-US" noProof="0"/>
          </a:p>
          <a:p>
            <a:r>
              <a:rPr lang="hu-HU" altLang="en-US" noProof="0"/>
              <a:t>Ez a prezentáció az ECHA REACH 2018 ütemterve 6. szakaszáról (Regisztrálási dokumentáció benyújtása) nyújt rövid áttekintést. Az ECHA honlapján található, a REACH 2018-as határidővel kapcsolatos prezentáció-sorozat részét képezi. Észrevételeiket és javaslataikat a következő címre várjuk: </a:t>
            </a:r>
            <a:r>
              <a:rPr lang="hu-HU" altLang="en-US" b="1" noProof="0" smtClean="0">
                <a:solidFill>
                  <a:srgbClr val="0046AD"/>
                </a:solidFill>
              </a:rPr>
              <a:t>reach-2018@echa.europa.eu</a:t>
            </a:r>
            <a:r>
              <a:rPr lang="hu-HU" altLang="en-US" noProof="0"/>
              <a:t>.  </a:t>
            </a:r>
          </a:p>
          <a:p>
            <a:endParaRPr lang="hu-HU" altLang="en-US" noProof="0"/>
          </a:p>
          <a:p>
            <a:r>
              <a:rPr lang="hu-HU" altLang="en-US" b="1" noProof="0"/>
              <a:t>Jogi nyilatkozat: </a:t>
            </a:r>
            <a:r>
              <a:rPr lang="hu-HU" altLang="en-US" noProof="0"/>
              <a:t>A jelen prezentációban szereplő információk nem minősülnek jogi tanácsnak, és jogi szempontból nem szükségszerűen képviselik az Európai Vegyianyag-ügynökség hivatalos álláspontját. Az Európai Vegyianyag-ügynökség semmilyen felelősséget nem vállal a jelen dokumentum tartalmával kapcsolatosan.</a:t>
            </a:r>
          </a:p>
          <a:p>
            <a:endParaRPr lang="hu-HU" altLang="en-US" noProof="0"/>
          </a:p>
          <a:p>
            <a:r>
              <a:rPr lang="hu-HU" altLang="en-US" noProof="0"/>
              <a:t>Közzététel: 2017. május</a:t>
            </a:r>
          </a:p>
          <a:p>
            <a:pPr marL="0" indent="0">
              <a:buNone/>
            </a:pPr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025968072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hu-HU" sz="3300" noProof="0" smtClean="0"/>
              <a:t>Összegző gondolatok</a:t>
            </a:r>
            <a:br/>
            <a:endParaRPr lang="hu-HU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8240398" cy="355840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hu-HU" sz="9600" noProof="0" smtClean="0"/>
              <a:t>Győződjön meg arról, hogy van hozzáférése REACH-IT felhasználói fiókjához!</a:t>
            </a:r>
          </a:p>
          <a:p>
            <a:pPr>
              <a:lnSpc>
                <a:spcPct val="120000"/>
              </a:lnSpc>
            </a:pPr>
            <a:r>
              <a:rPr lang="hu-HU" sz="9600" noProof="0" smtClean="0"/>
              <a:t>Ellenőrizze a vállalata méretét!</a:t>
            </a:r>
          </a:p>
          <a:p>
            <a:pPr>
              <a:lnSpc>
                <a:spcPct val="120000"/>
              </a:lnSpc>
            </a:pPr>
            <a:r>
              <a:rPr lang="hu-HU" sz="9600" noProof="0" smtClean="0"/>
              <a:t>Tartsa naprakész állapotban elérhetőségeit!</a:t>
            </a:r>
          </a:p>
          <a:p>
            <a:pPr>
              <a:lnSpc>
                <a:spcPct val="120000"/>
              </a:lnSpc>
            </a:pPr>
            <a:r>
              <a:rPr lang="hu-HU" sz="9600" noProof="0" smtClean="0">
                <a:solidFill>
                  <a:prstClr val="black"/>
                </a:solidFill>
              </a:rPr>
              <a:t>Ismerje meg a közös benyújtással kapcsolatos felelősségeit!</a:t>
            </a:r>
          </a:p>
          <a:p>
            <a:pPr>
              <a:lnSpc>
                <a:spcPct val="120000"/>
              </a:lnSpc>
            </a:pPr>
            <a:r>
              <a:rPr lang="hu-HU" sz="9600" noProof="0" smtClean="0"/>
              <a:t>Olvassa el a REACH-IT-n keresztül érkező üzeneteket!</a:t>
            </a:r>
          </a:p>
          <a:p>
            <a:pPr>
              <a:lnSpc>
                <a:spcPct val="120000"/>
              </a:lnSpc>
            </a:pPr>
            <a:r>
              <a:rPr lang="hu-HU" sz="9600" noProof="0" smtClean="0"/>
              <a:t>Ha feladata van, időben lásson hozzá (díjak és újbóli benyújtások) </a:t>
            </a:r>
          </a:p>
          <a:p>
            <a:pPr>
              <a:lnSpc>
                <a:spcPct val="120000"/>
              </a:lnSpc>
            </a:pPr>
            <a:r>
              <a:rPr lang="hu-HU" sz="9600"/>
              <a:t>Támogatás a következő oldalon érhető el: </a:t>
            </a:r>
            <a:r>
              <a:rPr lang="hu-HU" sz="9600" smtClean="0">
                <a:hlinkClick r:id="rId3"/>
              </a:rPr>
              <a:t>https://echa.europa.eu/reach-2018</a:t>
            </a:r>
            <a:endParaRPr lang="hu-HU" sz="9600" smtClean="0"/>
          </a:p>
          <a:p>
            <a:pPr marL="0" indent="0">
              <a:buNone/>
            </a:pPr>
            <a:endParaRPr lang="hu-HU" sz="9600"/>
          </a:p>
          <a:p>
            <a:endParaRPr lang="hu-HU" sz="9600" noProof="0" smtClean="0"/>
          </a:p>
          <a:p>
            <a:pPr marL="0" indent="0">
              <a:buNone/>
            </a:pPr>
            <a:endParaRPr lang="hu-HU" sz="1800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284212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25963"/>
          </a:xfrm>
        </p:spPr>
        <p:txBody>
          <a:bodyPr>
            <a:normAutofit/>
          </a:bodyPr>
          <a:lstStyle/>
          <a:p>
            <a:r>
              <a:rPr lang="hu-HU" noProof="0" smtClean="0"/>
              <a:t>Az Ön informatikai eszköze az ECHA-hoz történő adatbenyújtáshoz</a:t>
            </a:r>
          </a:p>
          <a:p>
            <a:endParaRPr lang="hu-HU" noProof="0" smtClean="0"/>
          </a:p>
          <a:p>
            <a:r>
              <a:rPr lang="hu-HU" noProof="0" smtClean="0"/>
              <a:t>Az ECHA és az Ön közötti kommunikáció eszköze</a:t>
            </a:r>
          </a:p>
          <a:p>
            <a:endParaRPr lang="hu-HU" noProof="0" smtClean="0"/>
          </a:p>
          <a:p>
            <a:r>
              <a:rPr lang="hu-HU" noProof="0" smtClean="0"/>
              <a:t>Információforrás</a:t>
            </a:r>
          </a:p>
          <a:p>
            <a:endParaRPr lang="hu-HU" noProof="0"/>
          </a:p>
          <a:p>
            <a:r>
              <a:rPr lang="hu-HU" noProof="0" smtClean="0"/>
              <a:t>A következő helyen érhető el:</a:t>
            </a:r>
          </a:p>
          <a:p>
            <a:endParaRPr lang="hu-HU" noProof="0" smtClean="0"/>
          </a:p>
          <a:p>
            <a:endParaRPr lang="hu-HU" noProof="0" smtClean="0"/>
          </a:p>
          <a:p>
            <a:pPr marL="0" indent="0">
              <a:buNone/>
            </a:pPr>
            <a:endParaRPr lang="hu-H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/>
              <a:t>3</a:t>
            </a:fld>
            <a:endParaRPr lang="hu-H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28" y="520327"/>
            <a:ext cx="4131220" cy="1135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1600" y="5517232"/>
            <a:ext cx="4801205" cy="36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>
                <a:latin typeface="Verdana" panose="020b0604030504040204" pitchFamily="34" charset="0"/>
                <a:hlinkClick r:id="rId4"/>
              </a:rPr>
              <a:t>https://reach-it.echa.europa.eu/reach//</a:t>
            </a:r>
            <a:r>
              <a:rPr lang="hu-HU" smtClean="0"/>
              <a:t> </a:t>
            </a:r>
            <a:endParaRPr lang="hu-H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0834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686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/>
              <a:t>4</a:t>
            </a:fld>
            <a:endParaRPr lang="hu-H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-18619"/>
            <a:ext cx="9142857" cy="6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5084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>
            <a:normAutofit/>
          </a:bodyPr>
          <a:lstStyle/>
          <a:p>
            <a:r>
              <a:rPr lang="hu-HU" noProof="0" smtClean="0"/>
              <a:t>Feladatok és üzenetek</a:t>
            </a:r>
            <a:br/>
            <a:endParaRPr lang="hu-HU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804480"/>
            <a:ext cx="511256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000" noProof="0" smtClean="0"/>
              <a:t>Az ECHA szeretné, ha Ön intézkedne</a:t>
            </a:r>
          </a:p>
          <a:p>
            <a:pPr marL="0" indent="0">
              <a:buNone/>
            </a:pPr>
            <a:r>
              <a:rPr lang="hu-HU" sz="2000" noProof="0" smtClean="0"/>
              <a:t>      Ön kap egy </a:t>
            </a:r>
            <a:r>
              <a:rPr lang="hu-HU" sz="2000" b="1" noProof="0" smtClean="0"/>
              <a:t>feladatot</a:t>
            </a:r>
            <a:r>
              <a:rPr lang="hu-HU" smtClean="0"/>
              <a:t>   </a:t>
            </a:r>
          </a:p>
          <a:p>
            <a:pPr marL="0" indent="0">
              <a:buNone/>
            </a:pPr>
            <a:r>
              <a:rPr lang="hu-HU" smtClean="0"/>
              <a:t>      </a:t>
            </a:r>
            <a:r>
              <a:rPr lang="hu-HU" sz="1600" noProof="0" smtClean="0"/>
              <a:t>pl. díjat kell fizetnie</a:t>
            </a:r>
            <a:endParaRPr lang="hu-HU" sz="2000" noProof="0" smtClean="0"/>
          </a:p>
          <a:p>
            <a:pPr>
              <a:buFontTx/>
              <a:buChar char="-"/>
            </a:pPr>
            <a:endParaRPr lang="hu-HU" sz="2000" noProof="0" smtClean="0"/>
          </a:p>
          <a:p>
            <a:pPr marL="0" indent="0">
              <a:buNone/>
            </a:pPr>
            <a:r>
              <a:rPr lang="hu-HU" sz="2000" noProof="0" smtClean="0"/>
              <a:t>Az ECHA tájékoztatni szeretné Önt valaminek a megtörténtéről </a:t>
            </a:r>
          </a:p>
          <a:p>
            <a:pPr marL="0" indent="0">
              <a:buNone/>
            </a:pPr>
            <a:r>
              <a:rPr lang="hu-HU" sz="2000" noProof="0" smtClean="0"/>
              <a:t>Ön </a:t>
            </a:r>
            <a:r>
              <a:rPr lang="hu-HU" sz="2000" b="1" noProof="0" smtClean="0"/>
              <a:t>üzenetet</a:t>
            </a:r>
            <a:r>
              <a:rPr lang="hu-HU" sz="2000" noProof="0" smtClean="0"/>
              <a:t> kap</a:t>
            </a:r>
          </a:p>
          <a:p>
            <a:pPr marL="457200" lvl="1" indent="0">
              <a:buNone/>
            </a:pPr>
            <a:r>
              <a:rPr lang="hu-HU" sz="1600" noProof="0" smtClean="0"/>
              <a:t> pl. dokumentációjának benyújtása befejeződött</a:t>
            </a:r>
          </a:p>
          <a:p>
            <a:pPr marL="457200" lvl="1" indent="0">
              <a:buNone/>
            </a:pPr>
            <a:endParaRPr lang="hu-HU" noProof="0" smtClean="0"/>
          </a:p>
          <a:p>
            <a:pPr marL="457200" lvl="1" indent="0">
              <a:buNone/>
            </a:pPr>
            <a:r>
              <a:rPr lang="hu-HU" noProof="0" smtClean="0"/>
              <a:t>Hasznos funkciók:</a:t>
            </a:r>
          </a:p>
          <a:p>
            <a:pPr marL="457200" lvl="1" indent="0">
              <a:buNone/>
            </a:pPr>
            <a:r>
              <a:rPr lang="hu-HU" sz="1800" noProof="0" smtClean="0"/>
              <a:t>varázslók, beágyazott segítség (súgó), egyszerűsített keresés, a vezető regisztráló adatai, külföldi felhasználó, kedvencek</a:t>
            </a:r>
          </a:p>
          <a:p>
            <a:pPr marL="0" indent="0">
              <a:buNone/>
            </a:pPr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/>
              <a:t>5</a:t>
            </a:fld>
            <a:endParaRPr lang="hu-HU"/>
          </a:p>
        </p:txBody>
      </p:sp>
      <p:sp>
        <p:nvSpPr>
          <p:cNvPr id="4" name="Right Arrow 3"/>
          <p:cNvSpPr/>
          <p:nvPr/>
        </p:nvSpPr>
        <p:spPr>
          <a:xfrm>
            <a:off x="251520" y="2295922"/>
            <a:ext cx="432048" cy="216024"/>
          </a:xfrm>
          <a:prstGeom prst="rightArrow">
            <a:avLst/>
          </a:prstGeom>
          <a:solidFill>
            <a:srgbClr val="008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323528" y="4037678"/>
            <a:ext cx="432048" cy="216024"/>
          </a:xfrm>
          <a:prstGeom prst="rightArrow">
            <a:avLst/>
          </a:prstGeom>
          <a:solidFill>
            <a:srgbClr val="008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309" y="1412776"/>
            <a:ext cx="3114286" cy="4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1223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smtClean="0"/>
              <a:t>Főmenü</a:t>
            </a:r>
            <a:endParaRPr lang="hu-H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/>
              <a:t>6</a:t>
            </a:fld>
            <a:endParaRPr lang="hu-H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5" y="1340768"/>
            <a:ext cx="8476190" cy="4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6537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r>
              <a:rPr lang="hu-HU" noProof="0" smtClean="0"/>
              <a:t>A vezető regisztráló megtalálása</a:t>
            </a:r>
            <a:endParaRPr lang="hu-H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/>
              <a:t>7</a:t>
            </a:fld>
            <a:endParaRPr lang="hu-H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b="43228"/>
          <a:stretch>
            <a:fillRect/>
          </a:stretch>
        </p:blipFill>
        <p:spPr>
          <a:xfrm>
            <a:off x="467543" y="2492896"/>
            <a:ext cx="801261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5907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smtClean="0"/>
              <a:t>A vállalattal kapcsolatos opciók kezelése</a:t>
            </a:r>
            <a:endParaRPr lang="hu-HU" noProof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941" y="1619672"/>
            <a:ext cx="7247814" cy="28596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/>
              <a:t>8</a:t>
            </a:fld>
            <a:endParaRPr lang="hu-H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049484"/>
            <a:ext cx="8190476" cy="3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7951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240C-791C-4FA0-BA72-1FE57C9E7D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923112" cy="1143000"/>
          </a:xfrm>
        </p:spPr>
        <p:txBody>
          <a:bodyPr/>
          <a:lstStyle/>
          <a:p>
            <a:r>
              <a:rPr lang="hu-HU" noProof="0" smtClean="0"/>
              <a:t>A közös benyújtással kapcsolatos felelősségek a REACH-IT-ben</a:t>
            </a:r>
            <a:endParaRPr lang="hu-H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956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noProof="0" smtClean="0"/>
              <a:t>Vezető regisztráló</a:t>
            </a:r>
          </a:p>
          <a:p>
            <a:pPr lvl="1" indent="-342900">
              <a:buFontTx/>
              <a:buChar char="-"/>
            </a:pPr>
            <a:endParaRPr lang="hu-HU" noProof="0" smtClean="0"/>
          </a:p>
          <a:p>
            <a:pPr marL="400050" lvl="1" indent="0">
              <a:buNone/>
            </a:pPr>
            <a:r>
              <a:rPr lang="hu-HU" noProof="0" smtClean="0"/>
              <a:t>1. A közös benyújtás létrehozása a REACH-IT-ben</a:t>
            </a:r>
          </a:p>
          <a:p>
            <a:pPr lvl="1" indent="-342900">
              <a:buFontTx/>
              <a:buChar char="-"/>
            </a:pPr>
            <a:endParaRPr lang="hu-HU" noProof="0" smtClean="0"/>
          </a:p>
          <a:p>
            <a:pPr lvl="1" indent="-342900">
              <a:buFontTx/>
              <a:buChar char="-"/>
            </a:pPr>
            <a:endParaRPr lang="hu-HU" noProof="0" smtClean="0"/>
          </a:p>
          <a:p>
            <a:pPr lvl="1" indent="-342900">
              <a:buFontTx/>
              <a:buChar char="-"/>
            </a:pPr>
            <a:endParaRPr lang="hu-HU" noProof="0" smtClean="0"/>
          </a:p>
          <a:p>
            <a:pPr marL="400050" lvl="1" indent="0">
              <a:buNone/>
            </a:pPr>
            <a:endParaRPr lang="hu-HU" noProof="0" smtClean="0"/>
          </a:p>
          <a:p>
            <a:pPr marL="400050" lvl="1" indent="0">
              <a:buNone/>
            </a:pPr>
            <a:r>
              <a:rPr lang="hu-HU" noProof="0" smtClean="0"/>
              <a:t>2. Token átadása a tagoknak</a:t>
            </a:r>
          </a:p>
          <a:p>
            <a:pPr marL="0" indent="0">
              <a:buNone/>
            </a:pPr>
            <a:r>
              <a:rPr lang="hu-HU" smtClean="0"/>
              <a:t> </a:t>
            </a:r>
          </a:p>
          <a:p>
            <a:endParaRPr lang="hu-HU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260116"/>
            <a:ext cx="2376264" cy="1250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280" y="3106462"/>
            <a:ext cx="6480720" cy="8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8624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3.9600.0"/>
  <p:tag name="AS_RELEASE_DATE" val="2016.10.26"/>
  <p:tag name="AS_TITLE" val="Aspose.Slides for .NET 4.0 Client Profile"/>
  <p:tag name="AS_VERSION" val="16.10.0.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5.xml" /></Relationships>
</file>

<file path=customXml/item1.xml><?xml version="1.0" encoding="utf-8"?>
<?mso-contentType ?>
<SharedContentType xmlns="Microsoft.SharePoint.Taxonomy.ContentTypeSync" SourceId="5f69e26b-beb5-49c8-89f9-b5a0fae19f51" ContentTypeId="0x010100B558917389A54ADDB58930FBD7E6FD57008586DED9191B4C4CBD31A5DF7F304A7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HA Process Document" ma:contentTypeID="0x010100B558917389A54ADDB58930FBD7E6FD57008586DED9191B4C4CBD31A5DF7F304A71006D3FFE2B6013534BB5FDEF3B980D4C31" ma:contentTypeVersion="16" ma:contentTypeDescription="Content type for ECHA process documents" ma:contentTypeScope="" ma:versionID="8dc8a49e89d291db91322531bb3d964e">
  <xsd:schema xmlns:xsd="http://www.w3.org/2001/XMLSchema" xmlns:xs="http://www.w3.org/2001/XMLSchema" xmlns:p="http://schemas.microsoft.com/office/2006/metadata/properties" xmlns:ns2="1a101ee2-a8a8-4e0f-bfd9-aff15f9bc839" xmlns:ns3="b80ede5c-af4c-4bf2-9a87-706a3579dc11" targetNamespace="http://schemas.microsoft.com/office/2006/metadata/properties" ma:root="true" ma:fieldsID="d7a7795f9788c218c04520a861492bdf" ns2:_="" ns3:_="">
    <xsd:import namespace="1a101ee2-a8a8-4e0f-bfd9-aff15f9bc839"/>
    <xsd:import namespace="b80ede5c-af4c-4bf2-9a87-706a3579dc11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2:ECHADocumentTypeTaxHTField0" minOccurs="0"/>
                <xsd:element ref="ns3:TaxCatchAll" minOccurs="0"/>
                <xsd:element ref="ns3:TaxCatchAllLabel" minOccurs="0"/>
                <xsd:element ref="ns2:ECHASecClassTaxHTField0" minOccurs="0"/>
                <xsd:element ref="ns2:ECHAProcessTaxHTField0" minOccurs="0"/>
                <xsd:element ref="ns2:ECHACategory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01ee2-a8a8-4e0f-bfd9-aff15f9bc839" elementFormDefault="qualified">
    <xsd:import namespace="http://schemas.microsoft.com/office/2006/documentManagement/types"/>
    <xsd:import namespace="http://schemas.microsoft.com/office/infopath/2007/PartnerControls"/>
    <xsd:element name="ECHADocumentTypeTaxHTField0" ma:index="11" nillable="true" ma:taxonomy="true" ma:internalName="gd32339cd0b5409a9fdb05f9583968bc" ma:taxonomyFieldName="ECHADocumentType" ma:displayName="Document type" ma:readOnly="false" ma:fieldId="{0d32339c-d0b5-409a-9fdb-05f9583968bc}" ma:sspId="5f69e26b-beb5-49c8-89f9-b5a0fae19f51" ma:termSetId="aedf82a2-407f-4791-945d-c1f392314e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HASecClassTaxHTField0" ma:index="15" ma:taxonomy="true" ma:internalName="ab0eb6f132fb4a769815f72efb98c81d" ma:taxonomyFieldName="ECHASecClass" ma:displayName="Security classification" ma:default="1;#|a0307bc2-faf9-4068-8aeb-b713e4fa2a0f" ma:fieldId="{ab0eb6f1-32fb-4a76-9815-f72efb98c81d}" ma:sspId="5f69e26b-beb5-49c8-89f9-b5a0fae19f51" ma:termSetId="bdbfee88-fbc0-4b29-a996-994f751932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HAProcessTaxHTField0" ma:index="17" nillable="true" ma:taxonomy="true" ma:internalName="k79ecea8bd3e48279038bf7156c8359b" ma:taxonomyFieldName="ECHAProcess" ma:displayName="Process" ma:readOnly="false" ma:fieldId="{479ecea8-bd3e-4827-9038-bf7156c8359b}" ma:sspId="5f69e26b-beb5-49c8-89f9-b5a0fae19f51" ma:termSetId="c30def1a-2ee0-45a9-b531-f691ecbc3c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HACategoryTaxHTField0" ma:index="19" nillable="true" ma:taxonomy="true" ma:internalName="p86653fd247d4255942aa31697ef2e78" ma:taxonomyFieldName="ECHACategory" ma:displayName="Category" ma:readOnly="false" ma:default="" ma:fieldId="{986653fd-247d-4255-942a-a31697ef2e78}" ma:sspId="5f69e26b-beb5-49c8-89f9-b5a0fae19f51" ma:termSetId="55e7dc03-f0a2-4416-8b3b-39dffa2b388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ede5c-af4c-4bf2-9a87-706a3579dc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2" nillable="true" ma:displayName="Taxonomy Catch All Column" ma:hidden="true" ma:list="{42e49345-dbec-4f99-ae5c-0d1330abc637}" ma:internalName="TaxCatchAll" ma:showField="CatchAllData" ma:web="1a101ee2-a8a8-4e0f-bfd9-aff15f9bc8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42e49345-dbec-4f99-ae5c-0d1330abc637}" ma:internalName="TaxCatchAllLabel" ma:readOnly="true" ma:showField="CatchAllDataLabel" ma:web="1a101ee2-a8a8-4e0f-bfd9-aff15f9bc8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HADocumentTypeTaxHTField0 xmlns="1a101ee2-a8a8-4e0f-bfd9-aff15f9bc839">
      <Terms xmlns="http://schemas.microsoft.com/office/infopath/2007/PartnerControls"/>
    </ECHADocumentTypeTaxHTField0>
    <ECHAProcessTaxHTField0 xmlns="1a101ee2-a8a8-4e0f-bfd9-aff15f9bc839">
      <Terms xmlns="http://schemas.microsoft.com/office/infopath/2007/PartnerControls">
        <TermInfo xmlns="http://schemas.microsoft.com/office/infopath/2007/PartnerControls">
          <TermName xmlns="http://schemas.microsoft.com/office/infopath/2007/PartnerControls">10.12 Production and Implementation of Communication outputs</TermName>
          <TermId xmlns="http://schemas.microsoft.com/office/infopath/2007/PartnerControls">0979686c-f827-4cff-a947-2fd9d24cc3a4</TermId>
        </TermInfo>
      </Terms>
    </ECHAProcessTaxHTField0>
    <_dlc_DocId xmlns="b80ede5c-af4c-4bf2-9a87-706a3579dc11">ACTV10-6-53872</_dlc_DocId>
    <TaxCatchAll xmlns="b80ede5c-af4c-4bf2-9a87-706a3579dc11">
      <Value>3</Value>
      <Value>1</Value>
    </TaxCatchAll>
    <ECHASecClassTaxHTField0 xmlns="1a101ee2-a8a8-4e0f-bfd9-aff15f9bc83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a0307bc2-faf9-4068-8aeb-b713e4fa2a0f</TermId>
        </TermInfo>
      </Terms>
    </ECHASecClassTaxHTField0>
    <_dlc_DocIdUrl xmlns="b80ede5c-af4c-4bf2-9a87-706a3579dc11">
      <Url>https://activity.echa.europa.eu/sites/act-10/process-10-11/_layouts/DocIdRedir.aspx?ID=ACTV10-6-53872</Url>
      <Description>ACTV10-6-53872</Description>
    </_dlc_DocIdUrl>
    <ECHACategoryTaxHTField0 xmlns="1a101ee2-a8a8-4e0f-bfd9-aff15f9bc839">
      <Terms xmlns="http://schemas.microsoft.com/office/infopath/2007/PartnerControls"/>
    </ECHACategoryTaxHTField0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661D9F9-A681-4970-9AB3-BB2CEB580C4E}">
  <ds:schemaRefs/>
</ds:datastoreItem>
</file>

<file path=customXml/itemProps2.xml><?xml version="1.0" encoding="utf-8"?>
<ds:datastoreItem xmlns:ds="http://schemas.openxmlformats.org/officeDocument/2006/customXml" ds:itemID="{3AC6B7AA-5129-4B5D-925F-ADFB35645A32}">
  <ds:schemaRefs/>
</ds:datastoreItem>
</file>

<file path=customXml/itemProps3.xml><?xml version="1.0" encoding="utf-8"?>
<ds:datastoreItem xmlns:ds="http://schemas.openxmlformats.org/officeDocument/2006/customXml" ds:itemID="{7BCF6A5F-9D12-494B-A636-D4E7909EB38C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b80ede5c-af4c-4bf2-9a87-706a3579dc11"/>
    <ds:schemaRef ds:uri="1a101ee2-a8a8-4e0f-bfd9-aff15f9bc839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57325CAE-108D-4A40-AB78-5D4972D3F836}">
  <ds:schemaRefs/>
</ds:datastoreItem>
</file>

<file path=customXml/itemProps5.xml><?xml version="1.0" encoding="utf-8"?>
<ds:datastoreItem xmlns:ds="http://schemas.openxmlformats.org/officeDocument/2006/customXml" ds:itemID="{393C2A4F-378A-406C-8017-7706C7BE96B5}">
  <ds:schemaRefs/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>CDT</Company>
  <PresentationFormat>On-screen Show (4:3)</PresentationFormat>
  <Paragraphs>81</Paragraphs>
  <Slides>20</Slides>
  <Notes>19</Notes>
  <TotalTime>11733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1">
      <vt:lpstr>Office Theme</vt:lpstr>
      <vt:lpstr>Slide 1</vt:lpstr>
      <vt:lpstr>A prezentáció célja</vt:lpstr>
      <vt:lpstr>Slide 3</vt:lpstr>
      <vt:lpstr>Slide 4</vt:lpstr>
      <vt:lpstr>Feladatok és üzenetek</vt:lpstr>
      <vt:lpstr>Főmenü</vt:lpstr>
      <vt:lpstr>A vezető regisztráló megtalálása</vt:lpstr>
      <vt:lpstr>A vállalattal kapcsolatos opciók kezelése</vt:lpstr>
      <vt:lpstr>A közös benyújtással kapcsolatos felelősségek a REACH-IT-ben</vt:lpstr>
      <vt:lpstr>A közös benyújtással kapcsolatos felelősségek a REACH-IT-ben</vt:lpstr>
      <vt:lpstr>Benyújtás előtt ellenőrizze az alábbiakat: </vt:lpstr>
      <vt:lpstr>Készen áll?Benyújtás a REACH-IT-ben</vt:lpstr>
      <vt:lpstr>A benyújtási varázsló gyorsbillentyűi</vt:lpstr>
      <vt:lpstr>Mi a következő lépés?</vt:lpstr>
      <vt:lpstr>Dokumentációbenyújtási jelentés oldal</vt:lpstr>
      <vt:lpstr>A dokumentáció útja</vt:lpstr>
      <vt:lpstr>A dokumentáció aktualizálása kérés alapján</vt:lpstr>
      <vt:lpstr>Regisztrációs szám</vt:lpstr>
      <vt:lpstr>A hivatkozási számmal elérhető oldal</vt:lpstr>
      <vt:lpstr>Összegző gondolatok</vt:lpstr>
    </vt:vector>
  </TitlesOfParts>
  <LinksUpToDate>0</LinksUpToDate>
  <SharedDoc>0</SharedDoc>
  <HyperlinksChanged>0</HyperlinksChanged>
  <Application>Aspose.Slides for .NET</Application>
  <AppVersion>16.1000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CDT</dc:creator>
  <cp:lastModifiedBy>CDT</cp:lastModifiedBy>
  <cp:revision>276</cp:revision>
  <dcterms:created xsi:type="dcterms:W3CDTF">2015-06-16T10:48:03Z</dcterms:created>
  <dcterms:modified xsi:type="dcterms:W3CDTF">2017-05-29T12:30:09Z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_dlc_DocIdItemGuid">
    <vt:lpwstr>2c9f5385-a2f9-4afc-a0c6-65d4fd98a6c7</vt:lpwstr>
  </property>
  <property fmtid="{D5CDD505-2E9C-101B-9397-08002B2CF9AE}" pid="3" name="ContentTypeId">
    <vt:lpwstr>0x010100B558917389A54ADDB58930FBD7E6FD57008586DED9191B4C4CBD31A5DF7F304A71006D3FFE2B6013534BB5FDEF3B980D4C31</vt:lpwstr>
  </property>
  <property fmtid="{D5CDD505-2E9C-101B-9397-08002B2CF9AE}" pid="4" name="ECHACategory">
    <vt:lpwstr/>
  </property>
  <property fmtid="{D5CDD505-2E9C-101B-9397-08002B2CF9AE}" pid="5" name="ECHADocumentType">
    <vt:lpwstr/>
  </property>
  <property fmtid="{D5CDD505-2E9C-101B-9397-08002B2CF9AE}" pid="6" name="ECHAProcess">
    <vt:lpwstr>3;#10.12 Production and Implementation of Communication outputs|0979686c-f827-4cff-a947-2fd9d24cc3a4</vt:lpwstr>
  </property>
  <property fmtid="{D5CDD505-2E9C-101B-9397-08002B2CF9AE}" pid="7" name="ECHASecClass">
    <vt:lpwstr>1;#Internal|a0307bc2-faf9-4068-8aeb-b713e4fa2a0f</vt:lpwstr>
  </property>
</Properties>
</file>