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328" r:id="rId10"/>
    <p:sldId id="268" r:id="rId11"/>
    <p:sldId id="270" r:id="rId12"/>
    <p:sldId id="271" r:id="rId13"/>
    <p:sldId id="280" r:id="rId14"/>
    <p:sldId id="281" r:id="rId15"/>
    <p:sldId id="284" r:id="rId16"/>
    <p:sldId id="323" r:id="rId17"/>
    <p:sldId id="327" r:id="rId18"/>
    <p:sldId id="296" r:id="rId19"/>
    <p:sldId id="324" r:id="rId20"/>
    <p:sldId id="326" r:id="rId21"/>
    <p:sldId id="303" r:id="rId22"/>
    <p:sldId id="304" r:id="rId23"/>
    <p:sldId id="305" r:id="rId24"/>
    <p:sldId id="317" r:id="rId25"/>
    <p:sldId id="319" r:id="rId26"/>
    <p:sldId id="320" r:id="rId27"/>
    <p:sldId id="321"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MUSSET Christel" initials="MC" lastIdx="0" clrIdx="0">
    <p:extLst>
      <p:ext uri="{19B8F6BF-5375-455C-9EA6-DF929625EA0E}">
        <p15:presenceInfo xmlns:p15="http://schemas.microsoft.com/office/powerpoint/2012/main" userId="S-1-5-21-2444889250-2882189981-708495972-1341" providerId="AD"/>
      </p:ext>
    </p:extLst>
  </p:cmAuthor>
  <p:cmAuthor id="2" name="TROUTH Paul" initials="TP" lastIdx="0" clrIdx="1">
    <p:extLst>
      <p:ext uri="{19B8F6BF-5375-455C-9EA6-DF929625EA0E}">
        <p15:presenceInfo xmlns:p15="http://schemas.microsoft.com/office/powerpoint/2012/main" userId="S-1-5-21-2444889250-2882189981-708495972-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5474" autoAdjust="0"/>
  </p:normalViewPr>
  <p:slideViewPr>
    <p:cSldViewPr>
      <p:cViewPr varScale="1">
        <p:scale>
          <a:sx n="64" d="100"/>
          <a:sy n="64" d="100"/>
        </p:scale>
        <p:origin x="402" y="66"/>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tags" Target="tags/tag1.xml" /><Relationship Id="rId3" Type="http://schemas.openxmlformats.org/officeDocument/2006/relationships/customXml" Target="../customXml/item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478A7-AFE6-4A1C-B985-B1032FA8D500}" type="datetimeFigureOut">
              <a:rPr lang="en-GB" smtClean="0"/>
              <a:t>29/05/2017</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D4212-E431-464C-A3C7-FAC7436F6DC4}" type="slidenum">
              <a:rPr lang="en-GB" smtClean="0"/>
              <a:t>‹#›</a:t>
            </a:fld>
            <a:endParaRPr lang="es-ES"/>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es-ES"/>
          </a:p>
        </p:txBody>
      </p:sp>
    </p:spTree>
    <p:extLst>
      <p:ext uri="{BB962C8B-B14F-4D97-AF65-F5344CB8AC3E}">
        <p14:creationId xmlns:p14="http://schemas.microsoft.com/office/powerpoint/2010/main" val="317435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smtClean="0"/>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11</a:t>
            </a:fld>
            <a:endParaRPr lang="es-ES">
              <a:solidFill>
                <a:prstClr val="black"/>
              </a:solidFill>
            </a:endParaRPr>
          </a:p>
        </p:txBody>
      </p:sp>
    </p:spTree>
    <p:extLst>
      <p:ext uri="{BB962C8B-B14F-4D97-AF65-F5344CB8AC3E}">
        <p14:creationId xmlns:p14="http://schemas.microsoft.com/office/powerpoint/2010/main" val="4272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smtClean="0">
                <a:solidFill>
                  <a:schemeClr val="tx1"/>
                </a:solidFill>
                <a:effectLst/>
                <a:latin typeface="+mn-lt"/>
              </a:rPr>
              <a:t>Los expedientes para cada tipo de presentación pueden enviarse por medio del asistente de presentación, utilizando la función «Submit a dossier» (Presentar un expediente) en la página de inicio de REACH-IT. El asistente le guiará por los pasos necesarios del proceso.</a:t>
            </a:r>
            <a:endParaRPr lang="es-ES"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12</a:t>
            </a:fld>
            <a:endParaRPr lang="es-ES">
              <a:solidFill>
                <a:prstClr val="black"/>
              </a:solidFill>
            </a:endParaRPr>
          </a:p>
        </p:txBody>
      </p:sp>
    </p:spTree>
    <p:extLst>
      <p:ext uri="{BB962C8B-B14F-4D97-AF65-F5344CB8AC3E}">
        <p14:creationId xmlns:p14="http://schemas.microsoft.com/office/powerpoint/2010/main" val="100708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smtClean="0">
                <a:solidFill>
                  <a:schemeClr val="tx1"/>
                </a:solidFill>
                <a:effectLst/>
                <a:latin typeface="+mn-lt"/>
              </a:rPr>
              <a:t>El asistente de presentación puede activarse en otras páginas de REACH-IT. Tanto el solicitante principal como los miembros de una presentación conjunta pueden, por ejemplo, crear un atajo al asistente de presentación a través de la página «Joint submission» (Presentación conjunta). En esta diapositiva, el botón naranja «Submit a IUCLID dossier» (Presentar un expediente IUCLID) activa el asistente.</a:t>
            </a:r>
            <a:endParaRPr lang="es-ES" sz="1200" b="0" kern="1200" smtClean="0">
              <a:solidFill>
                <a:schemeClr val="tx1"/>
              </a:solidFill>
              <a:effectLst/>
              <a:latin typeface="+mn-lt"/>
              <a:ea typeface="+mn-ea"/>
              <a:cs typeface="+mn-cs"/>
            </a:endParaRPr>
          </a:p>
          <a:p>
            <a:endParaRPr lang="es-ES" sz="1200" kern="1200" smtClean="0">
              <a:solidFill>
                <a:schemeClr val="tx1"/>
              </a:solidFill>
              <a:effectLst/>
              <a:latin typeface="+mn-lt"/>
              <a:ea typeface="+mn-ea"/>
              <a:cs typeface="+mn-cs"/>
            </a:endParaRPr>
          </a:p>
          <a:p>
            <a:endParaRPr lang="es-ES"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13</a:t>
            </a:fld>
            <a:endParaRPr lang="es-ES">
              <a:solidFill>
                <a:prstClr val="black"/>
              </a:solidFill>
            </a:endParaRPr>
          </a:p>
        </p:txBody>
      </p:sp>
    </p:spTree>
    <p:extLst>
      <p:ext uri="{BB962C8B-B14F-4D97-AF65-F5344CB8AC3E}">
        <p14:creationId xmlns:p14="http://schemas.microsoft.com/office/powerpoint/2010/main" val="3283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smtClean="0"/>
              <a:t>Una vez cargado su expediente en REACH-IT recibirá un número de presentación preliminar, que aparece en la pantalla en forma de enlace. Haga clic en el enlace y le llevará a la página del informe sobre la presentación.</a:t>
            </a:r>
            <a:endParaRPr lang="es-ES" b="0"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es-ES"/>
          </a:p>
        </p:txBody>
      </p:sp>
    </p:spTree>
    <p:extLst>
      <p:ext uri="{BB962C8B-B14F-4D97-AF65-F5344CB8AC3E}">
        <p14:creationId xmlns:p14="http://schemas.microsoft.com/office/powerpoint/2010/main" val="18062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ES" sz="1200" b="0" kern="1200" smtClean="0">
                <a:solidFill>
                  <a:schemeClr val="tx1"/>
                </a:solidFill>
                <a:effectLst/>
                <a:latin typeface="+mn-lt"/>
              </a:rPr>
              <a:t>La ECHA le enviará un informe sobre la presentación de cada expediente. </a:t>
            </a:r>
            <a:r>
              <a:rPr lang="es-ES" b="0" smtClean="0"/>
              <a:t>La página </a:t>
            </a:r>
            <a:r>
              <a:rPr lang="es-ES" sz="1200" b="0" kern="1200" smtClean="0">
                <a:solidFill>
                  <a:schemeClr val="tx1"/>
                </a:solidFill>
                <a:effectLst/>
                <a:latin typeface="+mn-lt"/>
              </a:rPr>
              <a:t>ofrece una visión general de la información relacionada con la presentación. En el centro de la página encontrará información general sobre la presentación, y en la parte inferior la sección «Key documents» (Documentos clave) ofrece información muy importante. Haga clic para ampliarla. Aquí encontrará las</a:t>
            </a:r>
            <a:r>
              <a:rPr lang="es-ES" smtClean="0"/>
              <a:t> </a:t>
            </a:r>
            <a:r>
              <a:rPr lang="es-ES" sz="1200" b="0" kern="1200" baseline="0" smtClean="0">
                <a:solidFill>
                  <a:schemeClr val="tx1"/>
                </a:solidFill>
                <a:effectLst/>
                <a:latin typeface="+mn-lt"/>
              </a:rPr>
              <a:t>decisiones relacionadas con la presentación, así como las facturas.</a:t>
            </a:r>
            <a:endParaRPr lang="es-ES" sz="1200" b="0" kern="1200" smtClean="0">
              <a:solidFill>
                <a:schemeClr val="tx1"/>
              </a:solidFill>
              <a:effectLst/>
              <a:latin typeface="+mn-lt"/>
              <a:ea typeface="+mn-ea"/>
              <a:cs typeface="+mn-cs"/>
            </a:endParaRPr>
          </a:p>
          <a:p>
            <a:r>
              <a:rPr lang="es-ES" smtClean="0"/>
              <a:t> </a:t>
            </a:r>
          </a:p>
          <a:p>
            <a:pPr marL="0" marR="0" lvl="0" indent="0" algn="l" defTabSz="914400" rtl="0" eaLnBrk="1" fontAlgn="auto" latinLnBrk="0" hangingPunct="1">
              <a:lnSpc>
                <a:spcPct val="100000"/>
              </a:lnSpc>
              <a:spcBef>
                <a:spcPct val="0"/>
              </a:spcBef>
              <a:spcAft>
                <a:spcPct val="0"/>
              </a:spcAft>
              <a:buClrTx/>
              <a:buSzTx/>
              <a:buFontTx/>
              <a:buNone/>
              <a:defRPr/>
            </a:pPr>
            <a:r>
              <a:rPr lang="es-ES" sz="1200" b="0" kern="1200" baseline="0" smtClean="0">
                <a:solidFill>
                  <a:schemeClr val="tx1"/>
                </a:solidFill>
                <a:effectLst/>
                <a:latin typeface="+mn-lt"/>
              </a:rPr>
              <a:t>En la parte derecha de la página figuran las fases del procedimiento de presentación, una representación del «recorrido» que realiza el expediente en la ECHA.</a:t>
            </a:r>
            <a:endParaRPr lang="es-ES" b="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es-ES"/>
          </a:p>
        </p:txBody>
      </p:sp>
    </p:spTree>
    <p:extLst>
      <p:ext uri="{BB962C8B-B14F-4D97-AF65-F5344CB8AC3E}">
        <p14:creationId xmlns:p14="http://schemas.microsoft.com/office/powerpoint/2010/main" val="28949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ES" b="0" smtClean="0"/>
              <a:t>Una vez que ha presentado su expediente en REACH-IT, la ECHA comprobará que contiene toda la información necesaria y que esta es coherente. </a:t>
            </a: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La primera parada se refiere a las normas de trabajo, </a:t>
            </a:r>
            <a:r>
              <a:rPr lang="es-ES" b="0" smtClean="0"/>
              <a:t>que son comprobaciones administrativas para garantizar que la ECHA puede procesar el archivo. Si en esta comprobación se observa que falta alguna información, el expediente presentado será desestimado. Puede presentar otro en cualquier momento.</a:t>
            </a:r>
            <a:endParaRPr lang="es-ES"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Una vez concluida la comprobación de las normas de trabajo, la ECHA verifica la integridad técnica y financiera del expediente presentado. Estas dos comprobaciones se realizan simultáneamente.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smtClean="0"/>
              <a:t>La comprobación de la integridad técnica verifica la integridad del expediente en relación con los requisitos relativos a los datos en el Reglamento REACH.</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smtClean="0"/>
              <a:t>La comprobación de la integridad financiera verifica si es preciso pagar una tasa por el registro.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smtClean="0"/>
              <a:t>Si en cualquiera de las dos comprobaciones se observa alguna deficiencia, la ECHA se lo comunicará.</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Si no supera una comprobación de la integridad técnica solo dispondrá de una ocasión más para introducir mejoras en el expediente, y dentro del plazo establecido por la ECHA.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Si supera todas las comprobaciones, recibirá un dictamen positivo y un número de registro para su sustancia. </a:t>
            </a:r>
          </a:p>
          <a:p>
            <a:pPr marL="0" marR="0" lvl="0" indent="0" algn="l" defTabSz="914400" rtl="0" eaLnBrk="1" fontAlgn="auto" latinLnBrk="0" hangingPunct="1">
              <a:lnSpc>
                <a:spcPct val="100000"/>
              </a:lnSpc>
              <a:spcBef>
                <a:spcPct val="0"/>
              </a:spcBef>
              <a:spcAft>
                <a:spcPct val="0"/>
              </a:spcAft>
              <a:buClrTx/>
              <a:buSzTx/>
              <a:buFontTx/>
              <a:buNone/>
              <a:defRPr/>
            </a:pPr>
            <a:endParaRPr lang="es-ES"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es-ES"/>
          </a:p>
        </p:txBody>
      </p:sp>
    </p:spTree>
    <p:extLst>
      <p:ext uri="{BB962C8B-B14F-4D97-AF65-F5344CB8AC3E}">
        <p14:creationId xmlns:p14="http://schemas.microsoft.com/office/powerpoint/2010/main" val="19095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baseline="0" smtClean="0"/>
              <a:t>Esta diapositiva subraya la importancia de cierta información que necesitará conocer si la ECHA le solicita que actualice su expediente:</a:t>
            </a:r>
          </a:p>
          <a:p>
            <a:endParaRPr lang="es-ES"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mtClean="0"/>
              <a:t>En primer lugar, el número de presentación y el número de comunicación.</a:t>
            </a:r>
            <a:r>
              <a:rPr lang="es-ES" b="0" baseline="0" smtClean="0"/>
              <a:t> </a:t>
            </a:r>
            <a:r>
              <a:rPr lang="es-ES" smtClean="0"/>
              <a:t>Cuando haya corregido su conjunto de datos de IUCLID y esté listo para crear un nuevo expediente, necesitará estos dos números.</a:t>
            </a:r>
            <a:r>
              <a:rPr lang="es-ES" b="0" smtClean="0"/>
              <a:t> Deberá introducirlos en el encabezado del expediente para que REACH-IT sepa que lo que presenta es un expediente actualizado.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En segundo lugar, preste atención a la fecha límite para la nueva presentación del expediente: procure actuar con la antelación suficiente para evitar sorpresas de última hora. </a:t>
            </a:r>
            <a:r>
              <a:rPr lang="es-ES" smtClean="0"/>
              <a:t>Si se pasa el plazo, no podrá presentar otra actualización.</a:t>
            </a:r>
            <a:r>
              <a:rPr lang="es-ES" b="0"/>
              <a:t> </a:t>
            </a:r>
            <a:endParaRPr lang="es-ES" b="0" baseline="0"/>
          </a:p>
          <a:p>
            <a:endParaRPr lang="es-ES" baseline="0"/>
          </a:p>
          <a:p>
            <a:endParaRPr lang="es-ES" baseline="0"/>
          </a:p>
          <a:p>
            <a:endParaRPr lang="es-ES"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es-ES"/>
          </a:p>
        </p:txBody>
      </p:sp>
    </p:spTree>
    <p:extLst>
      <p:ext uri="{BB962C8B-B14F-4D97-AF65-F5344CB8AC3E}">
        <p14:creationId xmlns:p14="http://schemas.microsoft.com/office/powerpoint/2010/main" val="5556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smtClean="0"/>
              <a:t>Cuando un expediente ha superado todas las comprobaciones se concede un número de registro. En este momento todos los pasos del procedimiento de presentación del expediente han finalizado y aparece un enlace con un número de registro junto a la etiqueta «reference number» (número de referencia). Haga clic en el enlace para ver la página con información general sobre el número de referencia.</a:t>
            </a:r>
            <a:endParaRPr lang="es-ES" b="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es-ES"/>
          </a:p>
        </p:txBody>
      </p:sp>
    </p:spTree>
    <p:extLst>
      <p:ext uri="{BB962C8B-B14F-4D97-AF65-F5344CB8AC3E}">
        <p14:creationId xmlns:p14="http://schemas.microsoft.com/office/powerpoint/2010/main" val="3814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b="0"/>
              <a:t>La página con información general sobre el número de referencia presenta los datos básicos sobre su registro.  Aquí puede también modificar los datos de la persona de contacto, y sustituirlos por los de otra persona si, por ejemplo, el responsable de la sustancia en cuestión en su empresa ha cambiado.</a:t>
            </a:r>
            <a:r>
              <a:rPr lang="es-ES" b="0" smtClean="0"/>
              <a:t> </a:t>
            </a:r>
            <a:endParaRPr lang="es-ES" b="0" baseline="0" smtClean="0"/>
          </a:p>
          <a:p>
            <a:pPr marL="171450" indent="-171450">
              <a:buFont typeface="Arial" panose="020b0604020202020204" pitchFamily="34" charset="0"/>
              <a:buChar char="•"/>
            </a:pPr>
            <a:r>
              <a:rPr lang="es-ES" b="0" baseline="0" smtClean="0"/>
              <a:t>En «Key documents» (Documentos clave) puede acceder a las decisiones adoptadas en relación con su expediente de registro. También puede encontrar una carta con el dictamen adoptado por la ECHA, con el número de registro.</a:t>
            </a:r>
          </a:p>
          <a:p>
            <a:pPr marL="171450" indent="-171450">
              <a:buFont typeface="Arial" panose="020b0604020202020204" pitchFamily="34" charset="0"/>
              <a:buChar char="•"/>
            </a:pPr>
            <a:r>
              <a:rPr lang="es-ES" b="0" baseline="0" smtClean="0"/>
              <a:t>En la parte inferior de la página hay una sección denominada «Reference number history» (Historial del número de referencia), </a:t>
            </a:r>
            <a:r>
              <a:rPr lang="es-ES" b="0"/>
              <a:t>en la que aparecen las distintas actividades relacionadas con el registro en cuestión, por ejemplo, las actualizaciones.</a:t>
            </a:r>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es-ES"/>
          </a:p>
        </p:txBody>
      </p:sp>
    </p:spTree>
    <p:extLst>
      <p:ext uri="{BB962C8B-B14F-4D97-AF65-F5344CB8AC3E}">
        <p14:creationId xmlns:p14="http://schemas.microsoft.com/office/powerpoint/2010/main" val="11814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es-ES"/>
          </a:p>
        </p:txBody>
      </p:sp>
    </p:spTree>
    <p:extLst>
      <p:ext uri="{BB962C8B-B14F-4D97-AF65-F5344CB8AC3E}">
        <p14:creationId xmlns:p14="http://schemas.microsoft.com/office/powerpoint/2010/main" val="21062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ES" smtClean="0"/>
              <a:t>REACH-IT es la herramienta informática que le ayuda a cumplir los requisitos reglamentarios contemplados en REACH.</a:t>
            </a:r>
            <a:r>
              <a:rPr lang="es-ES" b="0" smtClean="0"/>
              <a:t> Es una herramienta en línea alojada en la página web de la ECHA, por lo que no es necesario que la instale en su ordenador. </a:t>
            </a:r>
          </a:p>
          <a:p>
            <a:pPr marL="0" marR="0" lvl="0" indent="0" algn="l" defTabSz="914400" rtl="0" eaLnBrk="1" fontAlgn="auto" latinLnBrk="0" hangingPunct="1">
              <a:lnSpc>
                <a:spcPct val="100000"/>
              </a:lnSpc>
              <a:spcBef>
                <a:spcPct val="0"/>
              </a:spcBef>
              <a:spcAft>
                <a:spcPct val="0"/>
              </a:spcAft>
              <a:buClrTx/>
              <a:buSzTx/>
              <a:buFontTx/>
              <a:buNone/>
              <a:defRPr/>
            </a:pPr>
            <a:endParaRPr lang="es-ES" b="0" smtClean="0"/>
          </a:p>
          <a:p>
            <a:pPr marL="0" marR="0" lvl="0" indent="0" algn="l" defTabSz="914400" rtl="0" eaLnBrk="1" fontAlgn="auto" latinLnBrk="0" hangingPunct="1">
              <a:lnSpc>
                <a:spcPct val="100000"/>
              </a:lnSpc>
              <a:spcBef>
                <a:spcPct val="0"/>
              </a:spcBef>
              <a:spcAft>
                <a:spcPct val="0"/>
              </a:spcAft>
              <a:buClrTx/>
              <a:buSzTx/>
              <a:buFontTx/>
              <a:buNone/>
              <a:defRPr/>
            </a:pPr>
            <a:r>
              <a:rPr lang="es-ES" b="0" smtClean="0"/>
              <a:t>Presentar información a la ECHA a través de REACH-IT es un procedimiento seguro. Asimismo, cualquier mensaje o comunicación de la ECHA relacionada con su presentación o registro se envían de manera segura. </a:t>
            </a:r>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es-ES" b="0" baseline="0" smtClean="0"/>
              <a:t>En REACH-IT es posible visualizar determinada información sobre las presentaciones conjuntas: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Si ya ha prerregistrado una sustancia o ha solicitado información en relación con una sustancia, los datos del solicitante principal (si lo hay)</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Los miembros de una presentación conjunta pueden ver los datos de los demás.</a:t>
            </a:r>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es-ES" b="0" baseline="0" smtClean="0"/>
              <a:t>Si su empresa no está inscrita ya, en primer lugar es necesario crear una cuenta.</a:t>
            </a:r>
            <a:r>
              <a:rPr lang="es-ES" b="0" smtClean="0"/>
              <a:t> Visite la página web de REACH-IT, en el sitio web de la ECHA, y vaya a «Register a company» (Registrar una empresa) para iniciar el proceso. Si ya dispone de una cuenta en la ECHA, basta con que haga clic en «Login» (Iniciar sesión).</a:t>
            </a:r>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es-ES" b="1" baseline="0" smtClean="0"/>
              <a:t>Enlaces útiles:</a:t>
            </a:r>
          </a:p>
          <a:p>
            <a:pPr marL="0" marR="0" lvl="0" indent="0" algn="l" defTabSz="914400" rtl="0" eaLnBrk="1" fontAlgn="auto" latinLnBrk="0" hangingPunct="1">
              <a:lnSpc>
                <a:spcPct val="100000"/>
              </a:lnSpc>
              <a:spcBef>
                <a:spcPct val="0"/>
              </a:spcBef>
              <a:spcAft>
                <a:spcPct val="0"/>
              </a:spcAft>
              <a:buClrTx/>
              <a:buSzTx/>
              <a:buFontTx/>
              <a:buNone/>
              <a:defRPr/>
            </a:pPr>
            <a:r>
              <a:rPr lang="es-ES" b="0" baseline="0" smtClean="0"/>
              <a:t>REACH-IT: https://reach-it.echa.eu/reach/ </a:t>
            </a:r>
            <a:endParaRPr lang="es-ES" b="1"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smtClean="0"/>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es-ES"/>
          </a:p>
        </p:txBody>
      </p:sp>
    </p:spTree>
    <p:extLst>
      <p:ext uri="{BB962C8B-B14F-4D97-AF65-F5344CB8AC3E}">
        <p14:creationId xmlns:p14="http://schemas.microsoft.com/office/powerpoint/2010/main" val="583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ES" smtClean="0"/>
              <a:t>Una vez que accede, aparece la página de inicio de REACH-IT. Hay tres funciones principales, delimitadas por esferas de color azul:</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mtClean="0"/>
              <a:t>Submit a dossier (Presentar un expediente)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mtClean="0"/>
              <a:t>Tasks (Tareas)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mtClean="0"/>
              <a:t>Substances (Sustancias) </a:t>
            </a:r>
          </a:p>
          <a:p>
            <a:pPr marL="0" marR="0" lvl="0" indent="0" algn="l" defTabSz="914400" rtl="0" eaLnBrk="1" fontAlgn="auto" latinLnBrk="0" hangingPunct="1">
              <a:lnSpc>
                <a:spcPct val="100000"/>
              </a:lnSpc>
              <a:spcBef>
                <a:spcPct val="0"/>
              </a:spcBef>
              <a:spcAft>
                <a:spcPct val="0"/>
              </a:spcAft>
              <a:buClrTx/>
              <a:buSzTx/>
              <a:buFontTx/>
              <a:buNone/>
              <a:defRPr/>
            </a:pPr>
            <a:endParaRPr lang="es-ES"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es-ES" smtClean="0"/>
              <a:t>La función «Submit a dossier» (Presentar un expediente) muestra las diferentes opciones de presentación de un expediente. La función «Tasks» (Tareas) le ofrece una vista completa de todas las tareas que requieren la adopción de medidas por parte de su empresa dentro de un plazo determinado. Las tareas tienen asignados códigos de color en función de su urgencia. La función «Substances» (Sustancias) es el portal que le permite controlar todos los procedimientos normativos de sus sustancias.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s-ES" b="0" baseline="0" smtClean="0">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ES" b="0" smtClean="0">
                <a:effectLst/>
              </a:rPr>
              <a:t>Existen también varias opciones de búsqueda.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La opción «quick search by number» (búsqueda rápida por número) se encuentra situada en el </a:t>
            </a:r>
            <a:r>
              <a:rPr lang="es-ES" b="0" i="1" baseline="0" smtClean="0"/>
              <a:t>banner</a:t>
            </a:r>
            <a:r>
              <a:rPr lang="es-ES" b="0" baseline="0" smtClean="0"/>
              <a:t> superior de todas las páginas de REACH-IT. Esta opción de búsqueda utiliza el número CE o el número CAS de una sustancia, un número de presentación de REACH-IT u otro número de referencia.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La lupa azul situada en la parte superior derecha de la pantalla sirve para realizar búsquedas avanzadas. </a:t>
            </a:r>
            <a:r>
              <a:rPr lang="es-ES" smtClean="0"/>
              <a:t>Cuando hace clic en ella, aparece una lista de temas de búsqueda.</a:t>
            </a:r>
            <a:r>
              <a:rPr lang="es-ES" b="0" smtClean="0"/>
              <a:t> Puede delimitar los resultados de búsqueda mediante filtros.</a:t>
            </a:r>
          </a:p>
          <a:p>
            <a:pPr marL="0" marR="0" lvl="0" indent="0" algn="l" defTabSz="914400" rtl="0" eaLnBrk="1" fontAlgn="auto" latinLnBrk="0" hangingPunct="1">
              <a:lnSpc>
                <a:spcPct val="100000"/>
              </a:lnSpc>
              <a:spcBef>
                <a:spcPct val="0"/>
              </a:spcBef>
              <a:spcAft>
                <a:spcPct val="0"/>
              </a:spcAft>
              <a:buClrTx/>
              <a:buSzTx/>
              <a:buFontTx/>
              <a:buNone/>
              <a:defRPr/>
            </a:pPr>
            <a:endParaRPr lang="es-ES"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es-ES" smtClean="0"/>
              <a:t>En la parte inferior de cada página de REACH-IT hay enlaces a información de apoyo.</a:t>
            </a:r>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es-ES"/>
          </a:p>
        </p:txBody>
      </p:sp>
    </p:spTree>
    <p:extLst>
      <p:ext uri="{BB962C8B-B14F-4D97-AF65-F5344CB8AC3E}">
        <p14:creationId xmlns:p14="http://schemas.microsoft.com/office/powerpoint/2010/main" val="141014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Los mensajes y las tareas tienen distintos fines, pero ambos son vías utilizadas por la ECHA para enviarle información en REACH-IT.</a:t>
            </a:r>
          </a:p>
          <a:p>
            <a:endParaRPr lang="es-ES"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z="1200" baseline="0"/>
              <a:t>Si la Agencia le solicita que emprenda alguna acción relacionada con una actividad de REACH-IT, recibirá una tarea.</a:t>
            </a:r>
            <a:r>
              <a:rPr lang="es-ES" smtClean="0"/>
              <a:t>Las</a:t>
            </a:r>
            <a:r>
              <a:rPr lang="es-ES" sz="1200" b="0" smtClean="0"/>
              <a:t> </a:t>
            </a:r>
            <a:r>
              <a:rPr lang="es-ES" sz="1200" kern="1200" smtClean="0">
                <a:solidFill>
                  <a:schemeClr val="tx1"/>
                </a:solidFill>
                <a:effectLst/>
                <a:latin typeface="+mn-lt"/>
              </a:rPr>
              <a:t>tareas exigen que actúe en un plazo determinado, por lo que es recomendable que esté atento a las opciones </a:t>
            </a:r>
            <a:r>
              <a:rPr lang="es-ES" sz="1200" i="1" kern="1200">
                <a:solidFill>
                  <a:schemeClr val="tx1"/>
                </a:solidFill>
                <a:effectLst/>
                <a:latin typeface="+mn-lt"/>
              </a:rPr>
              <a:t>«New» (Tareas nuevas)</a:t>
            </a:r>
            <a:r>
              <a:rPr lang="es-ES" sz="1200" kern="1200">
                <a:solidFill>
                  <a:schemeClr val="tx1"/>
                </a:solidFill>
                <a:effectLst/>
                <a:latin typeface="+mn-lt"/>
              </a:rPr>
              <a:t> y «</a:t>
            </a:r>
            <a:r>
              <a:rPr lang="es-ES" sz="1200" i="1" kern="1200">
                <a:solidFill>
                  <a:schemeClr val="tx1"/>
                </a:solidFill>
                <a:effectLst/>
                <a:latin typeface="+mn-lt"/>
              </a:rPr>
              <a:t>Close to deadline</a:t>
            </a:r>
            <a:r>
              <a:rPr lang="es-ES" sz="1200" kern="1200">
                <a:solidFill>
                  <a:schemeClr val="tx1"/>
                </a:solidFill>
                <a:effectLst/>
                <a:latin typeface="+mn-lt"/>
              </a:rPr>
              <a:t>» </a:t>
            </a:r>
            <a:r>
              <a:rPr lang="es-ES" sz="1200" i="1" kern="1200">
                <a:solidFill>
                  <a:schemeClr val="tx1"/>
                </a:solidFill>
                <a:effectLst/>
                <a:latin typeface="+mn-lt"/>
              </a:rPr>
              <a:t>(proximidad de la fecha límite)</a:t>
            </a:r>
            <a:r>
              <a:rPr lang="es-ES" sz="1200" i="0" kern="1200" baseline="0" smtClean="0">
                <a:solidFill>
                  <a:schemeClr val="tx1"/>
                </a:solidFill>
                <a:effectLst/>
                <a:latin typeface="+mn-lt"/>
              </a:rPr>
              <a:t> que aparecen en la página principal.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s-ES" sz="1200" i="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z="1200" kern="1200" smtClean="0">
                <a:solidFill>
                  <a:schemeClr val="tx1"/>
                </a:solidFill>
                <a:effectLst/>
                <a:latin typeface="+mn-lt"/>
              </a:rPr>
              <a:t>Si la ECHA necesita informarle sobre algún evento en REACH-IT, recibirá un mensaje. Los mensajes se encuentran en el </a:t>
            </a:r>
            <a:r>
              <a:rPr lang="es-ES" sz="1200" i="1" kern="1200" smtClean="0">
                <a:solidFill>
                  <a:schemeClr val="tx1"/>
                </a:solidFill>
                <a:effectLst/>
                <a:latin typeface="+mn-lt"/>
              </a:rPr>
              <a:t>banner</a:t>
            </a:r>
            <a:r>
              <a:rPr lang="es-ES" sz="1200" kern="1200" smtClean="0">
                <a:solidFill>
                  <a:schemeClr val="tx1"/>
                </a:solidFill>
                <a:effectLst/>
                <a:latin typeface="+mn-lt"/>
              </a:rPr>
              <a:t> situado en la parte superior. Tienen carácter meramente informativo, es decir, no requieren ninguna acción por su parte.</a:t>
            </a:r>
          </a:p>
          <a:p>
            <a:pPr marL="0" marR="0" lvl="0" indent="0" algn="l" defTabSz="914400" rtl="0" eaLnBrk="1" fontAlgn="auto" latinLnBrk="0" hangingPunct="1">
              <a:lnSpc>
                <a:spcPct val="100000"/>
              </a:lnSpc>
              <a:spcBef>
                <a:spcPct val="0"/>
              </a:spcBef>
              <a:spcAft>
                <a:spcPct val="0"/>
              </a:spcAft>
              <a:buClrTx/>
              <a:buSzTx/>
              <a:buFontTx/>
              <a:buNone/>
              <a:defRPr/>
            </a:pPr>
            <a:endParaRPr lang="es-ES"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ES" b="0" baseline="0" smtClean="0"/>
              <a:t>El sistema REACH-IT incluye muchas características que hacen que su uso sea fácil y directo.</a:t>
            </a:r>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Cuando desea realizar una acción [por ejemplo, «submit» (presentar), «create» (crear) o «update» (actualizar)], aparece un asistente, que le guía paso a paso a lo largo del proceso. Puede ver todos los pasos del proceso en cualquier momento.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La ayuda incorporada incluye principalmente «page help» (ayuda sobre la página) y «topic help» (ayuda temática). Al hacer clic en el símbolo de información situado en el ángulo superior derecho, verá información de apoyo general y técnica en relación con la página específica en la que esté trabajando. Los textos de ayuda se encuentran disponibles en 23 lenguas.</a:t>
            </a:r>
          </a:p>
          <a:p>
            <a:pPr marL="0" marR="0" lvl="0" indent="0" algn="l" defTabSz="914400" rtl="0" eaLnBrk="1" fontAlgn="auto" latinLnBrk="0" hangingPunct="1">
              <a:lnSpc>
                <a:spcPct val="100000"/>
              </a:lnSpc>
              <a:spcBef>
                <a:spcPct val="0"/>
              </a:spcBef>
              <a:spcAft>
                <a:spcPct val="0"/>
              </a:spcAft>
              <a:buClrTx/>
              <a:buSzTx/>
              <a:buFontTx/>
              <a:buNone/>
              <a:defRPr/>
            </a:pPr>
            <a:endParaRPr lang="es-ES" b="0"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es-ES"/>
          </a:p>
        </p:txBody>
      </p:sp>
    </p:spTree>
    <p:extLst>
      <p:ext uri="{BB962C8B-B14F-4D97-AF65-F5344CB8AC3E}">
        <p14:creationId xmlns:p14="http://schemas.microsoft.com/office/powerpoint/2010/main" val="342890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ES" b="0" smtClean="0"/>
              <a:t>El menú principal muestra todos los ámbitos en los que puede realizar búsquedas y desplazarse, por ejemplo: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smtClean="0"/>
              <a:t>presentar un expediente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smtClean="0"/>
              <a:t>cuestiones de búsqueda avanzada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smtClean="0"/>
              <a:t>opciones sobre presentación conjunta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páginas de gestión de la empresa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tareas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mensajes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términos y condiciones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botón para cerrar la sesión.</a:t>
            </a:r>
            <a:endParaRPr lang="es-ES" b="0" smtClean="0"/>
          </a:p>
          <a:p>
            <a:pPr marL="0" marR="0" lvl="0" indent="0" algn="l" defTabSz="914400" rtl="0" eaLnBrk="1" fontAlgn="auto" latinLnBrk="0" hangingPunct="1">
              <a:lnSpc>
                <a:spcPct val="100000"/>
              </a:lnSpc>
              <a:spcBef>
                <a:spcPct val="0"/>
              </a:spcBef>
              <a:spcAft>
                <a:spcPct val="0"/>
              </a:spcAft>
              <a:buClrTx/>
              <a:buSzTx/>
              <a:buFontTx/>
              <a:buNone/>
              <a:defRPr/>
            </a:pPr>
            <a:endParaRPr lang="es-ES" smtClean="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es-ES"/>
          </a:p>
        </p:txBody>
      </p:sp>
    </p:spTree>
    <p:extLst>
      <p:ext uri="{BB962C8B-B14F-4D97-AF65-F5344CB8AC3E}">
        <p14:creationId xmlns:p14="http://schemas.microsoft.com/office/powerpoint/2010/main" val="21365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smtClean="0"/>
              <a:t>Para encontrar al solicitante de registro principal (si usted ha prerregistrado la sustancia o ha solicitado información sobre esta) en REACH-IT:</a:t>
            </a:r>
          </a:p>
          <a:p>
            <a:pPr marL="628650" lvl="1" indent="-171450">
              <a:buFont typeface="Arial" panose="020b0604020202020204" pitchFamily="34" charset="0"/>
              <a:buChar char="•"/>
            </a:pPr>
            <a:r>
              <a:rPr lang="es-ES" b="0" smtClean="0"/>
              <a:t>utilice la función de búsqueda avanzada para presentaciones conjuntas e introduzca la identidad de la sustancia</a:t>
            </a:r>
          </a:p>
          <a:p>
            <a:pPr marL="628650" lvl="1" indent="-171450">
              <a:buFont typeface="Arial" panose="020b0604020202020204" pitchFamily="34" charset="0"/>
              <a:buChar char="•"/>
            </a:pPr>
            <a:r>
              <a:rPr lang="es-ES" b="0" baseline="0" smtClean="0"/>
              <a:t>asegúrese de que selecciona la casilla «show other joint submissions» (mostrar otras presentaciones conjuntas) antes de comenzar la búsqueda,</a:t>
            </a:r>
            <a:r>
              <a:rPr lang="es-ES" b="0" smtClean="0"/>
              <a:t> de lo contrario, no aparecerá la presentación conjunta que busca.</a:t>
            </a:r>
          </a:p>
          <a:p>
            <a:endParaRPr lang="es-ES" sz="1200" kern="1200" baseline="0" smtClean="0">
              <a:solidFill>
                <a:schemeClr val="tx1"/>
              </a:solidFill>
              <a:effectLst/>
              <a:latin typeface="+mn-lt"/>
              <a:ea typeface="+mn-ea"/>
              <a:cs typeface="+mn-cs"/>
            </a:endParaRPr>
          </a:p>
          <a:p>
            <a:endParaRPr lang="es-ES"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es-ES"/>
          </a:p>
        </p:txBody>
      </p:sp>
    </p:spTree>
    <p:extLst>
      <p:ext uri="{BB962C8B-B14F-4D97-AF65-F5344CB8AC3E}">
        <p14:creationId xmlns:p14="http://schemas.microsoft.com/office/powerpoint/2010/main" val="17470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ES" smtClean="0"/>
              <a:t>Compruebe el tamaño de la empresa (Company size) en la sección «manage company»</a:t>
            </a:r>
            <a:r>
              <a:rPr lang="es-ES" b="0" smtClean="0"/>
              <a:t> (gestionar empresa) del menú principal. </a:t>
            </a:r>
          </a:p>
          <a:p>
            <a:pPr marL="0" marR="0" lvl="0" indent="0" algn="l" defTabSz="914400" rtl="0" eaLnBrk="1" fontAlgn="auto" latinLnBrk="0" hangingPunct="1">
              <a:lnSpc>
                <a:spcPct val="100000"/>
              </a:lnSpc>
              <a:spcBef>
                <a:spcPct val="0"/>
              </a:spcBef>
              <a:spcAft>
                <a:spcPct val="0"/>
              </a:spcAft>
              <a:buClrTx/>
              <a:buSzTx/>
              <a:buFontTx/>
              <a:buNone/>
              <a:defRPr/>
            </a:pPr>
            <a:endParaRPr lang="es-ES"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z="1200" b="0" kern="1200" smtClean="0">
                <a:solidFill>
                  <a:schemeClr val="tx1"/>
                </a:solidFill>
                <a:effectLst/>
                <a:latin typeface="+mn-lt"/>
              </a:rPr>
              <a:t>El tamaño de la empresa determina la tasa de registro que deberá abonar. </a:t>
            </a:r>
            <a:endParaRPr lang="es-ES"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Esta opción aparece configurada por defecto en «large» (grande), pero si no es el caso, cámbiela.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baseline="0" smtClean="0"/>
              <a:t>Para ello, seleccione «update company size» y se activará el asistente.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s-ES"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es-ES" b="0" smtClean="0"/>
              <a:t>Compruebe los contactos de la empresa </a:t>
            </a:r>
            <a:r>
              <a:rPr lang="es-ES" smtClean="0"/>
              <a:t>en la sección </a:t>
            </a:r>
            <a:r>
              <a:rPr lang="es-ES" b="0" smtClean="0"/>
              <a:t>«manage company»/</a:t>
            </a:r>
            <a:r>
              <a:rPr lang="es-ES" sz="1200" b="0" kern="1200" smtClean="0">
                <a:solidFill>
                  <a:schemeClr val="tx1"/>
                </a:solidFill>
                <a:effectLst/>
                <a:latin typeface="+mn-lt"/>
              </a:rPr>
              <a:t>página «Contacts» (Contactos)</a:t>
            </a:r>
            <a:endParaRPr lang="es-ES" b="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b="0" smtClean="0"/>
              <a:t>Asegúrese de que su lista de contactos en REACH-IT está actualizada, de modo que la ECHA y los otros co-solicitantes puedan ponerse en contacto con usted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z="1200" b="0" kern="1200" smtClean="0">
                <a:solidFill>
                  <a:schemeClr val="tx1"/>
                </a:solidFill>
                <a:effectLst/>
                <a:latin typeface="+mn-lt"/>
              </a:rPr>
              <a:t>Solo puede eliminar un contacto si no tiene ninguna asignación o después de haber transferido sus asignaciones a otro contacto. </a:t>
            </a:r>
            <a:endParaRPr lang="es-ES" smtClean="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es-ES"/>
          </a:p>
        </p:txBody>
      </p:sp>
    </p:spTree>
    <p:extLst>
      <p:ext uri="{BB962C8B-B14F-4D97-AF65-F5344CB8AC3E}">
        <p14:creationId xmlns:p14="http://schemas.microsoft.com/office/powerpoint/2010/main" val="12860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kern="1200" smtClean="0">
                <a:solidFill>
                  <a:schemeClr val="tx1"/>
                </a:solidFill>
                <a:effectLst/>
                <a:latin typeface="+mn-lt"/>
              </a:rPr>
              <a:t>Una vez que los solicitantes del registro conjunto nombran a un solicitante principal, este creará la solicitud conjunta en REACH-IT. Para ello seleccionará la opción «Create new» (Crear nueva) en «Joint submissions» (Presentaciones conjuntas) del menú principal. Aparecerá entonces el asistente para «Create joint submission» (Crear presentación conjunta). Siga las instrucciones del asistente y preste atención a las listas de comprobación, ya que contienen información de gran utilidad. El asistente le guiará en los cinco pasos del proceso.</a:t>
            </a:r>
          </a:p>
          <a:p>
            <a:pPr marL="228600" indent="-228600">
              <a:buFont typeface="+mj-lt"/>
              <a:buAutoNum type="arabicPeriod"/>
            </a:pPr>
            <a:endParaRPr lang="es-ES" sz="120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mtClean="0"/>
              <a:t>Hasta que el solicitante principal haya presentado correctamente el expediente,</a:t>
            </a:r>
            <a:r>
              <a:rPr lang="es-ES" b="1" baseline="0" smtClean="0"/>
              <a:t> los miembros de la solicitud conjunta no podrán presentar los suyos</a:t>
            </a:r>
            <a:r>
              <a:rPr lang="es-ES" smtClean="0"/>
              <a:t>. El solicitante principal ha de facilitar a los miembros el código de seguridad para que puedan presentar sus propios expedientes.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s-ES" baseline="0" smtClean="0"/>
          </a:p>
          <a:p>
            <a:endParaRPr lang="es-ES" sz="1200" kern="1200" smtClean="0">
              <a:solidFill>
                <a:schemeClr val="tx1"/>
              </a:solidFill>
              <a:effectLst/>
              <a:latin typeface="+mn-lt"/>
              <a:ea typeface="+mn-ea"/>
              <a:cs typeface="+mn-cs"/>
            </a:endParaRPr>
          </a:p>
          <a:p>
            <a:endParaRPr lang="es-ES" sz="1200" kern="1200" smtClean="0">
              <a:solidFill>
                <a:schemeClr val="tx1"/>
              </a:solidFill>
              <a:effectLst/>
              <a:latin typeface="+mn-lt"/>
              <a:ea typeface="+mn-ea"/>
              <a:cs typeface="+mn-cs"/>
            </a:endParaRPr>
          </a:p>
          <a:p>
            <a:endParaRPr lang="es-ES" sz="1200" kern="1200" smtClean="0">
              <a:solidFill>
                <a:schemeClr val="tx1"/>
              </a:solidFill>
              <a:effectLst/>
              <a:latin typeface="+mn-lt"/>
              <a:ea typeface="+mn-ea"/>
              <a:cs typeface="+mn-cs"/>
            </a:endParaRPr>
          </a:p>
          <a:p>
            <a:endParaRPr lang="es-ES"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9</a:t>
            </a:fld>
            <a:endParaRPr lang="es-ES">
              <a:solidFill>
                <a:prstClr val="black"/>
              </a:solidFill>
            </a:endParaRPr>
          </a:p>
        </p:txBody>
      </p:sp>
    </p:spTree>
    <p:extLst>
      <p:ext uri="{BB962C8B-B14F-4D97-AF65-F5344CB8AC3E}">
        <p14:creationId xmlns:p14="http://schemas.microsoft.com/office/powerpoint/2010/main" val="18725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ES" sz="1200" b="0" kern="1200" baseline="0" smtClean="0">
                <a:solidFill>
                  <a:schemeClr val="tx1"/>
                </a:solidFill>
                <a:effectLst/>
                <a:latin typeface="+mn-lt"/>
              </a:rPr>
              <a:t>Como miembro de una presentación conjunta necesitará solicitar (por canales ajenos a REACH-IT) el código de seguridad de la presentación conjunta al solicitante principal. Una vez que disponga de esta información, la incorporación a una presentación conjunta constituye un procedimiento sencillo: seleccione «Join existing» (Incorporación a presentación conjunta ya existente) en la pestaña «Joint submission» (Presentación conjunta) del menú principal. Se activará el asistente, que le guiará por los tres pasos del proceso.</a:t>
            </a:r>
          </a:p>
          <a:p>
            <a:pPr marL="0" marR="0" lvl="0" indent="0" algn="l" defTabSz="914400" rtl="0" eaLnBrk="1" fontAlgn="auto" latinLnBrk="0" hangingPunct="1">
              <a:lnSpc>
                <a:spcPct val="100000"/>
              </a:lnSpc>
              <a:spcBef>
                <a:spcPct val="0"/>
              </a:spcBef>
              <a:spcAft>
                <a:spcPct val="0"/>
              </a:spcAft>
              <a:buClrTx/>
              <a:buSzTx/>
              <a:buFontTx/>
              <a:buNone/>
              <a:defRPr/>
            </a:pPr>
            <a:endParaRPr lang="es-ES" sz="1200" b="0" kern="1200" baseline="0" smtClean="0">
              <a:solidFill>
                <a:schemeClr val="tx1"/>
              </a:solidFill>
              <a:effectLst/>
              <a:latin typeface="+mn-lt"/>
              <a:ea typeface="+mn-ea"/>
              <a:cs typeface="+mn-cs"/>
            </a:endParaRPr>
          </a:p>
          <a:p>
            <a:pPr marL="0" indent="0">
              <a:buFont typeface="Arial" panose="020b0604020202020204" pitchFamily="34" charset="0"/>
              <a:buNone/>
            </a:pPr>
            <a:r>
              <a:rPr lang="es-ES" sz="1200" kern="1200" baseline="0" smtClean="0">
                <a:solidFill>
                  <a:schemeClr val="tx1"/>
                </a:solidFill>
                <a:effectLst/>
                <a:latin typeface="+mn-lt"/>
              </a:rPr>
              <a:t>Nota: </a:t>
            </a:r>
            <a:r>
              <a:rPr lang="es-ES" sz="1200" kern="1200" smtClean="0">
                <a:solidFill>
                  <a:schemeClr val="tx1"/>
                </a:solidFill>
                <a:effectLst/>
                <a:latin typeface="+mn-lt"/>
              </a:rPr>
              <a:t>consulte la página de presentación conjunta para </a:t>
            </a:r>
            <a:r>
              <a:rPr lang="es-ES" sz="1200" b="1" kern="1200" smtClean="0">
                <a:solidFill>
                  <a:schemeClr val="tx1"/>
                </a:solidFill>
                <a:effectLst/>
                <a:latin typeface="+mn-lt"/>
              </a:rPr>
              <a:t>determinar el estado del expediente principal</a:t>
            </a:r>
            <a:r>
              <a:rPr lang="es-ES" sz="1200" kern="1200" smtClean="0">
                <a:solidFill>
                  <a:schemeClr val="tx1"/>
                </a:solidFill>
                <a:effectLst/>
                <a:latin typeface="+mn-lt"/>
              </a:rPr>
              <a:t>. Cuando la sección del expediente principal está en </a:t>
            </a:r>
            <a:r>
              <a:rPr lang="es-ES" sz="1200" b="1" kern="1200" smtClean="0">
                <a:solidFill>
                  <a:schemeClr val="tx1"/>
                </a:solidFill>
                <a:effectLst/>
                <a:latin typeface="+mn-lt"/>
              </a:rPr>
              <a:t>verde</a:t>
            </a:r>
            <a:r>
              <a:rPr lang="es-ES" sz="1200" kern="1200" smtClean="0">
                <a:solidFill>
                  <a:schemeClr val="tx1"/>
                </a:solidFill>
                <a:effectLst/>
                <a:latin typeface="+mn-lt"/>
              </a:rPr>
              <a:t>, significa que este ha sido presentado, lo que le permite, como miembro del registro conjunto, presentar su propio expediente. Si esta en </a:t>
            </a:r>
            <a:r>
              <a:rPr lang="es-ES" sz="1200" b="1" kern="1200" smtClean="0">
                <a:solidFill>
                  <a:schemeClr val="tx1"/>
                </a:solidFill>
                <a:effectLst/>
                <a:latin typeface="+mn-lt"/>
              </a:rPr>
              <a:t>rojo</a:t>
            </a:r>
            <a:r>
              <a:rPr lang="es-ES" sz="1200" kern="1200" smtClean="0">
                <a:solidFill>
                  <a:schemeClr val="tx1"/>
                </a:solidFill>
                <a:effectLst/>
                <a:latin typeface="+mn-lt"/>
              </a:rPr>
              <a:t>, aún no puede presentar su expediente de miembro. Debe esperar hasta que el solicitante principal presente el expediente conjunto. </a:t>
            </a:r>
          </a:p>
          <a:p>
            <a:pPr marL="0" marR="0" lvl="0" indent="0" algn="l" defTabSz="914400" rtl="0" eaLnBrk="1" fontAlgn="auto" latinLnBrk="0" hangingPunct="1">
              <a:lnSpc>
                <a:spcPct val="100000"/>
              </a:lnSpc>
              <a:spcBef>
                <a:spcPct val="0"/>
              </a:spcBef>
              <a:spcAft>
                <a:spcPct val="0"/>
              </a:spcAft>
              <a:buClrTx/>
              <a:buSzTx/>
              <a:buFontTx/>
              <a:buNone/>
              <a:defRPr/>
            </a:pPr>
            <a:endParaRPr lang="es-ES"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10</a:t>
            </a:fld>
            <a:endParaRPr lang="es-ES">
              <a:solidFill>
                <a:prstClr val="black"/>
              </a:solidFill>
            </a:endParaRPr>
          </a:p>
        </p:txBody>
      </p:sp>
    </p:spTree>
    <p:extLst>
      <p:ext uri="{BB962C8B-B14F-4D97-AF65-F5344CB8AC3E}">
        <p14:creationId xmlns:p14="http://schemas.microsoft.com/office/powerpoint/2010/main" val="3904690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43245"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3622" cy="6857717"/>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hyperlink" Target="https://echa.europa.eu/reach-2018"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hyperlink" Target="https://reach-it.echa.europa.eu/reach/"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836712"/>
            <a:ext cx="6336704" cy="2523768"/>
          </a:xfrm>
          <a:prstGeom prst="rect">
            <a:avLst/>
          </a:prstGeom>
          <a:noFill/>
        </p:spPr>
        <p:txBody>
          <a:bodyPr wrap="square" rtlCol="0">
            <a:spAutoFit/>
          </a:bodyPr>
          <a:lstStyle/>
          <a:p>
            <a:r>
              <a:rPr lang="es-ES" sz="5000" b="1" smtClean="0">
                <a:solidFill>
                  <a:schemeClr val="bg1"/>
                </a:solidFill>
                <a:latin typeface="Verdana" panose="020b0604030504040204" pitchFamily="34" charset="0"/>
              </a:rPr>
              <a:t>REACH 2018</a:t>
            </a:r>
          </a:p>
          <a:p>
            <a:endParaRPr lang="es-ES"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ES" sz="3600" smtClean="0">
                <a:solidFill>
                  <a:schemeClr val="bg1"/>
                </a:solidFill>
                <a:latin typeface="Verdana" panose="020b0604030504040204" pitchFamily="34" charset="0"/>
              </a:rPr>
              <a:t>Presente su expediente de registro</a:t>
            </a:r>
            <a:endParaRPr lang="es-ES"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10</a:t>
            </a:fld>
            <a:endParaRPr lang="es-ES">
              <a:solidFill>
                <a:prstClr val="black">
                  <a:tint val="75000"/>
                </a:prstClr>
              </a:solidFill>
            </a:endParaRPr>
          </a:p>
        </p:txBody>
      </p:sp>
      <p:sp>
        <p:nvSpPr>
          <p:cNvPr id="2" name="Title 1"/>
          <p:cNvSpPr>
            <a:spLocks noGrp="1"/>
          </p:cNvSpPr>
          <p:nvPr>
            <p:ph type="title"/>
          </p:nvPr>
        </p:nvSpPr>
        <p:spPr>
          <a:xfrm>
            <a:off x="457200" y="332656"/>
            <a:ext cx="6923112" cy="1143000"/>
          </a:xfrm>
        </p:spPr>
        <p:txBody>
          <a:bodyPr/>
          <a:lstStyle/>
          <a:p>
            <a:r>
              <a:rPr lang="es-ES" noProof="0" smtClean="0"/>
              <a:t>Responsabilidades en relación con la presentación conjunta en REACH-IT</a:t>
            </a:r>
            <a:endParaRPr lang="es-ES" noProof="0"/>
          </a:p>
        </p:txBody>
      </p:sp>
      <p:sp>
        <p:nvSpPr>
          <p:cNvPr id="3" name="Content Placeholder 2"/>
          <p:cNvSpPr>
            <a:spLocks noGrp="1"/>
          </p:cNvSpPr>
          <p:nvPr>
            <p:ph idx="1"/>
          </p:nvPr>
        </p:nvSpPr>
        <p:spPr>
          <a:xfrm>
            <a:off x="392574" y="1619672"/>
            <a:ext cx="8577822" cy="3830861"/>
          </a:xfrm>
        </p:spPr>
        <p:txBody>
          <a:bodyPr>
            <a:normAutofit/>
          </a:bodyPr>
          <a:lstStyle/>
          <a:p>
            <a:pPr marL="0" indent="0">
              <a:buNone/>
            </a:pPr>
            <a:r>
              <a:rPr lang="es-ES" noProof="0" smtClean="0"/>
              <a:t>Miembro de una solicitud de registro conjunta</a:t>
            </a:r>
          </a:p>
          <a:p>
            <a:pPr marL="400050" lvl="1" indent="0">
              <a:buNone/>
            </a:pPr>
            <a:endParaRPr lang="es-ES" noProof="0" smtClean="0"/>
          </a:p>
          <a:p>
            <a:pPr marL="857250" lvl="1" indent="-457200">
              <a:buAutoNum type="arabicPeriod"/>
            </a:pPr>
            <a:r>
              <a:rPr lang="es-ES" noProof="0" smtClean="0"/>
              <a:t>Obtener el código de seguridad del solicitante principal</a:t>
            </a:r>
          </a:p>
          <a:p>
            <a:pPr marL="857250" lvl="1" indent="-457200">
              <a:buAutoNum type="arabicPeriod"/>
            </a:pPr>
            <a:r>
              <a:rPr lang="es-ES" noProof="0" smtClean="0"/>
              <a:t>Incorporarse a una presentación conjunta ya existente</a:t>
            </a:r>
          </a:p>
          <a:p>
            <a:pPr lvl="1" indent="-342900">
              <a:buFontTx/>
              <a:buChar char="-"/>
            </a:pPr>
            <a:endParaRPr lang="es-ES" noProof="0" smtClean="0"/>
          </a:p>
          <a:p>
            <a:pPr lvl="1" indent="-342900">
              <a:buFontTx/>
              <a:buChar char="-"/>
            </a:pPr>
            <a:endParaRPr lang="es-ES" noProof="0" smtClean="0"/>
          </a:p>
          <a:p>
            <a:pPr lvl="1" indent="-342900">
              <a:buFontTx/>
              <a:buChar char="-"/>
            </a:pPr>
            <a:endParaRPr lang="es-ES" noProof="0" smtClean="0"/>
          </a:p>
          <a:p>
            <a:pPr lvl="1" indent="-342900">
              <a:buFontTx/>
              <a:buChar char="-"/>
            </a:pPr>
            <a:endParaRPr lang="es-ES" noProof="0" smtClean="0"/>
          </a:p>
          <a:p>
            <a:pPr marL="0" indent="0">
              <a:buNone/>
            </a:pPr>
            <a:endParaRPr lang="es-ES" noProof="0" smtClean="0"/>
          </a:p>
          <a:p>
            <a:endParaRPr lang="es-ES" noProof="0" smtClean="0"/>
          </a:p>
          <a:p>
            <a:endParaRPr lang="es-ES" noProof="0"/>
          </a:p>
        </p:txBody>
      </p:sp>
      <p:pic>
        <p:nvPicPr>
          <p:cNvPr id="7" name="Picture 6"/>
          <p:cNvPicPr>
            <a:picLocks noChangeAspect="1"/>
          </p:cNvPicPr>
          <p:nvPr/>
        </p:nvPicPr>
        <p:blipFill>
          <a:blip r:embed="rId3"/>
          <a:stretch>
            <a:fillRect/>
          </a:stretch>
        </p:blipFill>
        <p:spPr>
          <a:xfrm>
            <a:off x="573269" y="3284984"/>
            <a:ext cx="8089236" cy="2873100"/>
          </a:xfrm>
          <a:prstGeom prst="rect">
            <a:avLst/>
          </a:prstGeom>
        </p:spPr>
      </p:pic>
    </p:spTree>
    <p:extLst>
      <p:ext uri="{BB962C8B-B14F-4D97-AF65-F5344CB8AC3E}">
        <p14:creationId xmlns:p14="http://schemas.microsoft.com/office/powerpoint/2010/main" val="298539588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Content Placeholder 11"/>
          <p:cNvSpPr>
            <a:spLocks noGrp="1"/>
          </p:cNvSpPr>
          <p:nvPr>
            <p:ph sz="half" idx="4294967295"/>
          </p:nvPr>
        </p:nvSpPr>
        <p:spPr>
          <a:xfrm>
            <a:off x="478092" y="1830387"/>
            <a:ext cx="7459663" cy="4525963"/>
          </a:xfrm>
        </p:spPr>
        <p:txBody>
          <a:bodyPr>
            <a:normAutofit fontScale="85000" lnSpcReduction="20000"/>
          </a:bodyPr>
          <a:lstStyle/>
          <a:p>
            <a:r>
              <a:rPr lang="es-ES" sz="2800" noProof="0" smtClean="0"/>
              <a:t>Personas de contacto en la empresa</a:t>
            </a:r>
          </a:p>
          <a:p>
            <a:endParaRPr lang="es-ES" sz="2800" noProof="0" smtClean="0"/>
          </a:p>
          <a:p>
            <a:r>
              <a:rPr lang="es-ES" sz="2800" noProof="0" smtClean="0"/>
              <a:t>Dirección de facturación e IVA</a:t>
            </a:r>
          </a:p>
          <a:p>
            <a:endParaRPr lang="es-ES" sz="2800" noProof="0" smtClean="0"/>
          </a:p>
          <a:p>
            <a:r>
              <a:rPr lang="es-ES" sz="2800" noProof="0" smtClean="0"/>
              <a:t>Orden de compra</a:t>
            </a:r>
          </a:p>
          <a:p>
            <a:endParaRPr lang="es-ES" sz="2800" noProof="0" smtClean="0"/>
          </a:p>
          <a:p>
            <a:r>
              <a:rPr lang="es-ES" sz="2800" noProof="0" smtClean="0"/>
              <a:t>Tamaño de la empresa</a:t>
            </a:r>
          </a:p>
          <a:p>
            <a:pPr marL="0" lvl="1" indent="0">
              <a:buNone/>
            </a:pPr>
            <a:endParaRPr lang="es-ES" noProof="0" smtClean="0"/>
          </a:p>
          <a:p>
            <a:r>
              <a:rPr lang="es-ES" sz="2800" noProof="0" smtClean="0"/>
              <a:t>Su expediente IUCLID</a:t>
            </a:r>
          </a:p>
          <a:p>
            <a:pPr lvl="1">
              <a:buFont typeface="Arial" panose="020b0604020202020204" pitchFamily="34" charset="0"/>
              <a:buChar char="•"/>
            </a:pPr>
            <a:r>
              <a:rPr lang="es-ES" sz="2600" noProof="0" smtClean="0"/>
              <a:t>comprobado mediante el asistente de validación de IUCLID</a:t>
            </a:r>
          </a:p>
          <a:p>
            <a:pPr lvl="1">
              <a:buFont typeface="Arial" panose="020b0604020202020204" pitchFamily="34" charset="0"/>
              <a:buChar char="•"/>
            </a:pPr>
            <a:r>
              <a:rPr lang="es-ES" sz="2600" noProof="0" smtClean="0"/>
              <a:t>listo para cargarlo</a:t>
            </a:r>
          </a:p>
          <a:p>
            <a:pPr lvl="1">
              <a:buFont typeface="Arial" panose="020b0604020202020204" pitchFamily="34" charset="0"/>
              <a:buChar char="•"/>
            </a:pPr>
            <a:endParaRPr lang="es-ES" noProof="0" smtClean="0"/>
          </a:p>
          <a:p>
            <a:pPr lvl="1">
              <a:buFont typeface="Arial" panose="020b0604020202020204" pitchFamily="34" charset="0"/>
              <a:buChar char="•"/>
            </a:pPr>
            <a:endParaRPr lang="es-ES" noProof="0" smtClean="0"/>
          </a:p>
        </p:txBody>
      </p:sp>
      <p:sp>
        <p:nvSpPr>
          <p:cNvPr id="5" name="Slide Number Placeholder 4"/>
          <p:cNvSpPr>
            <a:spLocks noGrp="1"/>
          </p:cNvSpPr>
          <p:nvPr>
            <p:ph type="sldNum" sz="quarter" idx="12"/>
          </p:nvPr>
        </p:nvSpPr>
        <p:spPr/>
        <p:txBody>
          <a:bodyPr/>
          <a:lstStyle/>
          <a:p>
            <a:fld id="{53FE240C-791C-4FA0-BA72-1FE57C9E7D13}" type="slidenum">
              <a:rPr lang="en-GB" smtClean="0">
                <a:solidFill>
                  <a:prstClr val="black">
                    <a:tint val="75000"/>
                  </a:prstClr>
                </a:solidFill>
              </a:rPr>
              <a:t>11</a:t>
            </a:fld>
            <a:endParaRPr lang="es-ES">
              <a:solidFill>
                <a:prstClr val="black">
                  <a:tint val="75000"/>
                </a:prstClr>
              </a:solidFill>
            </a:endParaRPr>
          </a:p>
        </p:txBody>
      </p:sp>
      <p:sp>
        <p:nvSpPr>
          <p:cNvPr id="2" name="Title 1"/>
          <p:cNvSpPr>
            <a:spLocks noGrp="1"/>
          </p:cNvSpPr>
          <p:nvPr>
            <p:ph type="title"/>
          </p:nvPr>
        </p:nvSpPr>
        <p:spPr/>
        <p:txBody>
          <a:bodyPr/>
          <a:lstStyle/>
          <a:p>
            <a:r>
              <a:rPr lang="es-ES" noProof="0" smtClean="0"/>
              <a:t>Antes de enviarlo, compruebe </a:t>
            </a:r>
            <a:br>
              <a:rPr lang="es-ES" noProof="0" smtClean="0"/>
            </a:br>
            <a:r>
              <a:rPr lang="es-ES" noProof="0" smtClean="0"/>
              <a:t>los siguientes aspectos: </a:t>
            </a:r>
            <a:endParaRPr lang="es-ES" noProof="0"/>
          </a:p>
        </p:txBody>
      </p:sp>
      <p:sp>
        <p:nvSpPr>
          <p:cNvPr id="3" name="Content Placeholder 2"/>
          <p:cNvSpPr>
            <a:spLocks noGrp="1"/>
          </p:cNvSpPr>
          <p:nvPr>
            <p:ph idx="1"/>
          </p:nvPr>
        </p:nvSpPr>
        <p:spPr/>
        <p:txBody>
          <a:bodyPr>
            <a:normAutofit/>
          </a:bodyPr>
          <a:lstStyle/>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pPr lvl="1">
              <a:buFont typeface="Arial" panose="020b0604020202020204" pitchFamily="34" charset="0"/>
              <a:buChar char="•"/>
            </a:pPr>
            <a:endParaRPr lang="en-GB" noProof="0" smtClean="0"/>
          </a:p>
          <a:p>
            <a:endParaRPr lang="en-GB" noProof="0"/>
          </a:p>
        </p:txBody>
      </p:sp>
    </p:spTree>
    <p:extLst>
      <p:ext uri="{BB962C8B-B14F-4D97-AF65-F5344CB8AC3E}">
        <p14:creationId xmlns:p14="http://schemas.microsoft.com/office/powerpoint/2010/main" val="23504623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12</a:t>
            </a:fld>
            <a:endParaRPr lang="es-ES">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es-ES" sz="2400" noProof="0" smtClean="0"/>
              <a:t>¿Está preparado?</a:t>
            </a:r>
            <a:br/>
            <a:r>
              <a:rPr lang="es-ES" noProof="0" smtClean="0"/>
              <a:t>Presentación en REACH-IT</a:t>
            </a:r>
            <a:endParaRPr lang="es-ES"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9" name="Picture 8"/>
          <p:cNvPicPr>
            <a:picLocks noChangeAspect="1"/>
          </p:cNvPicPr>
          <p:nvPr/>
        </p:nvPicPr>
        <p:blipFill>
          <a:blip r:embed="rId3"/>
          <a:stretch>
            <a:fillRect/>
          </a:stretch>
        </p:blipFill>
        <p:spPr>
          <a:xfrm>
            <a:off x="176900" y="1803477"/>
            <a:ext cx="1944216" cy="3249237"/>
          </a:xfrm>
          <a:prstGeom prst="rect">
            <a:avLst/>
          </a:prstGeom>
        </p:spPr>
      </p:pic>
      <p:pic>
        <p:nvPicPr>
          <p:cNvPr id="11" name="Picture 10"/>
          <p:cNvPicPr>
            <a:picLocks noChangeAspect="1"/>
          </p:cNvPicPr>
          <p:nvPr/>
        </p:nvPicPr>
        <p:blipFill>
          <a:blip r:embed="rId4"/>
          <a:stretch>
            <a:fillRect/>
          </a:stretch>
        </p:blipFill>
        <p:spPr>
          <a:xfrm>
            <a:off x="2262871" y="1877123"/>
            <a:ext cx="6731156" cy="3101947"/>
          </a:xfrm>
          <a:prstGeom prst="rect">
            <a:avLst/>
          </a:prstGeom>
        </p:spPr>
      </p:pic>
    </p:spTree>
    <p:extLst>
      <p:ext uri="{BB962C8B-B14F-4D97-AF65-F5344CB8AC3E}">
        <p14:creationId xmlns:p14="http://schemas.microsoft.com/office/powerpoint/2010/main" val="23760287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13</a:t>
            </a:fld>
            <a:endParaRPr lang="es-ES">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es-ES" noProof="0" smtClean="0"/>
              <a:t>Atajos al asistente de presentación</a:t>
            </a:r>
            <a:endParaRPr lang="es-ES"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6" name="Picture 5"/>
          <p:cNvPicPr>
            <a:picLocks noChangeAspect="1"/>
          </p:cNvPicPr>
          <p:nvPr/>
        </p:nvPicPr>
        <p:blipFill>
          <a:blip r:embed="rId3"/>
          <a:stretch>
            <a:fillRect/>
          </a:stretch>
        </p:blipFill>
        <p:spPr>
          <a:xfrm>
            <a:off x="587768" y="1594520"/>
            <a:ext cx="8099032" cy="4486458"/>
          </a:xfrm>
          <a:prstGeom prst="rect">
            <a:avLst/>
          </a:prstGeom>
        </p:spPr>
      </p:pic>
    </p:spTree>
    <p:extLst>
      <p:ext uri="{BB962C8B-B14F-4D97-AF65-F5344CB8AC3E}">
        <p14:creationId xmlns:p14="http://schemas.microsoft.com/office/powerpoint/2010/main" val="22980761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s-ES" noProof="0" smtClean="0"/>
              <a:t>¿Qué ocurre a continuación?</a:t>
            </a:r>
            <a:endParaRPr lang="es-ES" noProof="0"/>
          </a:p>
        </p:txBody>
      </p:sp>
      <p:sp>
        <p:nvSpPr>
          <p:cNvPr id="3" name="Content Placeholder 2"/>
          <p:cNvSpPr>
            <a:spLocks noGrp="1"/>
          </p:cNvSpPr>
          <p:nvPr>
            <p:ph idx="1"/>
          </p:nvPr>
        </p:nvSpPr>
        <p:spPr/>
        <p:txBody>
          <a:bodyPr/>
          <a:lstStyle/>
          <a:p>
            <a:pPr marL="57150" indent="0">
              <a:buNone/>
            </a:pPr>
            <a:r>
              <a:rPr lang="es-ES" noProof="0" smtClean="0"/>
              <a:t>Una vez presentado su expediente, REACH-IT generará un </a:t>
            </a:r>
            <a:r>
              <a:rPr lang="es-ES" b="1" noProof="0" smtClean="0"/>
              <a:t>número de presentación</a:t>
            </a:r>
            <a:r>
              <a:rPr lang="es-ES" noProof="0" smtClean="0"/>
              <a:t> para el expediente. </a:t>
            </a:r>
          </a:p>
        </p:txBody>
      </p:sp>
      <p:sp>
        <p:nvSpPr>
          <p:cNvPr id="5" name="Slide Number Placeholder 4"/>
          <p:cNvSpPr>
            <a:spLocks noGrp="1"/>
          </p:cNvSpPr>
          <p:nvPr>
            <p:ph type="sldNum" sz="quarter" idx="12"/>
          </p:nvPr>
        </p:nvSpPr>
        <p:spPr/>
        <p:txBody>
          <a:bodyPr/>
          <a:lstStyle/>
          <a:p>
            <a:fld id="{53FE240C-791C-4FA0-BA72-1FE57C9E7D13}" type="slidenum">
              <a:rPr lang="en-GB" smtClean="0"/>
              <a:t>14</a:t>
            </a:fld>
            <a:endParaRPr lang="es-ES"/>
          </a:p>
        </p:txBody>
      </p:sp>
      <p:sp>
        <p:nvSpPr>
          <p:cNvPr id="6" name="Rectangle 5"/>
          <p:cNvSpPr/>
          <p:nvPr/>
        </p:nvSpPr>
        <p:spPr>
          <a:xfrm>
            <a:off x="723308" y="3453041"/>
            <a:ext cx="3395965" cy="1569660"/>
          </a:xfrm>
          <a:prstGeom prst="rect">
            <a:avLst/>
          </a:prstGeom>
        </p:spPr>
        <p:txBody>
          <a:bodyPr wrap="square">
            <a:spAutoFit/>
          </a:bodyPr>
          <a:lstStyle/>
          <a:p>
            <a:r>
              <a:rPr lang="es-ES" altLang="en-US" sz="2400" smtClean="0">
                <a:latin typeface="Verdana" panose="020b0604030504040204" pitchFamily="34" charset="0"/>
              </a:rPr>
              <a:t>Siga el enlace para ver la página del informe sobre la presentación</a:t>
            </a:r>
            <a:endParaRPr lang="es-ES" sz="2400"/>
          </a:p>
        </p:txBody>
      </p:sp>
      <p:pic>
        <p:nvPicPr>
          <p:cNvPr id="7" name="Picture 6"/>
          <p:cNvPicPr>
            <a:picLocks noChangeAspect="1"/>
          </p:cNvPicPr>
          <p:nvPr/>
        </p:nvPicPr>
        <p:blipFill>
          <a:blip r:embed="rId3"/>
          <a:stretch>
            <a:fillRect/>
          </a:stretch>
        </p:blipFill>
        <p:spPr>
          <a:xfrm>
            <a:off x="4226662" y="3284984"/>
            <a:ext cx="4145499" cy="1536444"/>
          </a:xfrm>
          <a:prstGeom prst="rect">
            <a:avLst/>
          </a:prstGeom>
        </p:spPr>
      </p:pic>
      <p:cxnSp>
        <p:nvCxnSpPr>
          <p:cNvPr id="8" name="Straight Arrow Connector 7"/>
          <p:cNvCxnSpPr/>
          <p:nvPr/>
        </p:nvCxnSpPr>
        <p:spPr>
          <a:xfrm>
            <a:off x="4067944" y="4293096"/>
            <a:ext cx="1540098" cy="197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915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15</a:t>
            </a:fld>
            <a:endParaRPr lang="es-ES"/>
          </a:p>
        </p:txBody>
      </p:sp>
      <p:pic>
        <p:nvPicPr>
          <p:cNvPr id="12" name="Picture 11"/>
          <p:cNvPicPr>
            <a:picLocks noChangeAspect="1"/>
          </p:cNvPicPr>
          <p:nvPr/>
        </p:nvPicPr>
        <p:blipFill>
          <a:blip r:embed="rId3"/>
          <a:stretch>
            <a:fillRect/>
          </a:stretch>
        </p:blipFill>
        <p:spPr>
          <a:xfrm>
            <a:off x="611560" y="925796"/>
            <a:ext cx="6264696" cy="5815572"/>
          </a:xfrm>
          <a:prstGeom prst="rect">
            <a:avLst/>
          </a:prstGeom>
        </p:spPr>
      </p:pic>
      <p:sp>
        <p:nvSpPr>
          <p:cNvPr id="6" name="Title 1"/>
          <p:cNvSpPr>
            <a:spLocks noGrp="1"/>
          </p:cNvSpPr>
          <p:nvPr>
            <p:ph type="title"/>
          </p:nvPr>
        </p:nvSpPr>
        <p:spPr>
          <a:xfrm>
            <a:off x="430952" y="-99392"/>
            <a:ext cx="8229600" cy="1143000"/>
          </a:xfrm>
        </p:spPr>
        <p:txBody>
          <a:bodyPr/>
          <a:lstStyle/>
          <a:p>
            <a:r>
              <a:rPr lang="es-ES" sz="2800" noProof="0" smtClean="0"/>
              <a:t>Página del informe sobre la presentación</a:t>
            </a:r>
            <a:endParaRPr lang="es-ES" sz="2800" noProof="0"/>
          </a:p>
        </p:txBody>
      </p:sp>
    </p:spTree>
    <p:extLst>
      <p:ext uri="{BB962C8B-B14F-4D97-AF65-F5344CB8AC3E}">
        <p14:creationId xmlns:p14="http://schemas.microsoft.com/office/powerpoint/2010/main" val="156062482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16</a:t>
            </a:fld>
            <a:endParaRPr lang="es-ES"/>
          </a:p>
        </p:txBody>
      </p:sp>
      <p:pic>
        <p:nvPicPr>
          <p:cNvPr id="6" name="Picture 5"/>
          <p:cNvPicPr>
            <a:picLocks noChangeAspect="1"/>
          </p:cNvPicPr>
          <p:nvPr/>
        </p:nvPicPr>
        <p:blipFill>
          <a:blip r:embed="rId3"/>
          <a:stretch>
            <a:fillRect/>
          </a:stretch>
        </p:blipFill>
        <p:spPr>
          <a:xfrm>
            <a:off x="251520" y="2287825"/>
            <a:ext cx="7825698" cy="2005271"/>
          </a:xfrm>
          <a:prstGeom prst="rect">
            <a:avLst/>
          </a:prstGeom>
        </p:spPr>
      </p:pic>
      <p:sp>
        <p:nvSpPr>
          <p:cNvPr id="7" name="Title 1"/>
          <p:cNvSpPr>
            <a:spLocks noGrp="1"/>
          </p:cNvSpPr>
          <p:nvPr>
            <p:ph type="title"/>
          </p:nvPr>
        </p:nvSpPr>
        <p:spPr>
          <a:xfrm>
            <a:off x="179512" y="476672"/>
            <a:ext cx="8229600" cy="1143000"/>
          </a:xfrm>
        </p:spPr>
        <p:txBody>
          <a:bodyPr/>
          <a:lstStyle/>
          <a:p>
            <a:r>
              <a:rPr lang="es-ES" noProof="0" smtClean="0"/>
              <a:t>El «recorrido» de los expedientes</a:t>
            </a:r>
            <a:endParaRPr lang="es-ES" noProof="0"/>
          </a:p>
        </p:txBody>
      </p:sp>
    </p:spTree>
    <p:extLst>
      <p:ext uri="{BB962C8B-B14F-4D97-AF65-F5344CB8AC3E}">
        <p14:creationId xmlns:p14="http://schemas.microsoft.com/office/powerpoint/2010/main" val="3136903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18864" y="476672"/>
            <a:ext cx="8229600" cy="792088"/>
          </a:xfrm>
        </p:spPr>
        <p:txBody>
          <a:bodyPr>
            <a:normAutofit fontScale="90000"/>
          </a:bodyPr>
          <a:lstStyle/>
          <a:p>
            <a:r>
              <a:rPr lang="es-ES" noProof="0" smtClean="0"/>
              <a:t>Actualización del expediente </a:t>
            </a:r>
            <a:br>
              <a:rPr lang="es-ES" noProof="0" smtClean="0"/>
            </a:br>
            <a:r>
              <a:rPr lang="es-ES" noProof="0" smtClean="0"/>
              <a:t>a petición de la ECHA</a:t>
            </a:r>
            <a:endParaRPr lang="es-ES" noProof="0"/>
          </a:p>
        </p:txBody>
      </p:sp>
      <p:sp>
        <p:nvSpPr>
          <p:cNvPr id="6" name="Slide Number Placeholder 5"/>
          <p:cNvSpPr>
            <a:spLocks noGrp="1"/>
          </p:cNvSpPr>
          <p:nvPr>
            <p:ph type="sldNum" sz="quarter" idx="12"/>
          </p:nvPr>
        </p:nvSpPr>
        <p:spPr/>
        <p:txBody>
          <a:bodyPr/>
          <a:lstStyle/>
          <a:p>
            <a:fld id="{53FE240C-791C-4FA0-BA72-1FE57C9E7D13}" type="slidenum">
              <a:rPr lang="en-GB" smtClean="0"/>
              <a:t>17</a:t>
            </a:fld>
            <a:endParaRPr lang="es-ES"/>
          </a:p>
        </p:txBody>
      </p:sp>
      <p:pic>
        <p:nvPicPr>
          <p:cNvPr id="8" name="Picture 7"/>
          <p:cNvPicPr>
            <a:picLocks noChangeAspect="1"/>
          </p:cNvPicPr>
          <p:nvPr/>
        </p:nvPicPr>
        <p:blipFill>
          <a:blip r:embed="rId3"/>
          <a:stretch>
            <a:fillRect/>
          </a:stretch>
        </p:blipFill>
        <p:spPr>
          <a:xfrm>
            <a:off x="388911" y="1389686"/>
            <a:ext cx="7231089" cy="5061762"/>
          </a:xfrm>
          <a:prstGeom prst="rect">
            <a:avLst/>
          </a:prstGeom>
        </p:spPr>
      </p:pic>
    </p:spTree>
    <p:extLst>
      <p:ext uri="{BB962C8B-B14F-4D97-AF65-F5344CB8AC3E}">
        <p14:creationId xmlns:p14="http://schemas.microsoft.com/office/powerpoint/2010/main" val="33966254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7544" y="798513"/>
            <a:ext cx="8229600" cy="1143000"/>
          </a:xfrm>
        </p:spPr>
        <p:txBody>
          <a:bodyPr/>
          <a:lstStyle/>
          <a:p>
            <a:r>
              <a:rPr lang="es-ES" noProof="0" smtClean="0"/>
              <a:t>Número de registro</a:t>
            </a:r>
            <a:br/>
            <a:endParaRPr lang="es-ES" noProof="0"/>
          </a:p>
        </p:txBody>
      </p:sp>
      <p:sp>
        <p:nvSpPr>
          <p:cNvPr id="3" name="Content Placeholder 2"/>
          <p:cNvSpPr>
            <a:spLocks noGrp="1"/>
          </p:cNvSpPr>
          <p:nvPr>
            <p:ph sz="half" idx="1"/>
          </p:nvPr>
        </p:nvSpPr>
        <p:spPr>
          <a:xfrm>
            <a:off x="457200" y="1465262"/>
            <a:ext cx="8363272" cy="4525963"/>
          </a:xfrm>
        </p:spPr>
        <p:txBody>
          <a:bodyPr>
            <a:normAutofit/>
          </a:bodyPr>
          <a:lstStyle/>
          <a:p>
            <a:pPr marL="0" indent="0">
              <a:buNone/>
            </a:pPr>
            <a:r>
              <a:rPr lang="es-ES" sz="2000" noProof="0" smtClean="0"/>
              <a:t>Se concede cuando </a:t>
            </a:r>
          </a:p>
          <a:p>
            <a:pPr marL="685800" lvl="1">
              <a:buFont typeface="Arial" panose="020b0604020202020204" pitchFamily="34" charset="0"/>
              <a:buChar char="•"/>
            </a:pPr>
            <a:r>
              <a:rPr lang="es-ES" sz="1600" noProof="0" smtClean="0"/>
              <a:t>el expediente ha superado la comprobación de integridad, y</a:t>
            </a:r>
          </a:p>
          <a:p>
            <a:pPr marL="685800" lvl="1">
              <a:buFont typeface="Arial" panose="020b0604020202020204" pitchFamily="34" charset="0"/>
              <a:buChar char="•"/>
            </a:pPr>
            <a:r>
              <a:rPr lang="es-ES" sz="1600" noProof="0" smtClean="0"/>
              <a:t>se ha abonado la factura </a:t>
            </a:r>
          </a:p>
          <a:p>
            <a:pPr marL="0" indent="0">
              <a:buNone/>
            </a:pPr>
            <a:endParaRPr lang="es-ES" sz="20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18</a:t>
            </a:fld>
            <a:endParaRPr lang="es-ES"/>
          </a:p>
        </p:txBody>
      </p:sp>
      <p:pic>
        <p:nvPicPr>
          <p:cNvPr id="14" name="Picture 13"/>
          <p:cNvPicPr>
            <a:picLocks noChangeAspect="1"/>
          </p:cNvPicPr>
          <p:nvPr/>
        </p:nvPicPr>
        <p:blipFill>
          <a:blip r:embed="rId3"/>
          <a:stretch>
            <a:fillRect/>
          </a:stretch>
        </p:blipFill>
        <p:spPr>
          <a:xfrm>
            <a:off x="540501" y="2516278"/>
            <a:ext cx="7079499" cy="3840072"/>
          </a:xfrm>
          <a:prstGeom prst="rect">
            <a:avLst/>
          </a:prstGeom>
        </p:spPr>
      </p:pic>
    </p:spTree>
    <p:extLst>
      <p:ext uri="{BB962C8B-B14F-4D97-AF65-F5344CB8AC3E}">
        <p14:creationId xmlns:p14="http://schemas.microsoft.com/office/powerpoint/2010/main" val="233418416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19</a:t>
            </a:fld>
            <a:endParaRPr lang="es-ES"/>
          </a:p>
        </p:txBody>
      </p:sp>
      <p:pic>
        <p:nvPicPr>
          <p:cNvPr id="3074" name="Picture 2" descr="C:\Users\u08015\AppData\Local\Temp\SNAGHTML160d86a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651" y="1274704"/>
            <a:ext cx="5630549" cy="51066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9552" y="260648"/>
            <a:ext cx="8229600" cy="1143000"/>
          </a:xfrm>
        </p:spPr>
        <p:txBody>
          <a:bodyPr>
            <a:normAutofit fontScale="90000"/>
          </a:bodyPr>
          <a:lstStyle/>
          <a:p>
            <a:r>
              <a:rPr lang="es-ES" noProof="0" smtClean="0"/>
              <a:t>Página sobre el número </a:t>
            </a:r>
            <a:br>
              <a:rPr lang="es-ES" noProof="0" smtClean="0"/>
            </a:br>
            <a:r>
              <a:rPr lang="es-ES" noProof="0" smtClean="0"/>
              <a:t>de referencia</a:t>
            </a:r>
            <a:br>
              <a:rPr/>
            </a:br>
            <a:endParaRPr lang="es-ES" noProof="0"/>
          </a:p>
        </p:txBody>
      </p:sp>
    </p:spTree>
    <p:extLst>
      <p:ext uri="{BB962C8B-B14F-4D97-AF65-F5344CB8AC3E}">
        <p14:creationId xmlns:p14="http://schemas.microsoft.com/office/powerpoint/2010/main" val="6605557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es-ES"/>
          </a:p>
        </p:txBody>
      </p:sp>
      <p:sp>
        <p:nvSpPr>
          <p:cNvPr id="4" name="Title 3"/>
          <p:cNvSpPr>
            <a:spLocks noGrp="1"/>
          </p:cNvSpPr>
          <p:nvPr>
            <p:ph type="title"/>
          </p:nvPr>
        </p:nvSpPr>
        <p:spPr/>
        <p:txBody>
          <a:bodyPr/>
          <a:lstStyle/>
          <a:p>
            <a:r>
              <a:rPr lang="es-ES" noProof="0" smtClean="0"/>
              <a:t>Objetivo de esta presentación</a:t>
            </a:r>
            <a:endParaRPr lang="es-ES" noProof="0"/>
          </a:p>
        </p:txBody>
      </p:sp>
      <p:sp>
        <p:nvSpPr>
          <p:cNvPr id="5" name="Content Placeholder 4"/>
          <p:cNvSpPr>
            <a:spLocks noGrp="1"/>
          </p:cNvSpPr>
          <p:nvPr>
            <p:ph idx="1"/>
          </p:nvPr>
        </p:nvSpPr>
        <p:spPr/>
        <p:txBody>
          <a:bodyPr>
            <a:normAutofit fontScale="62500" lnSpcReduction="20000"/>
          </a:bodyPr>
          <a:lstStyle/>
          <a:p>
            <a:r>
              <a:rPr lang="es-ES" altLang="en-US" noProof="0"/>
              <a:t>Esta presentación, acompañada de notas, ha sido elaborada por la ECHA (Agencia Europea de Sustancias y Mezclas Químicas) con el fin de ayudarle en la elaboración de una presentación sobre REACH 2018, es decir, el último plazo de registro para sustancias en fase transitoria. La intención es que pueda seleccionar las diapositivas pertinentes y modificarlas de manera que se adapten a sus destinatarios, ya sean directivos, trabajadores, profesionales de la salud y la seguridad medioambientales, autoridades, etc. Puede utilizarlas sin necesidad de autorización adicional.</a:t>
            </a:r>
          </a:p>
          <a:p>
            <a:endParaRPr lang="es-ES" altLang="en-US" noProof="0"/>
          </a:p>
          <a:p>
            <a:r>
              <a:rPr lang="es-ES" altLang="en-US" noProof="0"/>
              <a:t>Esta presentación brinda una sucinta visión general de la fase 6 (Presente su expediente de registro) de la Hoja de ruta REACH 2018 de la ECHA. Se inscribe dentro de una serie de presentaciones relativas a REACH 2018, disponibles en el sitio web de la Agencia. Acogemos favorablemente sus comentarios y sugerencias en: </a:t>
            </a:r>
            <a:r>
              <a:rPr lang="es-ES" altLang="en-US" b="1" noProof="0" smtClean="0">
                <a:solidFill>
                  <a:srgbClr val="0046AD"/>
                </a:solidFill>
              </a:rPr>
              <a:t>reach-2018@echa.europa.eu</a:t>
            </a:r>
            <a:r>
              <a:rPr lang="es-ES" altLang="en-US" noProof="0"/>
              <a:t>.</a:t>
            </a:r>
            <a:r>
              <a:rPr lang="es-ES" smtClean="0"/>
              <a:t>:</a:t>
            </a:r>
            <a:r>
              <a:rPr lang="es-ES" altLang="en-US" noProof="0"/>
              <a:t>  </a:t>
            </a:r>
          </a:p>
          <a:p>
            <a:endParaRPr lang="es-ES" altLang="en-US" noProof="0"/>
          </a:p>
          <a:p>
            <a:r>
              <a:rPr lang="es-ES" altLang="en-US" b="1" noProof="0"/>
              <a:t>Aviso legal: </a:t>
            </a:r>
            <a:r>
              <a:rPr lang="es-ES" altLang="en-US" noProof="0"/>
              <a:t>La información que contiene esta presentación no constituye asesoramiento jurídico ni representa necesariamente, en términos legales, la posición oficial de la Agencia Europea de Sustancias y Mezclas Químicas. La Agencia Europea de Sustancias y Mezclas Químicas no se hace responsable del contenido de la misma.</a:t>
            </a:r>
          </a:p>
          <a:p>
            <a:endParaRPr lang="es-ES" altLang="en-US" noProof="0"/>
          </a:p>
          <a:p>
            <a:r>
              <a:rPr lang="es-ES" altLang="en-US" noProof="0"/>
              <a:t>Fecha de publicación: mayo de 2017</a:t>
            </a:r>
          </a:p>
          <a:p>
            <a:pPr marL="0" indent="0">
              <a:buNone/>
            </a:pPr>
            <a:endParaRPr lang="es-ES" noProof="0"/>
          </a:p>
        </p:txBody>
      </p:sp>
    </p:spTree>
    <p:extLst>
      <p:ext uri="{BB962C8B-B14F-4D97-AF65-F5344CB8AC3E}">
        <p14:creationId xmlns:p14="http://schemas.microsoft.com/office/powerpoint/2010/main" val="102596807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764704"/>
            <a:ext cx="8229600" cy="432048"/>
          </a:xfrm>
        </p:spPr>
        <p:txBody>
          <a:bodyPr>
            <a:normAutofit fontScale="90000"/>
          </a:bodyPr>
          <a:lstStyle/>
          <a:p>
            <a:r>
              <a:rPr lang="es-ES" sz="3300" noProof="0" smtClean="0"/>
              <a:t>Mensajes clave extraídos de la presentación</a:t>
            </a:r>
            <a:br/>
            <a:endParaRPr lang="es-ES" noProof="0"/>
          </a:p>
        </p:txBody>
      </p:sp>
      <p:sp>
        <p:nvSpPr>
          <p:cNvPr id="3" name="Content Placeholder 2"/>
          <p:cNvSpPr>
            <a:spLocks noGrp="1"/>
          </p:cNvSpPr>
          <p:nvPr>
            <p:ph sz="half" idx="1"/>
          </p:nvPr>
        </p:nvSpPr>
        <p:spPr>
          <a:xfrm>
            <a:off x="323528" y="1340768"/>
            <a:ext cx="8240398" cy="5040560"/>
          </a:xfrm>
        </p:spPr>
        <p:txBody>
          <a:bodyPr>
            <a:normAutofit fontScale="25000" lnSpcReduction="20000"/>
          </a:bodyPr>
          <a:lstStyle/>
          <a:p>
            <a:pPr>
              <a:lnSpc>
                <a:spcPct val="120000"/>
              </a:lnSpc>
            </a:pPr>
            <a:r>
              <a:rPr lang="es-ES" sz="9600" noProof="0" smtClean="0"/>
              <a:t>Asegúrese de que tiene acceso a su cuenta REACH-IT</a:t>
            </a:r>
          </a:p>
          <a:p>
            <a:pPr>
              <a:lnSpc>
                <a:spcPct val="120000"/>
              </a:lnSpc>
            </a:pPr>
            <a:r>
              <a:rPr lang="es-ES" sz="9600" noProof="0" smtClean="0"/>
              <a:t>Compruebe el tamaño de su empresa</a:t>
            </a:r>
          </a:p>
          <a:p>
            <a:pPr>
              <a:lnSpc>
                <a:spcPct val="120000"/>
              </a:lnSpc>
            </a:pPr>
            <a:r>
              <a:rPr lang="es-ES" sz="9600" noProof="0" smtClean="0"/>
              <a:t>Mantenga actualizados sus contactos</a:t>
            </a:r>
          </a:p>
          <a:p>
            <a:pPr>
              <a:lnSpc>
                <a:spcPct val="120000"/>
              </a:lnSpc>
            </a:pPr>
            <a:r>
              <a:rPr lang="es-ES" sz="9600" noProof="0" smtClean="0">
                <a:solidFill>
                  <a:prstClr val="black"/>
                </a:solidFill>
              </a:rPr>
              <a:t>Conozca sus responsabilidades en la presentación conjunta</a:t>
            </a:r>
          </a:p>
          <a:p>
            <a:pPr>
              <a:lnSpc>
                <a:spcPct val="120000"/>
              </a:lnSpc>
            </a:pPr>
            <a:r>
              <a:rPr lang="es-ES" sz="9600" noProof="0" smtClean="0"/>
              <a:t>Lea los mensajes de correo electrónico que recibe de REACH-IT</a:t>
            </a:r>
          </a:p>
          <a:p>
            <a:pPr>
              <a:lnSpc>
                <a:spcPct val="120000"/>
              </a:lnSpc>
            </a:pPr>
            <a:r>
              <a:rPr lang="es-ES" sz="9600" noProof="0" smtClean="0"/>
              <a:t>Si le asignan una tarea, hágala con tiempo suficiente (tasas y nuevas presentaciones) </a:t>
            </a:r>
          </a:p>
          <a:p>
            <a:pPr>
              <a:lnSpc>
                <a:spcPct val="120000"/>
              </a:lnSpc>
            </a:pPr>
            <a:r>
              <a:rPr lang="es-ES" sz="9600"/>
              <a:t>Puede encontrar ayuda en </a:t>
            </a:r>
            <a:r>
              <a:rPr lang="es-ES" sz="9600" smtClean="0">
                <a:hlinkClick r:id="rId3"/>
              </a:rPr>
              <a:t>https://echa.europa.eu/reach-2018</a:t>
            </a:r>
            <a:endParaRPr lang="es-ES" sz="9600" smtClean="0"/>
          </a:p>
          <a:p>
            <a:pPr marL="0" indent="0">
              <a:buNone/>
            </a:pPr>
            <a:endParaRPr lang="es-ES" sz="9600"/>
          </a:p>
          <a:p>
            <a:endParaRPr lang="es-ES" sz="9600" noProof="0" smtClean="0"/>
          </a:p>
          <a:p>
            <a:pPr marL="0" indent="0">
              <a:buNone/>
            </a:pPr>
            <a:endParaRPr lang="es-ES" sz="18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20</a:t>
            </a:fld>
            <a:endParaRPr lang="es-ES"/>
          </a:p>
        </p:txBody>
      </p:sp>
    </p:spTree>
    <p:extLst>
      <p:ext uri="{BB962C8B-B14F-4D97-AF65-F5344CB8AC3E}">
        <p14:creationId xmlns:p14="http://schemas.microsoft.com/office/powerpoint/2010/main" val="29928421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611560" y="2060848"/>
            <a:ext cx="8229600" cy="4525963"/>
          </a:xfrm>
        </p:spPr>
        <p:txBody>
          <a:bodyPr>
            <a:normAutofit/>
          </a:bodyPr>
          <a:lstStyle/>
          <a:p>
            <a:r>
              <a:rPr lang="es-ES" noProof="0" smtClean="0"/>
              <a:t>Su herramienta informática para presentar información a la ECHA</a:t>
            </a:r>
          </a:p>
          <a:p>
            <a:endParaRPr lang="es-ES" noProof="0" smtClean="0"/>
          </a:p>
          <a:p>
            <a:r>
              <a:rPr lang="es-ES" noProof="0" smtClean="0"/>
              <a:t>El canal de la ECHA para comunicarse con usted</a:t>
            </a:r>
          </a:p>
          <a:p>
            <a:endParaRPr lang="es-ES" noProof="0" smtClean="0"/>
          </a:p>
          <a:p>
            <a:r>
              <a:rPr lang="es-ES" noProof="0" smtClean="0"/>
              <a:t>Fuente de información</a:t>
            </a:r>
          </a:p>
          <a:p>
            <a:endParaRPr lang="es-ES" noProof="0"/>
          </a:p>
          <a:p>
            <a:r>
              <a:rPr lang="es-ES" noProof="0" smtClean="0"/>
              <a:t>Acceda desde aquí:</a:t>
            </a:r>
          </a:p>
          <a:p>
            <a:endParaRPr lang="es-ES" noProof="0" smtClean="0"/>
          </a:p>
          <a:p>
            <a:endParaRPr lang="es-ES" noProof="0" smtClean="0"/>
          </a:p>
          <a:p>
            <a:pPr marL="0" indent="0">
              <a:buNone/>
            </a:pPr>
            <a:endParaRPr lang="es-ES" noProof="0"/>
          </a:p>
        </p:txBody>
      </p:sp>
      <p:sp>
        <p:nvSpPr>
          <p:cNvPr id="4" name="Slide Number Placeholder 3"/>
          <p:cNvSpPr>
            <a:spLocks noGrp="1"/>
          </p:cNvSpPr>
          <p:nvPr>
            <p:ph type="sldNum" sz="quarter" idx="12"/>
          </p:nvPr>
        </p:nvSpPr>
        <p:spPr/>
        <p:txBody>
          <a:bodyPr/>
          <a:lstStyle/>
          <a:p>
            <a:fld id="{53FE240C-791C-4FA0-BA72-1FE57C9E7D13}" type="slidenum">
              <a:rPr lang="en-GB" smtClean="0"/>
              <a:t>3</a:t>
            </a:fld>
            <a:endParaRPr lang="es-ES"/>
          </a:p>
        </p:txBody>
      </p:sp>
      <p:pic>
        <p:nvPicPr>
          <p:cNvPr id="6" name="Picture 5"/>
          <p:cNvPicPr>
            <a:picLocks noChangeAspect="1"/>
          </p:cNvPicPr>
          <p:nvPr/>
        </p:nvPicPr>
        <p:blipFill>
          <a:blip r:embed="rId3"/>
          <a:stretch>
            <a:fillRect/>
          </a:stretch>
        </p:blipFill>
        <p:spPr>
          <a:xfrm>
            <a:off x="577428" y="520327"/>
            <a:ext cx="4131220" cy="1135401"/>
          </a:xfrm>
          <a:prstGeom prst="rect">
            <a:avLst/>
          </a:prstGeom>
        </p:spPr>
      </p:pic>
      <p:sp>
        <p:nvSpPr>
          <p:cNvPr id="7" name="Rectangle 6"/>
          <p:cNvSpPr/>
          <p:nvPr/>
        </p:nvSpPr>
        <p:spPr>
          <a:xfrm>
            <a:off x="4163283" y="5085184"/>
            <a:ext cx="4801205" cy="366126"/>
          </a:xfrm>
          <a:prstGeom prst="rect">
            <a:avLst/>
          </a:prstGeom>
        </p:spPr>
        <p:txBody>
          <a:bodyPr wrap="square">
            <a:spAutoFit/>
          </a:bodyPr>
          <a:lstStyle/>
          <a:p>
            <a:r>
              <a:rPr lang="es-ES">
                <a:latin typeface="Verdana" panose="020b0604030504040204" pitchFamily="34" charset="0"/>
                <a:hlinkClick r:id="rId4"/>
              </a:rPr>
              <a:t>https://reach-it.echa.europa.eu/reach//</a:t>
            </a:r>
            <a:r>
              <a:rPr lang="es-ES" smtClean="0"/>
              <a:t> </a:t>
            </a:r>
            <a:endParaRPr lang="es-ES">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60834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GB" noProof="0"/>
          </a:p>
        </p:txBody>
      </p:sp>
      <p:sp>
        <p:nvSpPr>
          <p:cNvPr id="3" name="Content Placeholder 2"/>
          <p:cNvSpPr>
            <a:spLocks noGrp="1"/>
          </p:cNvSpPr>
          <p:nvPr>
            <p:ph idx="1"/>
          </p:nvPr>
        </p:nvSpPr>
        <p:spPr>
          <a:xfrm>
            <a:off x="457200" y="1594686"/>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53FE240C-791C-4FA0-BA72-1FE57C9E7D13}" type="slidenum">
              <a:rPr lang="en-GB" smtClean="0"/>
              <a:t>4</a:t>
            </a:fld>
            <a:endParaRPr lang="es-ES"/>
          </a:p>
        </p:txBody>
      </p:sp>
      <p:pic>
        <p:nvPicPr>
          <p:cNvPr id="5" name="Picture 4"/>
          <p:cNvPicPr>
            <a:picLocks noChangeAspect="1"/>
          </p:cNvPicPr>
          <p:nvPr/>
        </p:nvPicPr>
        <p:blipFill>
          <a:blip r:embed="rId3"/>
          <a:stretch>
            <a:fillRect/>
          </a:stretch>
        </p:blipFill>
        <p:spPr>
          <a:xfrm>
            <a:off x="571" y="-18619"/>
            <a:ext cx="9142857" cy="6895238"/>
          </a:xfrm>
          <a:prstGeom prst="rect">
            <a:avLst/>
          </a:prstGeom>
        </p:spPr>
      </p:pic>
    </p:spTree>
    <p:extLst>
      <p:ext uri="{BB962C8B-B14F-4D97-AF65-F5344CB8AC3E}">
        <p14:creationId xmlns:p14="http://schemas.microsoft.com/office/powerpoint/2010/main" val="32871508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1143000"/>
          </a:xfrm>
        </p:spPr>
        <p:txBody>
          <a:bodyPr>
            <a:normAutofit/>
          </a:bodyPr>
          <a:lstStyle/>
          <a:p>
            <a:r>
              <a:rPr lang="es-ES" noProof="0" smtClean="0"/>
              <a:t>Tareas y mensajes</a:t>
            </a:r>
            <a:br/>
            <a:endParaRPr lang="es-ES" noProof="0"/>
          </a:p>
        </p:txBody>
      </p:sp>
      <p:sp>
        <p:nvSpPr>
          <p:cNvPr id="3" name="Content Placeholder 2"/>
          <p:cNvSpPr>
            <a:spLocks noGrp="1"/>
          </p:cNvSpPr>
          <p:nvPr>
            <p:ph sz="half" idx="1"/>
          </p:nvPr>
        </p:nvSpPr>
        <p:spPr>
          <a:xfrm>
            <a:off x="251520" y="1804480"/>
            <a:ext cx="5112568" cy="4525963"/>
          </a:xfrm>
        </p:spPr>
        <p:txBody>
          <a:bodyPr>
            <a:normAutofit fontScale="92500" lnSpcReduction="20000"/>
          </a:bodyPr>
          <a:lstStyle/>
          <a:p>
            <a:pPr marL="0" indent="0">
              <a:buNone/>
            </a:pPr>
            <a:r>
              <a:rPr lang="es-ES" sz="2000" noProof="0" smtClean="0"/>
              <a:t>Si la ECHA desea que el solicitante actúe</a:t>
            </a:r>
          </a:p>
          <a:p>
            <a:pPr marL="0" indent="0">
              <a:buNone/>
            </a:pPr>
            <a:r>
              <a:rPr lang="es-ES" sz="2000" noProof="0" smtClean="0"/>
              <a:t>      este recibirá una </a:t>
            </a:r>
            <a:r>
              <a:rPr lang="es-ES" sz="2000" b="1" noProof="0" smtClean="0"/>
              <a:t>tarea</a:t>
            </a:r>
            <a:r>
              <a:rPr lang="es-ES" smtClean="0"/>
              <a:t>   </a:t>
            </a:r>
          </a:p>
          <a:p>
            <a:pPr marL="0" indent="0">
              <a:buNone/>
            </a:pPr>
            <a:r>
              <a:rPr lang="es-ES" smtClean="0"/>
              <a:t>      </a:t>
            </a:r>
            <a:r>
              <a:rPr lang="es-ES" sz="1600" noProof="0" smtClean="0"/>
              <a:t>p. ej., si es necesario que pague una tasa</a:t>
            </a:r>
            <a:endParaRPr lang="es-ES" sz="2000" noProof="0" smtClean="0"/>
          </a:p>
          <a:p>
            <a:pPr>
              <a:buFontTx/>
              <a:buChar char="-"/>
            </a:pPr>
            <a:endParaRPr lang="es-ES" sz="2000" noProof="0" smtClean="0"/>
          </a:p>
          <a:p>
            <a:pPr marL="0" indent="0">
              <a:buNone/>
            </a:pPr>
            <a:r>
              <a:rPr lang="es-ES" sz="2000" noProof="0" smtClean="0"/>
              <a:t>Si la ECHA desea informarle de un evento </a:t>
            </a:r>
          </a:p>
          <a:p>
            <a:pPr marL="0" indent="0">
              <a:buNone/>
            </a:pPr>
            <a:r>
              <a:rPr lang="es-ES" sz="2000" noProof="0" smtClean="0"/>
              <a:t>recibirá un </a:t>
            </a:r>
            <a:r>
              <a:rPr lang="es-ES" sz="2000" b="1" noProof="0" smtClean="0"/>
              <a:t>mensaje</a:t>
            </a:r>
            <a:endParaRPr lang="es-ES" sz="2000" noProof="0" smtClean="0"/>
          </a:p>
          <a:p>
            <a:pPr marL="457200" lvl="1" indent="0">
              <a:buNone/>
            </a:pPr>
            <a:r>
              <a:rPr lang="es-ES" sz="1600" noProof="0" smtClean="0"/>
              <a:t> p. ej., que ha concluido correctamente la presentación de su expediente</a:t>
            </a:r>
          </a:p>
          <a:p>
            <a:pPr marL="457200" lvl="1" indent="0">
              <a:buNone/>
            </a:pPr>
            <a:endParaRPr lang="es-ES" noProof="0" smtClean="0"/>
          </a:p>
          <a:p>
            <a:pPr marL="457200" lvl="1" indent="0">
              <a:buNone/>
            </a:pPr>
            <a:r>
              <a:rPr lang="es-ES" noProof="0" smtClean="0"/>
              <a:t>Características útiles:</a:t>
            </a:r>
          </a:p>
          <a:p>
            <a:pPr marL="457200" lvl="1" indent="0">
              <a:buNone/>
            </a:pPr>
            <a:r>
              <a:rPr lang="es-ES" sz="1800" noProof="0" smtClean="0"/>
              <a:t>asistentes, ayuda incorporada, facilidad en la búsqueda, datos sobre el solicitante principal, usuario externo, favoritos</a:t>
            </a:r>
          </a:p>
          <a:p>
            <a:pPr marL="0" indent="0">
              <a:buNone/>
            </a:pPr>
            <a:endParaRPr lang="es-ES" noProof="0"/>
          </a:p>
        </p:txBody>
      </p:sp>
      <p:sp>
        <p:nvSpPr>
          <p:cNvPr id="6" name="Slide Number Placeholder 5"/>
          <p:cNvSpPr>
            <a:spLocks noGrp="1"/>
          </p:cNvSpPr>
          <p:nvPr>
            <p:ph type="sldNum" sz="quarter" idx="12"/>
          </p:nvPr>
        </p:nvSpPr>
        <p:spPr/>
        <p:txBody>
          <a:bodyPr/>
          <a:lstStyle/>
          <a:p>
            <a:fld id="{53FE240C-791C-4FA0-BA72-1FE57C9E7D13}" type="slidenum">
              <a:rPr lang="en-GB" smtClean="0"/>
              <a:t>5</a:t>
            </a:fld>
            <a:endParaRPr lang="es-ES"/>
          </a:p>
        </p:txBody>
      </p:sp>
      <p:sp>
        <p:nvSpPr>
          <p:cNvPr id="4" name="Right Arrow 3"/>
          <p:cNvSpPr/>
          <p:nvPr/>
        </p:nvSpPr>
        <p:spPr>
          <a:xfrm>
            <a:off x="323528" y="2420888"/>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23528" y="4149080"/>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349309" y="1412776"/>
            <a:ext cx="3114286" cy="4695238"/>
          </a:xfrm>
          <a:prstGeom prst="rect">
            <a:avLst/>
          </a:prstGeom>
        </p:spPr>
      </p:pic>
    </p:spTree>
    <p:extLst>
      <p:ext uri="{BB962C8B-B14F-4D97-AF65-F5344CB8AC3E}">
        <p14:creationId xmlns:p14="http://schemas.microsoft.com/office/powerpoint/2010/main" val="81191223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s-ES" noProof="0" smtClean="0"/>
              <a:t>Menú principal</a:t>
            </a:r>
            <a:endParaRPr lang="es-ES" noProof="0"/>
          </a:p>
        </p:txBody>
      </p:sp>
      <p:sp>
        <p:nvSpPr>
          <p:cNvPr id="4" name="Slide Number Placeholder 3"/>
          <p:cNvSpPr>
            <a:spLocks noGrp="1"/>
          </p:cNvSpPr>
          <p:nvPr>
            <p:ph type="sldNum" sz="quarter" idx="12"/>
          </p:nvPr>
        </p:nvSpPr>
        <p:spPr/>
        <p:txBody>
          <a:bodyPr/>
          <a:lstStyle/>
          <a:p>
            <a:fld id="{53FE240C-791C-4FA0-BA72-1FE57C9E7D13}" type="slidenum">
              <a:rPr lang="en-GB" smtClean="0"/>
              <a:t>6</a:t>
            </a:fld>
            <a:endParaRPr lang="es-ES"/>
          </a:p>
        </p:txBody>
      </p:sp>
      <p:pic>
        <p:nvPicPr>
          <p:cNvPr id="5" name="Picture 4"/>
          <p:cNvPicPr>
            <a:picLocks noChangeAspect="1"/>
          </p:cNvPicPr>
          <p:nvPr/>
        </p:nvPicPr>
        <p:blipFill>
          <a:blip r:embed="rId3"/>
          <a:stretch>
            <a:fillRect/>
          </a:stretch>
        </p:blipFill>
        <p:spPr>
          <a:xfrm>
            <a:off x="333905" y="1340768"/>
            <a:ext cx="8476190" cy="4809524"/>
          </a:xfrm>
          <a:prstGeom prst="rect">
            <a:avLst/>
          </a:prstGeom>
        </p:spPr>
      </p:pic>
    </p:spTree>
    <p:extLst>
      <p:ext uri="{BB962C8B-B14F-4D97-AF65-F5344CB8AC3E}">
        <p14:creationId xmlns:p14="http://schemas.microsoft.com/office/powerpoint/2010/main" val="404466537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23528" y="764704"/>
            <a:ext cx="8229600" cy="1143000"/>
          </a:xfrm>
        </p:spPr>
        <p:txBody>
          <a:bodyPr/>
          <a:lstStyle/>
          <a:p>
            <a:r>
              <a:rPr lang="es-ES" noProof="0" smtClean="0"/>
              <a:t>Buscar al solicitante de registro principal</a:t>
            </a:r>
            <a:endParaRPr lang="es-ES" noProof="0"/>
          </a:p>
        </p:txBody>
      </p:sp>
      <p:sp>
        <p:nvSpPr>
          <p:cNvPr id="5" name="Slide Number Placeholder 4"/>
          <p:cNvSpPr>
            <a:spLocks noGrp="1"/>
          </p:cNvSpPr>
          <p:nvPr>
            <p:ph type="sldNum" sz="quarter" idx="12"/>
          </p:nvPr>
        </p:nvSpPr>
        <p:spPr/>
        <p:txBody>
          <a:bodyPr/>
          <a:lstStyle/>
          <a:p>
            <a:fld id="{53FE240C-791C-4FA0-BA72-1FE57C9E7D13}" type="slidenum">
              <a:rPr lang="en-GB" smtClean="0"/>
              <a:t>7</a:t>
            </a:fld>
            <a:endParaRPr lang="es-ES"/>
          </a:p>
        </p:txBody>
      </p:sp>
      <p:pic>
        <p:nvPicPr>
          <p:cNvPr id="9" name="Picture 8"/>
          <p:cNvPicPr>
            <a:picLocks noChangeAspect="1"/>
          </p:cNvPicPr>
          <p:nvPr/>
        </p:nvPicPr>
        <p:blipFill>
          <a:blip r:embed="rId3"/>
          <a:srcRect b="43228"/>
          <a:stretch>
            <a:fillRect/>
          </a:stretch>
        </p:blipFill>
        <p:spPr>
          <a:xfrm>
            <a:off x="467543" y="2492896"/>
            <a:ext cx="8012611" cy="2088232"/>
          </a:xfrm>
          <a:prstGeom prst="rect">
            <a:avLst/>
          </a:prstGeom>
        </p:spPr>
      </p:pic>
    </p:spTree>
    <p:extLst>
      <p:ext uri="{BB962C8B-B14F-4D97-AF65-F5344CB8AC3E}">
        <p14:creationId xmlns:p14="http://schemas.microsoft.com/office/powerpoint/2010/main" val="25704590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90872" y="53752"/>
            <a:ext cx="8229600" cy="1143000"/>
          </a:xfrm>
        </p:spPr>
        <p:txBody>
          <a:bodyPr/>
          <a:lstStyle/>
          <a:p>
            <a:r>
              <a:rPr lang="es-ES" noProof="0" smtClean="0"/>
              <a:t>Opciones de gestión de la </a:t>
            </a:r>
            <a:br>
              <a:rPr lang="es-ES" noProof="0" smtClean="0"/>
            </a:br>
            <a:r>
              <a:rPr lang="es-ES" noProof="0" smtClean="0"/>
              <a:t>empresa</a:t>
            </a:r>
            <a:endParaRPr lang="es-ES" noProof="0"/>
          </a:p>
        </p:txBody>
      </p:sp>
      <p:pic>
        <p:nvPicPr>
          <p:cNvPr id="6" name="Content Placeholder 5"/>
          <p:cNvPicPr>
            <a:picLocks noGrp="1" noChangeAspect="1"/>
          </p:cNvPicPr>
          <p:nvPr>
            <p:ph idx="1"/>
          </p:nvPr>
        </p:nvPicPr>
        <p:blipFill>
          <a:blip r:embed="rId3"/>
          <a:stretch>
            <a:fillRect/>
          </a:stretch>
        </p:blipFill>
        <p:spPr>
          <a:xfrm>
            <a:off x="240060" y="1433472"/>
            <a:ext cx="7247814" cy="2859624"/>
          </a:xfrm>
          <a:prstGeom prst="rect">
            <a:avLst/>
          </a:prstGeom>
        </p:spPr>
      </p:pic>
      <p:sp>
        <p:nvSpPr>
          <p:cNvPr id="4" name="Slide Number Placeholder 3"/>
          <p:cNvSpPr>
            <a:spLocks noGrp="1"/>
          </p:cNvSpPr>
          <p:nvPr>
            <p:ph type="sldNum" sz="quarter" idx="12"/>
          </p:nvPr>
        </p:nvSpPr>
        <p:spPr/>
        <p:txBody>
          <a:bodyPr/>
          <a:lstStyle/>
          <a:p>
            <a:fld id="{53FE240C-791C-4FA0-BA72-1FE57C9E7D13}" type="slidenum">
              <a:rPr lang="en-GB" smtClean="0"/>
              <a:t>8</a:t>
            </a:fld>
            <a:endParaRPr lang="es-ES"/>
          </a:p>
        </p:txBody>
      </p:sp>
      <p:pic>
        <p:nvPicPr>
          <p:cNvPr id="3" name="Picture 2"/>
          <p:cNvPicPr>
            <a:picLocks noChangeAspect="1"/>
          </p:cNvPicPr>
          <p:nvPr/>
        </p:nvPicPr>
        <p:blipFill>
          <a:blip r:embed="rId4"/>
          <a:stretch>
            <a:fillRect/>
          </a:stretch>
        </p:blipFill>
        <p:spPr>
          <a:xfrm>
            <a:off x="827584" y="2708920"/>
            <a:ext cx="8190476" cy="3000000"/>
          </a:xfrm>
          <a:prstGeom prst="rect">
            <a:avLst/>
          </a:prstGeom>
        </p:spPr>
      </p:pic>
    </p:spTree>
    <p:extLst>
      <p:ext uri="{BB962C8B-B14F-4D97-AF65-F5344CB8AC3E}">
        <p14:creationId xmlns:p14="http://schemas.microsoft.com/office/powerpoint/2010/main" val="28121795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9</a:t>
            </a:fld>
            <a:endParaRPr lang="es-ES">
              <a:solidFill>
                <a:prstClr val="black">
                  <a:tint val="75000"/>
                </a:prstClr>
              </a:solidFill>
            </a:endParaRPr>
          </a:p>
        </p:txBody>
      </p:sp>
      <p:sp>
        <p:nvSpPr>
          <p:cNvPr id="2" name="Title 1"/>
          <p:cNvSpPr>
            <a:spLocks noGrp="1"/>
          </p:cNvSpPr>
          <p:nvPr>
            <p:ph type="title"/>
          </p:nvPr>
        </p:nvSpPr>
        <p:spPr>
          <a:xfrm>
            <a:off x="457200" y="341784"/>
            <a:ext cx="6923112" cy="1143000"/>
          </a:xfrm>
        </p:spPr>
        <p:txBody>
          <a:bodyPr/>
          <a:lstStyle/>
          <a:p>
            <a:r>
              <a:rPr lang="es-ES" noProof="0" smtClean="0"/>
              <a:t>Responsabilidades en relación con la presentación conjunta en REACH-IT</a:t>
            </a:r>
            <a:endParaRPr lang="es-ES" noProof="0"/>
          </a:p>
        </p:txBody>
      </p:sp>
      <p:sp>
        <p:nvSpPr>
          <p:cNvPr id="3" name="Content Placeholder 2"/>
          <p:cNvSpPr>
            <a:spLocks noGrp="1"/>
          </p:cNvSpPr>
          <p:nvPr>
            <p:ph idx="1"/>
          </p:nvPr>
        </p:nvSpPr>
        <p:spPr>
          <a:xfrm>
            <a:off x="313184" y="1619672"/>
            <a:ext cx="8229600" cy="3956235"/>
          </a:xfrm>
        </p:spPr>
        <p:txBody>
          <a:bodyPr>
            <a:normAutofit/>
          </a:bodyPr>
          <a:lstStyle/>
          <a:p>
            <a:pPr marL="0" indent="0">
              <a:buNone/>
            </a:pPr>
            <a:r>
              <a:rPr lang="es-ES" noProof="0" smtClean="0"/>
              <a:t>Solicitante de registro principal</a:t>
            </a:r>
          </a:p>
          <a:p>
            <a:pPr lvl="1" indent="-342900">
              <a:buFontTx/>
              <a:buChar char="-"/>
            </a:pPr>
            <a:endParaRPr lang="es-ES" noProof="0" smtClean="0"/>
          </a:p>
          <a:p>
            <a:pPr marL="400050" lvl="1" indent="0">
              <a:buNone/>
            </a:pPr>
            <a:r>
              <a:rPr lang="es-ES" noProof="0" smtClean="0"/>
              <a:t>1. Crear la presentación conjunta en REACH-IT</a:t>
            </a:r>
          </a:p>
          <a:p>
            <a:pPr lvl="1" indent="-342900">
              <a:buFontTx/>
              <a:buChar char="-"/>
            </a:pPr>
            <a:endParaRPr lang="es-ES" noProof="0" smtClean="0"/>
          </a:p>
          <a:p>
            <a:pPr lvl="1" indent="-342900">
              <a:buFontTx/>
              <a:buChar char="-"/>
            </a:pPr>
            <a:endParaRPr lang="es-ES" noProof="0" smtClean="0"/>
          </a:p>
          <a:p>
            <a:pPr lvl="1" indent="-342900">
              <a:buFontTx/>
              <a:buChar char="-"/>
            </a:pPr>
            <a:endParaRPr lang="es-ES" noProof="0" smtClean="0"/>
          </a:p>
          <a:p>
            <a:pPr marL="400050" lvl="1" indent="0">
              <a:buNone/>
            </a:pPr>
            <a:endParaRPr lang="es-ES" noProof="0" smtClean="0"/>
          </a:p>
          <a:p>
            <a:pPr marL="400050" lvl="1" indent="0">
              <a:buNone/>
            </a:pPr>
            <a:r>
              <a:rPr lang="es-ES" noProof="0" smtClean="0"/>
              <a:t>2. Dar código de seguridad a los miembros</a:t>
            </a:r>
          </a:p>
          <a:p>
            <a:pPr marL="0" indent="0">
              <a:buNone/>
            </a:pPr>
            <a:r>
              <a:rPr lang="es-ES" smtClean="0"/>
              <a:t> </a:t>
            </a:r>
          </a:p>
          <a:p>
            <a:endParaRPr lang="es-ES" noProof="0"/>
          </a:p>
        </p:txBody>
      </p:sp>
      <p:pic>
        <p:nvPicPr>
          <p:cNvPr id="8" name="Picture 7"/>
          <p:cNvPicPr>
            <a:picLocks noChangeAspect="1"/>
          </p:cNvPicPr>
          <p:nvPr/>
        </p:nvPicPr>
        <p:blipFill>
          <a:blip r:embed="rId3"/>
          <a:stretch>
            <a:fillRect/>
          </a:stretch>
        </p:blipFill>
        <p:spPr>
          <a:xfrm>
            <a:off x="6444208" y="4365104"/>
            <a:ext cx="2376264" cy="1250280"/>
          </a:xfrm>
          <a:prstGeom prst="rect">
            <a:avLst/>
          </a:prstGeom>
        </p:spPr>
      </p:pic>
      <p:pic>
        <p:nvPicPr>
          <p:cNvPr id="9" name="Picture 8"/>
          <p:cNvPicPr>
            <a:picLocks noChangeAspect="1"/>
          </p:cNvPicPr>
          <p:nvPr/>
        </p:nvPicPr>
        <p:blipFill>
          <a:blip r:embed="rId4"/>
          <a:stretch>
            <a:fillRect/>
          </a:stretch>
        </p:blipFill>
        <p:spPr>
          <a:xfrm>
            <a:off x="1220168" y="2900050"/>
            <a:ext cx="6480720" cy="829126"/>
          </a:xfrm>
          <a:prstGeom prst="rect">
            <a:avLst/>
          </a:prstGeom>
        </p:spPr>
      </p:pic>
    </p:spTree>
    <p:extLst>
      <p:ext uri="{BB962C8B-B14F-4D97-AF65-F5344CB8AC3E}">
        <p14:creationId xmlns:p14="http://schemas.microsoft.com/office/powerpoint/2010/main" val="113118624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ACTV10-6-53872</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_dlc_DocIdUrl xmlns="b80ede5c-af4c-4bf2-9a87-706a3579dc11">
      <Url>https://activity.echa.europa.eu/sites/act-10/process-10-11/_layouts/DocIdRedir.aspx?ID=ACTV10-6-53872</Url>
      <Description>ACTV10-6-53872</Description>
    </_dlc_DocIdUrl>
    <ECHACategoryTaxHTField0 xmlns="1a101ee2-a8a8-4e0f-bfd9-aff15f9bc839">
      <Terms xmlns="http://schemas.microsoft.com/office/infopath/2007/PartnerControls"/>
    </ECHACategory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AC6B7AA-5129-4B5D-925F-ADFB35645A32}">
  <ds:schemaRefs/>
</ds:datastoreItem>
</file>

<file path=customXml/itemProps3.xml><?xml version="1.0" encoding="utf-8"?>
<ds:datastoreItem xmlns:ds="http://schemas.openxmlformats.org/officeDocument/2006/customXml" ds:itemID="{7BCF6A5F-9D12-494B-A636-D4E7909EB38C}">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b80ede5c-af4c-4bf2-9a87-706a3579dc11"/>
    <ds:schemaRef ds:uri="1a101ee2-a8a8-4e0f-bfd9-aff15f9bc839"/>
    <ds:schemaRef ds:uri="http://schemas.microsoft.com/office/2006/metadata/properties"/>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393C2A4F-378A-406C-8017-7706C7BE96B5}">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81</Paragraphs>
  <Slides>20</Slides>
  <Notes>19</Notes>
  <TotalTime>11733</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Office Theme</vt:lpstr>
      <vt:lpstr>Slide 1</vt:lpstr>
      <vt:lpstr>Objetivo de esta presentación</vt:lpstr>
      <vt:lpstr>Slide 3</vt:lpstr>
      <vt:lpstr>Slide 4</vt:lpstr>
      <vt:lpstr>Tareas y mensajes</vt:lpstr>
      <vt:lpstr>Menú principal</vt:lpstr>
      <vt:lpstr>Buscar al solicitante de registro principal</vt:lpstr>
      <vt:lpstr>Opciones de gestión de la empresa</vt:lpstr>
      <vt:lpstr>Responsabilidades en relación con la presentación conjunta en REACH-IT</vt:lpstr>
      <vt:lpstr>Responsabilidades en relación con la presentación conjunta en REACH-IT</vt:lpstr>
      <vt:lpstr>Antes de enviarlo, compruebe los siguientes aspectos: </vt:lpstr>
      <vt:lpstr>¿Está preparado?Presentación en REACH-IT</vt:lpstr>
      <vt:lpstr>Atajos al asistente de presentación</vt:lpstr>
      <vt:lpstr>¿Qué ocurre a continuación?</vt:lpstr>
      <vt:lpstr>Página del informe sobre la presentación</vt:lpstr>
      <vt:lpstr>El «recorrido» de los expedientes</vt:lpstr>
      <vt:lpstr>Actualización del expediente a petición de la ECHA</vt:lpstr>
      <vt:lpstr>Número de registro</vt:lpstr>
      <vt:lpstr>Página sobre el número de referencia</vt:lpstr>
      <vt:lpstr>Mensajes clave extraídos de la presentación</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CDT</dc:creator>
  <cp:lastModifiedBy>CDT</cp:lastModifiedBy>
  <cp:revision>276</cp:revision>
  <dcterms:created xsi:type="dcterms:W3CDTF">2015-06-16T10:48:03Z</dcterms:created>
  <dcterms:modified xsi:type="dcterms:W3CDTF">2017-05-29T13:12:40Z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2c9f5385-a2f9-4afc-a0c6-65d4fd98a6c7</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