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customXml/item1.xml" ContentType="application/xml"/>
  <Override PartName="/customXml/item2.xml" ContentType="application/xml"/>
  <Override PartName="/customXml/item3.xml" ContentType="application/xml"/>
  <Override PartName="/customXml/item4.xml" ContentType="application/xml"/>
  <Override PartName="/customXml/item5.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0.0.0-->
<p:presentation xmlns:r="http://schemas.openxmlformats.org/officeDocument/2006/relationships" xmlns:a="http://schemas.openxmlformats.org/drawingml/2006/main" xmlns:p="http://schemas.openxmlformats.org/presentationml/2006/main" showSpecialPlsOnTitleSld="0" saveSubsetFonts="1">
  <p:sldMasterIdLst>
    <p:sldMasterId id="2147483648" r:id="rId7"/>
  </p:sldMasterIdLst>
  <p:notesMasterIdLst>
    <p:notesMasterId r:id="rId8"/>
  </p:notesMasterIdLst>
  <p:sldIdLst>
    <p:sldId id="256" r:id="rId9"/>
    <p:sldId id="318" r:id="rId10"/>
    <p:sldId id="280" r:id="rId11"/>
    <p:sldId id="281" r:id="rId12"/>
    <p:sldId id="311" r:id="rId13"/>
    <p:sldId id="282" r:id="rId14"/>
    <p:sldId id="313" r:id="rId15"/>
    <p:sldId id="314" r:id="rId16"/>
    <p:sldId id="315" r:id="rId17"/>
    <p:sldId id="316" r:id="rId18"/>
    <p:sldId id="317" r:id="rId19"/>
    <p:sldId id="283" r:id="rId20"/>
    <p:sldId id="284" r:id="rId21"/>
    <p:sldId id="285" r:id="rId22"/>
    <p:sldId id="286" r:id="rId23"/>
    <p:sldId id="287" r:id="rId24"/>
    <p:sldId id="310" r:id="rId25"/>
    <p:sldId id="312" r:id="rId26"/>
    <p:sldId id="292" r:id="rId27"/>
    <p:sldId id="319" r:id="rId28"/>
    <p:sldId id="288" r:id="rId29"/>
  </p:sldIdLst>
  <p:sldSz cx="9144000" cy="6858000" type="screen4x3"/>
  <p:notesSz cx="6797675" cy="9926638"/>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p="http://schemas.openxmlformats.org/presentationml/2006/main">
  <p:cmAuthor id="1" name="WALIN Laura" initials="WL" lastIdx="0" clrIdx="0">
    <p:extLst>
      <p:ext uri="{19B8F6BF-5375-455C-9EA6-DF929625EA0E}">
        <p15:presenceInfo xmlns:p15="http://schemas.microsoft.com/office/powerpoint/2012/main" userId="S-1-5-21-2444889250-2882189981-708495972-2135" providerId="AD"/>
      </p:ext>
    </p:extLst>
  </p:cmAuthor>
  <p:cmAuthor id="2" name="MUSSET Christel" initials="MC" lastIdx="0" clrIdx="1">
    <p:extLst>
      <p:ext uri="{19B8F6BF-5375-455C-9EA6-DF929625EA0E}">
        <p15:presenceInfo xmlns:p15="http://schemas.microsoft.com/office/powerpoint/2012/main" userId="S-1-5-21-2444889250-2882189981-708495972-1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69373" autoAdjust="0"/>
  </p:normalViewPr>
  <p:slideViewPr>
    <p:cSldViewPr>
      <p:cViewPr varScale="1">
        <p:scale>
          <a:sx n="77" d="100"/>
          <a:sy n="77" d="100"/>
        </p:scale>
        <p:origin x="2454" y="84"/>
      </p:cViewPr>
      <p:guideLst>
        <p:guide orient="horz" pos="2160"/>
        <p:guide pos="2880"/>
      </p:guideLst>
    </p:cSldViewPr>
  </p:slideViewPr>
  <p:outlineViewPr>
    <p:cViewPr>
      <p:scale>
        <a:sx n="33" d="100"/>
        <a:sy n="33" d="100"/>
      </p:scale>
      <p:origin x="0" y="-13602"/>
    </p:cViewPr>
  </p:outlin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2.xml" /><Relationship Id="rId11" Type="http://schemas.openxmlformats.org/officeDocument/2006/relationships/slide" Target="slides/slide3.xml" /><Relationship Id="rId12" Type="http://schemas.openxmlformats.org/officeDocument/2006/relationships/slide" Target="slides/slide4.xml" /><Relationship Id="rId13" Type="http://schemas.openxmlformats.org/officeDocument/2006/relationships/slide" Target="slides/slide5.xml" /><Relationship Id="rId14" Type="http://schemas.openxmlformats.org/officeDocument/2006/relationships/slide" Target="slides/slide6.xml" /><Relationship Id="rId15" Type="http://schemas.openxmlformats.org/officeDocument/2006/relationships/slide" Target="slides/slide7.xml" /><Relationship Id="rId16" Type="http://schemas.openxmlformats.org/officeDocument/2006/relationships/slide" Target="slides/slide8.xml" /><Relationship Id="rId17" Type="http://schemas.openxmlformats.org/officeDocument/2006/relationships/slide" Target="slides/slide9.xml" /><Relationship Id="rId18" Type="http://schemas.openxmlformats.org/officeDocument/2006/relationships/slide" Target="slides/slide10.xml" /><Relationship Id="rId19" Type="http://schemas.openxmlformats.org/officeDocument/2006/relationships/slide" Target="slides/slide11.xml" /><Relationship Id="rId2" Type="http://schemas.openxmlformats.org/officeDocument/2006/relationships/customXml" Target="../customXml/item2.xml" /><Relationship Id="rId20" Type="http://schemas.openxmlformats.org/officeDocument/2006/relationships/slide" Target="slides/slide12.xml" /><Relationship Id="rId21" Type="http://schemas.openxmlformats.org/officeDocument/2006/relationships/slide" Target="slides/slide13.xml" /><Relationship Id="rId22" Type="http://schemas.openxmlformats.org/officeDocument/2006/relationships/slide" Target="slides/slide14.xml" /><Relationship Id="rId23" Type="http://schemas.openxmlformats.org/officeDocument/2006/relationships/slide" Target="slides/slide15.xml" /><Relationship Id="rId24" Type="http://schemas.openxmlformats.org/officeDocument/2006/relationships/slide" Target="slides/slide16.xml" /><Relationship Id="rId25" Type="http://schemas.openxmlformats.org/officeDocument/2006/relationships/slide" Target="slides/slide17.xml" /><Relationship Id="rId26" Type="http://schemas.openxmlformats.org/officeDocument/2006/relationships/slide" Target="slides/slide18.xml" /><Relationship Id="rId27" Type="http://schemas.openxmlformats.org/officeDocument/2006/relationships/slide" Target="slides/slide19.xml" /><Relationship Id="rId28" Type="http://schemas.openxmlformats.org/officeDocument/2006/relationships/slide" Target="slides/slide20.xml" /><Relationship Id="rId29" Type="http://schemas.openxmlformats.org/officeDocument/2006/relationships/slide" Target="slides/slide21.xml" /><Relationship Id="rId3" Type="http://schemas.openxmlformats.org/officeDocument/2006/relationships/customXml" Target="../customXml/item3.xml" /><Relationship Id="rId30" Type="http://schemas.openxmlformats.org/officeDocument/2006/relationships/tags" Target="tags/tag1.xml" /><Relationship Id="rId31" Type="http://schemas.openxmlformats.org/officeDocument/2006/relationships/presProps" Target="presProps.xml" /><Relationship Id="rId32" Type="http://schemas.openxmlformats.org/officeDocument/2006/relationships/viewProps" Target="viewProps.xml" /><Relationship Id="rId33" Type="http://schemas.openxmlformats.org/officeDocument/2006/relationships/theme" Target="theme/theme1.xml" /><Relationship Id="rId34" Type="http://schemas.openxmlformats.org/officeDocument/2006/relationships/tableStyles" Target="tableStyles.xml" /><Relationship Id="rId4" Type="http://schemas.openxmlformats.org/officeDocument/2006/relationships/customXml" Target="../customXml/item4.xml" /><Relationship Id="rId5" Type="http://schemas.openxmlformats.org/officeDocument/2006/relationships/customXml" Target="../customXml/item5.xml" /><Relationship Id="rId6" Type="http://schemas.openxmlformats.org/officeDocument/2006/relationships/commentAuthors" Target="commentAuthors.xml" /><Relationship Id="rId7" Type="http://schemas.openxmlformats.org/officeDocument/2006/relationships/slideMaster" Target="slideMasters/slideMaster1.xml" /><Relationship Id="rId8" Type="http://schemas.openxmlformats.org/officeDocument/2006/relationships/notesMaster" Target="notesMasters/notesMaster1.xml" /><Relationship Id="rId9" Type="http://schemas.openxmlformats.org/officeDocument/2006/relationships/slide" Target="slides/slide1.xml" /></Relationships>
</file>

<file path=ppt/diagrams/colors1.xml><?xml version="1.0" encoding="utf-8"?>
<dgm:colorsDef xmlns:a="http://schemas.openxmlformats.org/drawingml/2006/main" xmlns:dgm="http://schemas.openxmlformats.org/drawingml/2006/diagram"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a="http://schemas.openxmlformats.org/drawingml/2006/main" xmlns:r="http://schemas.openxmlformats.org/officeDocument/2006/relationships" xmlns:dgm="http://schemas.openxmlformats.org/drawingml/2006/diagram">
  <dgm:ptLst>
    <dgm:pt modelId="{BE111083-0061-4895-BE05-DC35F25D8317}" type="doc">
      <dgm:prSet loTypeId="urn:microsoft.com/office/officeart/2005/8/layout/hList6" loCatId="list" qsTypeId="urn:microsoft.com/office/officeart/2005/8/quickstyle/simple1" qsCatId="simple" csTypeId="urn:microsoft.com/office/officeart/2005/8/colors/accent1_4" csCatId="accent1" phldr="1"/>
      <dgm:spPr/>
      <dgm:t>
        <a:bodyPr/>
        <a:lstStyle/>
        <a:p>
          <a:endParaRPr lang="en-GB"/>
        </a:p>
      </dgm:t>
    </dgm:pt>
    <dgm:pt modelId="{01D466D4-D681-49E7-AD99-FE9820009F51}" type="parTrans" cxnId="{AE02CCAE-454D-4D90-AD7E-241E23E54346}">
      <dgm:prSet custT="1"/>
      <dgm:spPr/>
      <dgm:t>
        <a:bodyPr/>
        <a:lstStyle/>
        <a:p>
          <a:endParaRPr lang="en-GB" sz="1050"/>
        </a:p>
      </dgm:t>
    </dgm:pt>
    <dgm:pt modelId="{54A1DC3F-D534-4791-9A0F-69238D12C375}">
      <dgm:prSet phldrT="[Text]" custT="1"/>
      <dgm:spPr/>
      <dgm:t>
        <a:bodyPr/>
        <a:lstStyle/>
        <a:p>
          <a:r>
            <a:rPr lang="en-GB" sz="2400" smtClean="0"/>
            <a:t>Tiešsaistes dokumentācija</a:t>
          </a:r>
          <a:endParaRPr lang="lv-LV" sz="2400"/>
        </a:p>
      </dgm:t>
    </dgm:pt>
    <dgm:pt modelId="{0C273603-277B-4808-B729-88464BD748E0}" type="parTrans" cxnId="{EC87897F-0220-4B54-8AA6-0002A398F5E7}">
      <dgm:prSet/>
      <dgm:spPr/>
      <dgm:t>
        <a:bodyPr/>
        <a:lstStyle/>
        <a:p>
          <a:endParaRPr lang="en-GB"/>
        </a:p>
      </dgm:t>
    </dgm:pt>
    <dgm:pt modelId="{6C8CB2F5-52D1-4D5B-B431-3027640E6E2E}">
      <dgm:prSet phldrT="[Text]" custT="1"/>
      <dgm:spPr/>
      <dgm:t>
        <a:bodyPr/>
        <a:lstStyle/>
        <a:p>
          <a:r>
            <a:rPr lang="en-GB" sz="1800" smtClean="0"/>
            <a:t>Tieši </a:t>
          </a:r>
          <a:r>
            <a:rPr lang="lv-LV" sz="1800" i="1" smtClean="0"/>
            <a:t>REACH-IT</a:t>
          </a:r>
          <a:endParaRPr lang="lv-LV" sz="1800"/>
        </a:p>
      </dgm:t>
    </dgm:pt>
    <dgm:pt modelId="{8BAD47B2-5F6A-486D-9A84-73A8ABC27495}" type="sibTrans" cxnId="{EC87897F-0220-4B54-8AA6-0002A398F5E7}">
      <dgm:prSet/>
      <dgm:spPr/>
      <dgm:t>
        <a:bodyPr/>
        <a:lstStyle/>
        <a:p>
          <a:endParaRPr lang="en-GB"/>
        </a:p>
      </dgm:t>
    </dgm:pt>
    <dgm:pt modelId="{34CE74A2-CA54-4B76-820F-DD9B9AEBB9AC}" type="parTrans" cxnId="{46E65CC5-E697-4D87-9117-7CE5E549E9A1}">
      <dgm:prSet/>
      <dgm:spPr/>
      <dgm:t>
        <a:bodyPr/>
        <a:lstStyle/>
        <a:p>
          <a:endParaRPr lang="en-GB"/>
        </a:p>
      </dgm:t>
    </dgm:pt>
    <dgm:pt modelId="{2D45BB3D-E39C-48D4-8AC9-562135822D2A}">
      <dgm:prSet phldrT="[Text]" custT="1"/>
      <dgm:spPr/>
      <dgm:t>
        <a:bodyPr/>
        <a:lstStyle/>
        <a:p>
          <a:r>
            <a:rPr lang="en-GB" sz="1800" smtClean="0"/>
            <a:t>Nav jāinstalē</a:t>
          </a:r>
          <a:endParaRPr lang="lv-LV" sz="1800"/>
        </a:p>
      </dgm:t>
    </dgm:pt>
    <dgm:pt modelId="{BF752288-068A-46F2-A1B5-8BA763B6D621}" type="sibTrans" cxnId="{46E65CC5-E697-4D87-9117-7CE5E549E9A1}">
      <dgm:prSet/>
      <dgm:spPr/>
      <dgm:t>
        <a:bodyPr/>
        <a:lstStyle/>
        <a:p>
          <a:endParaRPr lang="en-GB"/>
        </a:p>
      </dgm:t>
    </dgm:pt>
    <dgm:pt modelId="{F12E9022-C8BE-4E5C-87C8-453FCECC9211}" type="parTrans" cxnId="{7C69AA84-BDA1-4B81-8859-075528A9836E}">
      <dgm:prSet custT="1"/>
      <dgm:spPr/>
      <dgm:t>
        <a:bodyPr/>
        <a:lstStyle/>
        <a:p>
          <a:endParaRPr lang="en-GB" sz="1050"/>
        </a:p>
      </dgm:t>
    </dgm:pt>
    <dgm:pt modelId="{2EB4DD0F-4681-4328-8B29-40D1FBD1F6E0}">
      <dgm:prSet phldrT="[Text]" custT="1"/>
      <dgm:spPr/>
      <dgm:t>
        <a:bodyPr/>
        <a:lstStyle/>
        <a:p>
          <a:r>
            <a:rPr lang="en-GB" sz="1800" smtClean="0"/>
            <a:t>Ja reģistrējat vielas kā kopīgas iesniegšanas dalībnieks</a:t>
          </a:r>
          <a:endParaRPr lang="lv-LV" sz="1800"/>
        </a:p>
      </dgm:t>
    </dgm:pt>
    <dgm:pt modelId="{4A32F2BD-7F63-4F81-ADD6-79A06F7EB51D}" type="sibTrans" cxnId="{7C69AA84-BDA1-4B81-8859-075528A9836E}">
      <dgm:prSet custT="1"/>
      <dgm:spPr/>
      <dgm:t>
        <a:bodyPr/>
        <a:lstStyle/>
        <a:p>
          <a:endParaRPr lang="en-GB" sz="1050"/>
        </a:p>
      </dgm:t>
    </dgm:pt>
    <dgm:pt modelId="{C714D6CE-3BC7-4FEB-8203-F058016A4B2E}" type="sibTrans" cxnId="{AE02CCAE-454D-4D90-AD7E-241E23E54346}">
      <dgm:prSet custT="1"/>
      <dgm:spPr/>
      <dgm:t>
        <a:bodyPr/>
        <a:lstStyle/>
        <a:p>
          <a:endParaRPr lang="en-GB" sz="1050"/>
        </a:p>
      </dgm:t>
    </dgm:pt>
    <dgm:pt modelId="{F2BD4EEF-F6D5-485B-9CCB-68503197F7BE}" type="parTrans" cxnId="{5E766219-4011-4817-ABB4-370E7F1CB4D0}">
      <dgm:prSet custT="1"/>
      <dgm:spPr/>
      <dgm:t>
        <a:bodyPr/>
        <a:lstStyle/>
        <a:p>
          <a:endParaRPr lang="en-GB" sz="1050"/>
        </a:p>
      </dgm:t>
    </dgm:pt>
    <dgm:pt modelId="{59F738A7-8704-4B20-B3D3-A7E5E7E023B1}">
      <dgm:prSet phldrT="[Text]" custT="1"/>
      <dgm:spPr/>
      <dgm:t>
        <a:bodyPr/>
        <a:lstStyle/>
        <a:p>
          <a:r>
            <a:rPr lang="lv-LV" sz="2400" i="1" smtClean="0"/>
            <a:t>IUCLID</a:t>
          </a:r>
          <a:r>
            <a:rPr lang="en-GB" sz="2400" smtClean="0"/>
            <a:t> mākonis</a:t>
          </a:r>
          <a:endParaRPr lang="lv-LV" sz="2400"/>
        </a:p>
      </dgm:t>
    </dgm:pt>
    <dgm:pt modelId="{FE1F6F94-D775-4F93-B9DB-40123DC1B0B0}" type="parTrans" cxnId="{AB4B9C28-7CAD-46E0-8D6A-AFE9F3AC0E00}">
      <dgm:prSet/>
      <dgm:spPr/>
      <dgm:t>
        <a:bodyPr/>
        <a:lstStyle/>
        <a:p>
          <a:endParaRPr lang="en-GB"/>
        </a:p>
      </dgm:t>
    </dgm:pt>
    <dgm:pt modelId="{D80685B1-FC91-4852-8308-B297D338BA05}">
      <dgm:prSet phldrT="[Text]" custT="1"/>
      <dgm:spPr/>
      <dgm:t>
        <a:bodyPr/>
        <a:lstStyle/>
        <a:p>
          <a:r>
            <a:rPr lang="en-GB" sz="1800" smtClean="0"/>
            <a:t>Pieejams tiešsaistē </a:t>
          </a:r>
          <a:r>
            <a:rPr lang="lv-LV" sz="1800" i="1" smtClean="0"/>
            <a:t>ECHA</a:t>
          </a:r>
          <a:r>
            <a:rPr lang="en-GB" sz="1800" smtClean="0"/>
            <a:t> mākoņpakalpojumu vidē</a:t>
          </a:r>
          <a:endParaRPr lang="lv-LV" sz="1800"/>
        </a:p>
      </dgm:t>
    </dgm:pt>
    <dgm:pt modelId="{D6B26198-4DF1-456E-B613-D9908D1BFC31}" type="sibTrans" cxnId="{AB4B9C28-7CAD-46E0-8D6A-AFE9F3AC0E00}">
      <dgm:prSet/>
      <dgm:spPr/>
      <dgm:t>
        <a:bodyPr/>
        <a:lstStyle/>
        <a:p>
          <a:endParaRPr lang="en-GB"/>
        </a:p>
      </dgm:t>
    </dgm:pt>
    <dgm:pt modelId="{48918AFE-6B0B-4142-8FB8-266F0AC8D0B2}" type="parTrans" cxnId="{FFEC8288-6BC8-4593-8FA5-9A2DD90EFDB5}">
      <dgm:prSet/>
      <dgm:spPr/>
      <dgm:t>
        <a:bodyPr/>
        <a:lstStyle/>
        <a:p>
          <a:endParaRPr lang="en-GB"/>
        </a:p>
      </dgm:t>
    </dgm:pt>
    <dgm:pt modelId="{99881D9C-179E-446A-ABD5-8715E69319E4}">
      <dgm:prSet phldrT="[Text]" custT="1"/>
      <dgm:spPr/>
      <dgm:t>
        <a:bodyPr/>
        <a:lstStyle/>
        <a:p>
          <a:r>
            <a:rPr lang="en-GB" sz="1800" smtClean="0"/>
            <a:t>Nav jāinstalē</a:t>
          </a:r>
          <a:endParaRPr lang="lv-LV" sz="1800"/>
        </a:p>
      </dgm:t>
    </dgm:pt>
    <dgm:pt modelId="{22B613CE-3229-4480-BB27-34D45C8E5FE8}" type="sibTrans" cxnId="{FFEC8288-6BC8-4593-8FA5-9A2DD90EFDB5}">
      <dgm:prSet/>
      <dgm:spPr/>
      <dgm:t>
        <a:bodyPr/>
        <a:lstStyle/>
        <a:p>
          <a:endParaRPr lang="en-GB"/>
        </a:p>
      </dgm:t>
    </dgm:pt>
    <dgm:pt modelId="{899873D7-E84F-4308-A18F-481305E33C1F}" type="parTrans" cxnId="{45A02DDF-551F-4FAC-A913-CEFD80C4E9DB}">
      <dgm:prSet custT="1"/>
      <dgm:spPr/>
      <dgm:t>
        <a:bodyPr/>
        <a:lstStyle/>
        <a:p>
          <a:endParaRPr lang="en-GB" sz="1050"/>
        </a:p>
      </dgm:t>
    </dgm:pt>
    <dgm:pt modelId="{5D7F1909-F809-499F-AE9A-D802BF84EC5C}">
      <dgm:prSet phldrT="[Text]" custT="1"/>
      <dgm:spPr/>
      <dgm:t>
        <a:bodyPr/>
        <a:lstStyle/>
        <a:p>
          <a:r>
            <a:rPr lang="en-GB" sz="1800" smtClean="0"/>
            <a:t>MVU</a:t>
          </a:r>
          <a:endParaRPr lang="lv-LV" sz="1800"/>
        </a:p>
      </dgm:t>
    </dgm:pt>
    <dgm:pt modelId="{1CE7BD79-9884-4333-802A-822D4A594D5B}" type="sibTrans" cxnId="{45A02DDF-551F-4FAC-A913-CEFD80C4E9DB}">
      <dgm:prSet custT="1"/>
      <dgm:spPr/>
      <dgm:t>
        <a:bodyPr/>
        <a:lstStyle/>
        <a:p>
          <a:endParaRPr lang="en-GB" sz="1050"/>
        </a:p>
      </dgm:t>
    </dgm:pt>
    <dgm:pt modelId="{4696A1FE-BD48-4164-AB2E-B1375CFA6DD9}" type="sibTrans" cxnId="{5E766219-4011-4817-ABB4-370E7F1CB4D0}">
      <dgm:prSet custT="1"/>
      <dgm:spPr/>
      <dgm:t>
        <a:bodyPr/>
        <a:lstStyle/>
        <a:p>
          <a:endParaRPr lang="en-GB" sz="1050"/>
        </a:p>
      </dgm:t>
    </dgm:pt>
    <dgm:pt modelId="{A5CC47C3-4E03-475B-AB86-71A075741CA1}" type="parTrans" cxnId="{A0113F3A-FCB5-44EB-9BE1-DB0F80BD0FF1}">
      <dgm:prSet custT="1"/>
      <dgm:spPr/>
      <dgm:t>
        <a:bodyPr/>
        <a:lstStyle/>
        <a:p>
          <a:endParaRPr lang="en-GB" sz="1050"/>
        </a:p>
      </dgm:t>
    </dgm:pt>
    <dgm:pt modelId="{D5ADD253-079D-4932-94FE-9E6F4EED8330}">
      <dgm:prSet phldrT="[Text]" custT="1"/>
      <dgm:spPr/>
      <dgm:t>
        <a:bodyPr/>
        <a:lstStyle/>
        <a:p>
          <a:r>
            <a:rPr lang="lv-LV" sz="2400" i="1" smtClean="0"/>
            <a:t>IUCLID</a:t>
          </a:r>
          <a:r>
            <a:rPr lang="en-GB" sz="2400" smtClean="0"/>
            <a:t> 6</a:t>
          </a:r>
          <a:endParaRPr lang="lv-LV" sz="2400"/>
        </a:p>
      </dgm:t>
    </dgm:pt>
    <dgm:pt modelId="{289EB9F9-2A49-4E2F-BDCF-A6E8846EA164}" type="parTrans" cxnId="{106F9887-30BB-403C-8AED-AD08C489E427}">
      <dgm:prSet custT="1"/>
      <dgm:spPr/>
      <dgm:t>
        <a:bodyPr/>
        <a:lstStyle/>
        <a:p>
          <a:endParaRPr lang="en-GB" sz="1050"/>
        </a:p>
      </dgm:t>
    </dgm:pt>
    <dgm:pt modelId="{2A1FC4C9-B4E7-4748-9C2F-AE615C139608}">
      <dgm:prSet phldrT="[Text]" custT="1"/>
      <dgm:spPr/>
      <dgm:t>
        <a:bodyPr/>
        <a:lstStyle/>
        <a:p>
          <a:r>
            <a:rPr lang="en-GB" sz="1800" smtClean="0"/>
            <a:t>Pārējos gadījumos varat instalēt </a:t>
          </a:r>
          <a:r>
            <a:rPr lang="lv-LV" sz="1800" i="1" smtClean="0"/>
            <a:t>IUCLID</a:t>
          </a:r>
          <a:r>
            <a:rPr lang="en-GB" sz="1800" smtClean="0"/>
            <a:t> 6</a:t>
          </a:r>
          <a:endParaRPr lang="lv-LV" sz="1800"/>
        </a:p>
      </dgm:t>
    </dgm:pt>
    <dgm:pt modelId="{6226424B-547F-41A6-96DC-B8BFFD2EC574}" type="sibTrans" cxnId="{106F9887-30BB-403C-8AED-AD08C489E427}">
      <dgm:prSet custT="1"/>
      <dgm:spPr/>
      <dgm:t>
        <a:bodyPr/>
        <a:lstStyle/>
        <a:p>
          <a:endParaRPr lang="en-GB" sz="1050"/>
        </a:p>
      </dgm:t>
    </dgm:pt>
    <dgm:pt modelId="{B20A7CEA-EE67-41B4-94ED-DE85884DC615}" type="parTrans" cxnId="{E640B85B-C4AD-4B79-9988-BE11CEFDB207}">
      <dgm:prSet/>
      <dgm:spPr/>
      <dgm:t>
        <a:bodyPr/>
        <a:lstStyle/>
        <a:p>
          <a:endParaRPr lang="en-GB"/>
        </a:p>
      </dgm:t>
    </dgm:pt>
    <dgm:pt modelId="{92D5572D-65FE-4591-A3CE-6EBF7B2A7916}">
      <dgm:prSet phldrT="[Text]" custT="1"/>
      <dgm:spPr/>
      <dgm:t>
        <a:bodyPr/>
        <a:lstStyle/>
        <a:p>
          <a:r>
            <a:rPr lang="en-GB" sz="1800" smtClean="0"/>
            <a:t>Pieejams bez maksas </a:t>
          </a:r>
          <a:r>
            <a:rPr lang="lv-LV" sz="1800" i="1" smtClean="0"/>
            <a:t>IUCLID</a:t>
          </a:r>
          <a:r>
            <a:rPr lang="en-GB" sz="1800" smtClean="0"/>
            <a:t> </a:t>
          </a:r>
          <a:r>
            <a:rPr lang="lv-LV" sz="1800" i="1" smtClean="0"/>
            <a:t>6 </a:t>
          </a:r>
          <a:r>
            <a:rPr lang="en-GB" sz="1800" smtClean="0"/>
            <a:t>tīmekļa vietnē</a:t>
          </a:r>
          <a:endParaRPr lang="lv-LV" sz="1800"/>
        </a:p>
      </dgm:t>
    </dgm:pt>
    <dgm:pt modelId="{D8F27FF1-969F-4A30-A806-F01BB2659EC4}" type="sibTrans" cxnId="{E640B85B-C4AD-4B79-9988-BE11CEFDB207}">
      <dgm:prSet/>
      <dgm:spPr/>
      <dgm:t>
        <a:bodyPr/>
        <a:lstStyle/>
        <a:p>
          <a:endParaRPr lang="en-GB"/>
        </a:p>
      </dgm:t>
    </dgm:pt>
    <dgm:pt modelId="{AACDF145-9F08-49FF-BC54-AFE7084B4180}" type="parTrans" cxnId="{5CECB64C-FF0E-4A36-9BA9-B890AFB6EDAC}">
      <dgm:prSet/>
      <dgm:spPr/>
      <dgm:t>
        <a:bodyPr/>
        <a:lstStyle/>
        <a:p>
          <a:endParaRPr lang="en-GB"/>
        </a:p>
      </dgm:t>
    </dgm:pt>
    <dgm:pt modelId="{B8996DE1-901A-4632-AB86-E394349738B9}">
      <dgm:prSet phldrT="[Text]" custT="1"/>
      <dgm:spPr/>
      <dgm:t>
        <a:bodyPr/>
        <a:lstStyle/>
        <a:p>
          <a:r>
            <a:rPr lang="en-GB" sz="1800" smtClean="0"/>
            <a:t>Galddatora vai servera variants</a:t>
          </a:r>
          <a:endParaRPr lang="lv-LV" sz="1800"/>
        </a:p>
      </dgm:t>
    </dgm:pt>
    <dgm:pt modelId="{4A56A0F9-23DD-4BBA-95BB-8D82B5B74E82}" type="sibTrans" cxnId="{5CECB64C-FF0E-4A36-9BA9-B890AFB6EDAC}">
      <dgm:prSet/>
      <dgm:spPr/>
      <dgm:t>
        <a:bodyPr/>
        <a:lstStyle/>
        <a:p>
          <a:endParaRPr lang="en-GB"/>
        </a:p>
      </dgm:t>
    </dgm:pt>
    <dgm:pt modelId="{7FA2083B-E5C8-4417-A8C3-B912D5274AC6}" type="sibTrans" cxnId="{A0113F3A-FCB5-44EB-9BE1-DB0F80BD0FF1}">
      <dgm:prSet custT="1"/>
      <dgm:spPr/>
      <dgm:t>
        <a:bodyPr/>
        <a:lstStyle/>
        <a:p>
          <a:endParaRPr lang="en-GB" sz="1050"/>
        </a:p>
      </dgm:t>
    </dgm:pt>
    <dgm:pt modelId="{5B6A25D1-9E82-4DD7-A6BF-E2F58F88581A}" type="pres">
      <dgm:prSet presAssocID="{BE111083-0061-4895-BE05-DC35F25D8317}" presName="Name0">
        <dgm:presLayoutVars>
          <dgm:dir/>
          <dgm:resizeHandles val="exact"/>
        </dgm:presLayoutVars>
      </dgm:prSet>
      <dgm:spPr/>
      <dgm:t>
        <a:bodyPr/>
        <a:lstStyle/>
        <a:p>
          <a:endParaRPr lang="en-GB"/>
        </a:p>
      </dgm:t>
    </dgm:pt>
    <dgm:pt modelId="{37B19238-C417-45B9-A70D-95BCB8C21B53}" type="pres">
      <dgm:prSet presAssocID="{54A1DC3F-D534-4791-9A0F-69238D12C375}" presName="node" presStyleLbl="node1" presStyleCnt="3" custLinFactNeighborY="-2043">
        <dgm:presLayoutVars>
          <dgm:bulletEnabled val="1"/>
        </dgm:presLayoutVars>
      </dgm:prSet>
      <dgm:spPr/>
      <dgm:t>
        <a:bodyPr/>
        <a:lstStyle/>
        <a:p>
          <a:endParaRPr lang="en-GB"/>
        </a:p>
      </dgm:t>
    </dgm:pt>
    <dgm:pt modelId="{BD8D339B-47F4-49C4-92E4-899B4E0D934B}" type="pres">
      <dgm:prSet presAssocID="{C714D6CE-3BC7-4FEB-8203-F058016A4B2E}" presName="sibTrans"/>
      <dgm:spPr/>
      <dgm:t>
        <a:bodyPr/>
        <a:lstStyle/>
        <a:p>
          <a:endParaRPr/>
        </a:p>
      </dgm:t>
    </dgm:pt>
    <dgm:pt modelId="{5E91BA16-063B-48E9-B2A3-30B7FA6EB7AE}" type="pres">
      <dgm:prSet presAssocID="{59F738A7-8704-4B20-B3D3-A7E5E7E023B1}" presName="node" presStyleLbl="node1" presStyleIdx="1" presStyleCnt="3">
        <dgm:presLayoutVars>
          <dgm:bulletEnabled val="1"/>
        </dgm:presLayoutVars>
      </dgm:prSet>
      <dgm:spPr/>
      <dgm:t>
        <a:bodyPr/>
        <a:lstStyle/>
        <a:p>
          <a:endParaRPr lang="en-GB"/>
        </a:p>
      </dgm:t>
    </dgm:pt>
    <dgm:pt modelId="{EFFC0090-85FD-4FA7-87D1-76A206E95D5C}" type="pres">
      <dgm:prSet presAssocID="{4696A1FE-BD48-4164-AB2E-B1375CFA6DD9}" presName="sibTrans"/>
      <dgm:spPr/>
      <dgm:t>
        <a:bodyPr/>
        <a:lstStyle/>
        <a:p>
          <a:endParaRPr/>
        </a:p>
      </dgm:t>
    </dgm:pt>
    <dgm:pt modelId="{D34D6753-DCB9-4D80-8DE4-4BEFEF041BF3}" type="pres">
      <dgm:prSet presAssocID="{D5ADD253-079D-4932-94FE-9E6F4EED8330}" presName="node" presStyleLbl="node1" presStyleIdx="2" presStyleCnt="3">
        <dgm:presLayoutVars>
          <dgm:bulletEnabled val="1"/>
        </dgm:presLayoutVars>
      </dgm:prSet>
      <dgm:spPr/>
      <dgm:t>
        <a:bodyPr/>
        <a:lstStyle/>
        <a:p>
          <a:endParaRPr lang="en-GB"/>
        </a:p>
      </dgm:t>
    </dgm:pt>
  </dgm:ptLst>
  <dgm:cxnLst>
    <dgm:cxn modelId="{AE02CCAE-454D-4D90-AD7E-241E23E54346}" srcId="{BE111083-0061-4895-BE05-DC35F25D8317}" destId="{54A1DC3F-D534-4791-9A0F-69238D12C375}" srcOrd="0" destOrd="0" parTransId="{01D466D4-D681-49E7-AD99-FE9820009F51}" sibTransId="{C714D6CE-3BC7-4FEB-8203-F058016A4B2E}"/>
    <dgm:cxn modelId="{EC87897F-0220-4B54-8AA6-0002A398F5E7}" srcId="{54A1DC3F-D534-4791-9A0F-69238D12C375}" destId="{6C8CB2F5-52D1-4D5B-B431-3027640E6E2E}" srcOrd="0" destOrd="0" parTransId="{0C273603-277B-4808-B729-88464BD748E0}" sibTransId="{8BAD47B2-5F6A-486D-9A84-73A8ABC27495}"/>
    <dgm:cxn modelId="{46E65CC5-E697-4D87-9117-7CE5E549E9A1}" srcId="{54A1DC3F-D534-4791-9A0F-69238D12C375}" destId="{2D45BB3D-E39C-48D4-8AC9-562135822D2A}" srcOrd="1" destOrd="0" parTransId="{34CE74A2-CA54-4B76-820F-DD9B9AEBB9AC}" sibTransId="{BF752288-068A-46F2-A1B5-8BA763B6D621}"/>
    <dgm:cxn modelId="{7C69AA84-BDA1-4B81-8859-075528A9836E}" srcId="{54A1DC3F-D534-4791-9A0F-69238D12C375}" destId="{2EB4DD0F-4681-4328-8B29-40D1FBD1F6E0}" srcOrd="2" destOrd="0" parTransId="{F12E9022-C8BE-4E5C-87C8-453FCECC9211}" sibTransId="{4A32F2BD-7F63-4F81-ADD6-79A06F7EB51D}"/>
    <dgm:cxn modelId="{5E766219-4011-4817-ABB4-370E7F1CB4D0}" srcId="{BE111083-0061-4895-BE05-DC35F25D8317}" destId="{59F738A7-8704-4B20-B3D3-A7E5E7E023B1}" srcOrd="1" destOrd="0" parTransId="{F2BD4EEF-F6D5-485B-9CCB-68503197F7BE}" sibTransId="{4696A1FE-BD48-4164-AB2E-B1375CFA6DD9}"/>
    <dgm:cxn modelId="{AB4B9C28-7CAD-46E0-8D6A-AFE9F3AC0E00}" srcId="{59F738A7-8704-4B20-B3D3-A7E5E7E023B1}" destId="{D80685B1-FC91-4852-8308-B297D338BA05}" srcOrd="0" destOrd="0" parTransId="{FE1F6F94-D775-4F93-B9DB-40123DC1B0B0}" sibTransId="{D6B26198-4DF1-456E-B613-D9908D1BFC31}"/>
    <dgm:cxn modelId="{FFEC8288-6BC8-4593-8FA5-9A2DD90EFDB5}" srcId="{59F738A7-8704-4B20-B3D3-A7E5E7E023B1}" destId="{99881D9C-179E-446A-ABD5-8715E69319E4}" srcOrd="1" destOrd="0" parTransId="{48918AFE-6B0B-4142-8FB8-266F0AC8D0B2}" sibTransId="{22B613CE-3229-4480-BB27-34D45C8E5FE8}"/>
    <dgm:cxn modelId="{45A02DDF-551F-4FAC-A913-CEFD80C4E9DB}" srcId="{59F738A7-8704-4B20-B3D3-A7E5E7E023B1}" destId="{5D7F1909-F809-499F-AE9A-D802BF84EC5C}" srcOrd="2" destOrd="0" parTransId="{899873D7-E84F-4308-A18F-481305E33C1F}" sibTransId="{1CE7BD79-9884-4333-802A-822D4A594D5B}"/>
    <dgm:cxn modelId="{A0113F3A-FCB5-44EB-9BE1-DB0F80BD0FF1}" srcId="{BE111083-0061-4895-BE05-DC35F25D8317}" destId="{D5ADD253-079D-4932-94FE-9E6F4EED8330}" srcOrd="2" destOrd="0" parTransId="{A5CC47C3-4E03-475B-AB86-71A075741CA1}" sibTransId="{7FA2083B-E5C8-4417-A8C3-B912D5274AC6}"/>
    <dgm:cxn modelId="{106F9887-30BB-403C-8AED-AD08C489E427}" srcId="{D5ADD253-079D-4932-94FE-9E6F4EED8330}" destId="{2A1FC4C9-B4E7-4748-9C2F-AE615C139608}" srcOrd="0" destOrd="0" parTransId="{289EB9F9-2A49-4E2F-BDCF-A6E8846EA164}" sibTransId="{6226424B-547F-41A6-96DC-B8BFFD2EC574}"/>
    <dgm:cxn modelId="{E640B85B-C4AD-4B79-9988-BE11CEFDB207}" srcId="{D5ADD253-079D-4932-94FE-9E6F4EED8330}" destId="{92D5572D-65FE-4591-A3CE-6EBF7B2A7916}" srcOrd="1" destOrd="0" parTransId="{B20A7CEA-EE67-41B4-94ED-DE85884DC615}" sibTransId="{D8F27FF1-969F-4A30-A806-F01BB2659EC4}"/>
    <dgm:cxn modelId="{5CECB64C-FF0E-4A36-9BA9-B890AFB6EDAC}" srcId="{D5ADD253-079D-4932-94FE-9E6F4EED8330}" destId="{B8996DE1-901A-4632-AB86-E394349738B9}" srcOrd="2" destOrd="0" parTransId="{AACDF145-9F08-49FF-BC54-AFE7084B4180}" sibTransId="{4A56A0F9-23DD-4BBA-95BB-8D82B5B74E82}"/>
    <dgm:cxn modelId="{B4ECD807-6D12-4615-B41F-18BBE3CE9E2B}" type="presOf" srcId="{BE111083-0061-4895-BE05-DC35F25D8317}" destId="{5B6A25D1-9E82-4DD7-A6BF-E2F58F88581A}" srcOrd="0" destOrd="0" presId="urn:microsoft.com/office/officeart/2005/8/layout/hList6"/>
    <dgm:cxn modelId="{0BFEE66D-C3BC-4DFE-9D83-31DB43507B21}" type="presParOf" srcId="{5B6A25D1-9E82-4DD7-A6BF-E2F58F88581A}" destId="{37B19238-C417-45B9-A70D-95BCB8C21B53}" srcOrd="0" destOrd="0" presId="urn:microsoft.com/office/officeart/2005/8/layout/hList6"/>
    <dgm:cxn modelId="{19BD5326-0851-465F-A468-5FAFD8889533}" type="presOf" srcId="{54A1DC3F-D534-4791-9A0F-69238D12C375}" destId="{37B19238-C417-45B9-A70D-95BCB8C21B53}" srcOrd="0" destOrd="0" presId="urn:microsoft.com/office/officeart/2005/8/layout/hList6"/>
    <dgm:cxn modelId="{16295368-3843-4A65-98D7-A2C5A060BCE6}" type="presOf" srcId="{6C8CB2F5-52D1-4D5B-B431-3027640E6E2E}" destId="{37B19238-C417-45B9-A70D-95BCB8C21B53}" srcOrd="0" destOrd="1" presId="urn:microsoft.com/office/officeart/2005/8/layout/hList6"/>
    <dgm:cxn modelId="{B8667D6B-6E64-4347-9A4A-0A5F5FDF87DE}" type="presOf" srcId="{2D45BB3D-E39C-48D4-8AC9-562135822D2A}" destId="{37B19238-C417-45B9-A70D-95BCB8C21B53}" srcOrd="0" destOrd="2" presId="urn:microsoft.com/office/officeart/2005/8/layout/hList6"/>
    <dgm:cxn modelId="{08620FC3-16D9-4174-AFCA-66382808B9FE}" type="presOf" srcId="{2EB4DD0F-4681-4328-8B29-40D1FBD1F6E0}" destId="{37B19238-C417-45B9-A70D-95BCB8C21B53}" srcOrd="0" destOrd="3" presId="urn:microsoft.com/office/officeart/2005/8/layout/hList6"/>
    <dgm:cxn modelId="{6AED8707-8847-451F-A713-265FE68A854F}" type="presParOf" srcId="{5B6A25D1-9E82-4DD7-A6BF-E2F58F88581A}" destId="{BD8D339B-47F4-49C4-92E4-899B4E0D934B}" srcOrd="1" destOrd="0" presId="urn:microsoft.com/office/officeart/2005/8/layout/hList6"/>
    <dgm:cxn modelId="{443E81E2-4D6D-46E6-839D-318271B47ECF}" type="presParOf" srcId="{5B6A25D1-9E82-4DD7-A6BF-E2F58F88581A}" destId="{5E91BA16-063B-48E9-B2A3-30B7FA6EB7AE}" srcOrd="2" destOrd="0" presId="urn:microsoft.com/office/officeart/2005/8/layout/hList6"/>
    <dgm:cxn modelId="{6E39C411-BCAB-4556-8B4F-A0C010CD8FBA}" type="presOf" srcId="{59F738A7-8704-4B20-B3D3-A7E5E7E023B1}" destId="{5E91BA16-063B-48E9-B2A3-30B7FA6EB7AE}" srcOrd="0" destOrd="0" presId="urn:microsoft.com/office/officeart/2005/8/layout/hList6"/>
    <dgm:cxn modelId="{69B3D97D-31F8-43D6-9E90-C5B9C0319696}" type="presOf" srcId="{D80685B1-FC91-4852-8308-B297D338BA05}" destId="{5E91BA16-063B-48E9-B2A3-30B7FA6EB7AE}" srcOrd="0" destOrd="1" presId="urn:microsoft.com/office/officeart/2005/8/layout/hList6"/>
    <dgm:cxn modelId="{F1143352-A46B-4A95-BB85-4C308A774340}" type="presOf" srcId="{99881D9C-179E-446A-ABD5-8715E69319E4}" destId="{5E91BA16-063B-48E9-B2A3-30B7FA6EB7AE}" srcOrd="0" destOrd="2" presId="urn:microsoft.com/office/officeart/2005/8/layout/hList6"/>
    <dgm:cxn modelId="{5593959D-D24C-48B3-8B31-739CE549D40C}" type="presOf" srcId="{5D7F1909-F809-499F-AE9A-D802BF84EC5C}" destId="{5E91BA16-063B-48E9-B2A3-30B7FA6EB7AE}" srcOrd="0" destOrd="3" presId="urn:microsoft.com/office/officeart/2005/8/layout/hList6"/>
    <dgm:cxn modelId="{72C2EFB9-D2D4-4BAC-958C-DDEDC945F2D4}" type="presParOf" srcId="{5B6A25D1-9E82-4DD7-A6BF-E2F58F88581A}" destId="{EFFC0090-85FD-4FA7-87D1-76A206E95D5C}" srcOrd="3" destOrd="0" presId="urn:microsoft.com/office/officeart/2005/8/layout/hList6"/>
    <dgm:cxn modelId="{8FD0A64B-A7AB-4FB8-97F0-DBF825248E79}" type="presParOf" srcId="{5B6A25D1-9E82-4DD7-A6BF-E2F58F88581A}" destId="{D34D6753-DCB9-4D80-8DE4-4BEFEF041BF3}" srcOrd="4" destOrd="0" presId="urn:microsoft.com/office/officeart/2005/8/layout/hList6"/>
    <dgm:cxn modelId="{6A30814F-FB75-4FE9-A51F-0F613BBDB71B}" type="presOf" srcId="{D5ADD253-079D-4932-94FE-9E6F4EED8330}" destId="{D34D6753-DCB9-4D80-8DE4-4BEFEF041BF3}" srcOrd="0" destOrd="0" presId="urn:microsoft.com/office/officeart/2005/8/layout/hList6"/>
    <dgm:cxn modelId="{74241FDC-658C-41E6-9063-686F547D286C}" type="presOf" srcId="{2A1FC4C9-B4E7-4748-9C2F-AE615C139608}" destId="{D34D6753-DCB9-4D80-8DE4-4BEFEF041BF3}" srcOrd="0" destOrd="1" presId="urn:microsoft.com/office/officeart/2005/8/layout/hList6"/>
    <dgm:cxn modelId="{111AA1BF-35C7-460C-8BF5-08235C7F334A}" type="presOf" srcId="{92D5572D-65FE-4591-A3CE-6EBF7B2A7916}" destId="{D34D6753-DCB9-4D80-8DE4-4BEFEF041BF3}" srcOrd="0" destOrd="2" presId="urn:microsoft.com/office/officeart/2005/8/layout/hList6"/>
    <dgm:cxn modelId="{5ECB40A1-B79E-4401-93D0-49E25C36C088}" type="presOf" srcId="{B8996DE1-901A-4632-AB86-E394349738B9}" destId="{D34D6753-DCB9-4D80-8DE4-4BEFEF041BF3}" srcOrd="0" destOrd="3" presId="urn:microsoft.com/office/officeart/2005/8/layout/hList6"/>
  </dgm:cxnLst>
  <dgm:bg/>
  <dgm:whole/>
  <dgm:extLst>
    <a:ext uri="http://schemas.microsoft.com/office/drawing/2008/diagram">
      <dsp:dataModelExt xmlns:dsp="http://schemas.microsoft.com/office/drawing/2008/diagram" relId="rId4" minVer="http://schemas.openxmlformats.org/drawingml/2006/main"/>
    </a:ext>
  </dgm:extLst>
</dgm:dataModel>
</file>

<file path=ppt/diagrams/drawing1.xml><?xml version="1.0" encoding="utf-8"?>
<dsp:drawing xmlns:a="http://schemas.openxmlformats.org/drawingml/2006/main" xmlns:r="http://schemas.openxmlformats.org/officeDocument/2006/relationships" xmlns:dsp="http://schemas.microsoft.com/office/drawing/2008/diagram">
  <dsp:spTree>
    <dsp:nvGrpSpPr>
      <dsp:cNvPr id="1027" name=""/>
      <dsp:cNvGrpSpPr/>
    </dsp:nvGrpSpPr>
    <dsp:grpSpPr/>
    <dsp:sp modelId="{37B19238-C417-45B9-A70D-95BCB8C21B53}">
      <dsp:nvSpPr>
        <dsp:cNvPr id="1028" name=""/>
        <dsp:cNvSpPr/>
      </dsp:nvSpPr>
      <dsp:spPr>
        <a:xfrm rot="16200000">
          <a:off x="-492993" y="493968"/>
          <a:ext cx="3524743" cy="2536805"/>
        </a:xfrm>
        <a:prstGeom prst="flowChartManualOperation">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en-GB" sz="2400" kern="1200" smtClean="0"/>
            <a:t>Tiešsaistes dokumentācija</a:t>
          </a:r>
          <a:endParaRPr lang="lv-LV" sz="2400" kern="1200"/>
        </a:p>
        <a:p>
          <a:pPr marL="171450" lvl="1" indent="-171450" algn="l" defTabSz="800100">
            <a:lnSpc>
              <a:spcPct val="90000"/>
            </a:lnSpc>
            <a:spcBef>
              <a:spcPct val="0"/>
            </a:spcBef>
            <a:spcAft>
              <a:spcPct val="15000"/>
            </a:spcAft>
            <a:buChar char="•"/>
          </a:pPr>
          <a:r>
            <a:rPr lang="en-GB" sz="1800" kern="1200" smtClean="0"/>
            <a:t>Tieši </a:t>
          </a:r>
          <a:r>
            <a:rPr lang="lv-LV" sz="1800" i="1" kern="1200" smtClean="0"/>
            <a:t>REACH-IT</a:t>
          </a:r>
          <a:endParaRPr lang="lv-LV" sz="1800" kern="1200"/>
        </a:p>
        <a:p>
          <a:pPr marL="171450" lvl="1" indent="-171450" algn="l" defTabSz="800100">
            <a:lnSpc>
              <a:spcPct val="90000"/>
            </a:lnSpc>
            <a:spcBef>
              <a:spcPct val="0"/>
            </a:spcBef>
            <a:spcAft>
              <a:spcPct val="15000"/>
            </a:spcAft>
            <a:buChar char="•"/>
          </a:pPr>
          <a:r>
            <a:rPr lang="en-GB" sz="1800" kern="1200" smtClean="0"/>
            <a:t>Nav jāinstalē</a:t>
          </a:r>
          <a:endParaRPr lang="lv-LV" sz="1800" kern="1200"/>
        </a:p>
        <a:p>
          <a:pPr marL="171450" lvl="1" indent="-171450" algn="l" defTabSz="800100">
            <a:lnSpc>
              <a:spcPct val="90000"/>
            </a:lnSpc>
            <a:spcBef>
              <a:spcPct val="0"/>
            </a:spcBef>
            <a:spcAft>
              <a:spcPct val="15000"/>
            </a:spcAft>
            <a:buChar char="•"/>
          </a:pPr>
          <a:r>
            <a:rPr lang="en-GB" sz="1800" kern="1200" smtClean="0"/>
            <a:t>Ja reģistrējat vielas kā kopīgas iesniegšanas dalībnieks</a:t>
          </a:r>
          <a:endParaRPr lang="lv-LV" sz="1800" kern="1200"/>
        </a:p>
      </dsp:txBody>
      <dsp:txXfrm rot="5400000">
        <a:off x="976" y="704948"/>
        <a:ext cx="2536805" cy="2114845"/>
      </dsp:txXfrm>
    </dsp:sp>
    <dsp:sp modelId="{5E91BA16-063B-48E9-B2A3-30B7FA6EB7AE}">
      <dsp:nvSpPr>
        <dsp:cNvPr id="1029" name=""/>
        <dsp:cNvSpPr/>
      </dsp:nvSpPr>
      <dsp:spPr>
        <a:xfrm rot="16200000">
          <a:off x="2234072" y="493968"/>
          <a:ext cx="3524743" cy="2536805"/>
        </a:xfrm>
        <a:prstGeom prst="flowChartManualOperation">
          <a:avLst/>
        </a:prstGeom>
        <a:solidFill>
          <a:schemeClr val="accent1">
            <a:shade val="50000"/>
            <a:hueOff val="240958"/>
            <a:satOff val="-5040"/>
            <a:lumOff val="280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lv-LV" sz="2400" i="1" kern="1200" smtClean="0"/>
            <a:t>IUCLID</a:t>
          </a:r>
          <a:r>
            <a:rPr lang="en-GB" sz="2400" kern="1200" smtClean="0"/>
            <a:t> mākonis</a:t>
          </a:r>
          <a:endParaRPr lang="lv-LV" sz="2400" kern="1200"/>
        </a:p>
        <a:p>
          <a:pPr marL="171450" lvl="1" indent="-171450" algn="l" defTabSz="800100">
            <a:lnSpc>
              <a:spcPct val="90000"/>
            </a:lnSpc>
            <a:spcBef>
              <a:spcPct val="0"/>
            </a:spcBef>
            <a:spcAft>
              <a:spcPct val="15000"/>
            </a:spcAft>
            <a:buChar char="•"/>
          </a:pPr>
          <a:r>
            <a:rPr lang="en-GB" sz="1800" kern="1200" smtClean="0"/>
            <a:t>Pieejams tiešsaistē </a:t>
          </a:r>
          <a:r>
            <a:rPr lang="lv-LV" sz="1800" i="1" kern="1200" smtClean="0"/>
            <a:t>ECHA</a:t>
          </a:r>
          <a:r>
            <a:rPr lang="en-GB" sz="1800" kern="1200" smtClean="0"/>
            <a:t> mākoņpakalpojumu vidē</a:t>
          </a:r>
          <a:endParaRPr lang="lv-LV" sz="1800" kern="1200"/>
        </a:p>
        <a:p>
          <a:pPr marL="171450" lvl="1" indent="-171450" algn="l" defTabSz="800100">
            <a:lnSpc>
              <a:spcPct val="90000"/>
            </a:lnSpc>
            <a:spcBef>
              <a:spcPct val="0"/>
            </a:spcBef>
            <a:spcAft>
              <a:spcPct val="15000"/>
            </a:spcAft>
            <a:buChar char="•"/>
          </a:pPr>
          <a:r>
            <a:rPr lang="en-GB" sz="1800" kern="1200" smtClean="0"/>
            <a:t>Nav jāinstalē</a:t>
          </a:r>
          <a:endParaRPr lang="lv-LV" sz="1800" kern="1200"/>
        </a:p>
        <a:p>
          <a:pPr marL="171450" lvl="1" indent="-171450" algn="l" defTabSz="800100">
            <a:lnSpc>
              <a:spcPct val="90000"/>
            </a:lnSpc>
            <a:spcBef>
              <a:spcPct val="0"/>
            </a:spcBef>
            <a:spcAft>
              <a:spcPct val="15000"/>
            </a:spcAft>
            <a:buChar char="•"/>
          </a:pPr>
          <a:r>
            <a:rPr lang="en-GB" sz="1800" kern="1200" smtClean="0"/>
            <a:t>MVU</a:t>
          </a:r>
          <a:endParaRPr lang="lv-LV" sz="1800" kern="1200"/>
        </a:p>
      </dsp:txBody>
      <dsp:txXfrm rot="5400000">
        <a:off x="2728041" y="704948"/>
        <a:ext cx="2536805" cy="2114845"/>
      </dsp:txXfrm>
    </dsp:sp>
    <dsp:sp modelId="{D34D6753-DCB9-4D80-8DE4-4BEFEF041BF3}">
      <dsp:nvSpPr>
        <dsp:cNvPr id="1030" name=""/>
        <dsp:cNvSpPr/>
      </dsp:nvSpPr>
      <dsp:spPr>
        <a:xfrm rot="16200000">
          <a:off x="4961138" y="493968"/>
          <a:ext cx="3524743" cy="2536805"/>
        </a:xfrm>
        <a:prstGeom prst="flowChartManualOperation">
          <a:avLst/>
        </a:prstGeom>
        <a:solidFill>
          <a:schemeClr val="accent1">
            <a:shade val="50000"/>
            <a:hueOff val="240958"/>
            <a:satOff val="-5040"/>
            <a:lumOff val="280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lv-LV" sz="2400" i="1" kern="1200" smtClean="0"/>
            <a:t>IUCLID</a:t>
          </a:r>
          <a:r>
            <a:rPr lang="en-GB" sz="2400" kern="1200" smtClean="0"/>
            <a:t> 6</a:t>
          </a:r>
          <a:endParaRPr lang="lv-LV" sz="2400" kern="1200"/>
        </a:p>
        <a:p>
          <a:pPr marL="171450" lvl="1" indent="-171450" algn="l" defTabSz="800100">
            <a:lnSpc>
              <a:spcPct val="90000"/>
            </a:lnSpc>
            <a:spcBef>
              <a:spcPct val="0"/>
            </a:spcBef>
            <a:spcAft>
              <a:spcPct val="15000"/>
            </a:spcAft>
            <a:buChar char="•"/>
          </a:pPr>
          <a:r>
            <a:rPr lang="en-GB" sz="1800" kern="1200" smtClean="0"/>
            <a:t>Pārējos gadījumos varat instalēt </a:t>
          </a:r>
          <a:r>
            <a:rPr lang="lv-LV" sz="1800" i="1" kern="1200" smtClean="0"/>
            <a:t>IUCLID</a:t>
          </a:r>
          <a:r>
            <a:rPr lang="en-GB" sz="1800" kern="1200" smtClean="0"/>
            <a:t> 6</a:t>
          </a:r>
          <a:endParaRPr lang="lv-LV" sz="1800" kern="1200"/>
        </a:p>
        <a:p>
          <a:pPr marL="171450" lvl="1" indent="-171450" algn="l" defTabSz="800100">
            <a:lnSpc>
              <a:spcPct val="90000"/>
            </a:lnSpc>
            <a:spcBef>
              <a:spcPct val="0"/>
            </a:spcBef>
            <a:spcAft>
              <a:spcPct val="15000"/>
            </a:spcAft>
            <a:buChar char="•"/>
          </a:pPr>
          <a:r>
            <a:rPr lang="en-GB" sz="1800" kern="1200" smtClean="0"/>
            <a:t>Pieejams bez maksas </a:t>
          </a:r>
          <a:r>
            <a:rPr lang="lv-LV" sz="1800" i="1" kern="1200" smtClean="0"/>
            <a:t>IUCLID</a:t>
          </a:r>
          <a:r>
            <a:rPr lang="en-GB" sz="1800" kern="1200" smtClean="0"/>
            <a:t> </a:t>
          </a:r>
          <a:r>
            <a:rPr lang="lv-LV" sz="1800" i="1" kern="1200" smtClean="0"/>
            <a:t>6 </a:t>
          </a:r>
          <a:r>
            <a:rPr lang="en-GB" sz="1800" kern="1200" smtClean="0"/>
            <a:t>tīmekļa vietnē</a:t>
          </a:r>
          <a:endParaRPr lang="lv-LV" sz="1800" kern="1200"/>
        </a:p>
        <a:p>
          <a:pPr marL="171450" lvl="1" indent="-171450" algn="l" defTabSz="800100">
            <a:lnSpc>
              <a:spcPct val="90000"/>
            </a:lnSpc>
            <a:spcBef>
              <a:spcPct val="0"/>
            </a:spcBef>
            <a:spcAft>
              <a:spcPct val="15000"/>
            </a:spcAft>
            <a:buChar char="•"/>
          </a:pPr>
          <a:r>
            <a:rPr lang="en-GB" sz="1800" kern="1200" smtClean="0"/>
            <a:t>Galddatora vai servera variants</a:t>
          </a:r>
          <a:endParaRPr lang="lv-LV" sz="1800" kern="1200"/>
        </a:p>
      </dsp:txBody>
      <dsp:txXfrm rot="5400000">
        <a:off x="5455107" y="704948"/>
        <a:ext cx="2536805" cy="2114845"/>
      </dsp:txXfrm>
    </dsp:sp>
  </dsp:spTree>
</dsp:drawing>
</file>

<file path=ppt/diagrams/layout1.xml><?xml version="1.0" encoding="utf-8"?>
<dgm:layoutDef xmlns:a="http://schemas.openxmlformats.org/drawingml/2006/main" xmlns:r="http://schemas.openxmlformats.org/officeDocument/2006/relationships" xmlns:dgm="http://schemas.openxmlformats.org/drawingml/2006/diagram"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rot="-90" type="flowChartManualOperation" r:blip="">
              <dgm:adjLst/>
            </dgm:shape>
          </dgm:if>
          <dgm:else name="Name6">
            <dgm:shape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dgm:ruleLst>
      </dgm:layoutNode>
      <dgm:forEach name="sibTransForEach" axis="followSib" ptType="sibTrans" cnt="1">
        <dgm:layoutNode name="sibTrans">
          <dgm:alg type="sp"/>
          <dgm:shape r:blip="">
            <dgm:adjLst/>
          </dgm:shape>
          <dgm:presOf/>
          <dgm:constrLst/>
          <dgm:ruleLst/>
        </dgm:layoutNode>
      </dgm:forEach>
    </dgm:forEach>
  </dgm:layoutNode>
</dgm:layoutDef>
</file>

<file path=ppt/diagrams/quickStyle1.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8E478A7-AFE6-4A1C-B985-B1032FA8D500}" type="datetimeFigureOut">
              <a:rPr lang="en-GB" smtClean="0"/>
              <a:t>29/05/2017</a:t>
            </a:fld>
            <a:endParaRPr 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8DD4212-E431-464C-A3C7-FAC7436F6DC4}" type="slidenum">
              <a:rPr lang="en-GB" smtClean="0"/>
              <a:t>‹#›</a:t>
            </a:fld>
            <a:endParaRPr lang="lv-LV"/>
          </a:p>
        </p:txBody>
      </p:sp>
    </p:spTree>
    <p:extLst>
      <p:ext uri="{BB962C8B-B14F-4D97-AF65-F5344CB8AC3E}">
        <p14:creationId xmlns:p14="http://schemas.microsoft.com/office/powerpoint/2010/main" val="130648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1.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a:t>
            </a:fld>
            <a:endParaRPr lang="lv-LV"/>
          </a:p>
        </p:txBody>
      </p:sp>
    </p:spTree>
    <p:extLst>
      <p:ext uri="{BB962C8B-B14F-4D97-AF65-F5344CB8AC3E}">
        <p14:creationId xmlns:p14="http://schemas.microsoft.com/office/powerpoint/2010/main" val="666237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10</a:t>
            </a:fld>
            <a:endParaRPr lang="lv-LV"/>
          </a:p>
        </p:txBody>
      </p:sp>
    </p:spTree>
    <p:extLst>
      <p:ext uri="{BB962C8B-B14F-4D97-AF65-F5344CB8AC3E}">
        <p14:creationId xmlns:p14="http://schemas.microsoft.com/office/powerpoint/2010/main" val="41833553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11</a:t>
            </a:fld>
            <a:endParaRPr lang="lv-LV"/>
          </a:p>
        </p:txBody>
      </p:sp>
    </p:spTree>
    <p:extLst>
      <p:ext uri="{BB962C8B-B14F-4D97-AF65-F5344CB8AC3E}">
        <p14:creationId xmlns:p14="http://schemas.microsoft.com/office/powerpoint/2010/main" val="37562916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Pēc vielas datu kopas izveides varat ievadīt apkopotos datus. </a:t>
            </a:r>
            <a:r>
              <a:rPr lang="lv-LV" b="0" smtClean="0"/>
              <a:t>Katram līdzreģistrētājam, kas piedalās kopīgajā reģistrācijā, jāiesniedz savs reģistrācijas pieteikums, un jūsu reģistrācijas dokumentācijā jānorāda: </a:t>
            </a:r>
          </a:p>
          <a:p>
            <a:endParaRPr lang="lv-LV" b="0" smtClean="0"/>
          </a:p>
          <a:p>
            <a:pPr marL="171450" indent="-171450">
              <a:buFont typeface="Arial" panose="020b0604020202020204" pitchFamily="34" charset="0"/>
              <a:buChar char="•"/>
            </a:pPr>
            <a:r>
              <a:rPr lang="lv-LV" b="0" smtClean="0"/>
              <a:t>saražotās/importētās vielas identitāte, tostarp koncentrācijas diapazoni un piemaisījumi, </a:t>
            </a:r>
          </a:p>
          <a:p>
            <a:pPr marL="171450" indent="-171450">
              <a:buFont typeface="Arial" panose="020b0604020202020204" pitchFamily="34" charset="0"/>
              <a:buChar char="•"/>
            </a:pPr>
            <a:r>
              <a:rPr lang="lv-LV" b="0" smtClean="0"/>
              <a:t>vismaz pēdējo trīs gadu laikā saražotā vai importētā tonnāža, </a:t>
            </a:r>
          </a:p>
          <a:p>
            <a:pPr marL="171450" indent="-171450">
              <a:buFont typeface="Arial" panose="020b0604020202020204" pitchFamily="34" charset="0"/>
              <a:buChar char="•"/>
            </a:pPr>
            <a:r>
              <a:rPr lang="lv-LV" b="0" smtClean="0"/>
              <a:t>lietošanas veidi un apstākļi jūsu piegādes ķēdē visā vielas dzīves ciklā. </a:t>
            </a:r>
          </a:p>
          <a:p>
            <a:pPr marL="0" indent="0">
              <a:buFont typeface="Arial" panose="020b0604020202020204" pitchFamily="34" charset="0"/>
              <a:buNone/>
            </a:pPr>
            <a:endParaRPr lang="lv-LV" b="0" smtClean="0"/>
          </a:p>
          <a:p>
            <a:pPr marL="0" indent="0">
              <a:buFont typeface="Arial" panose="020b0604020202020204" pitchFamily="34" charset="0"/>
              <a:buNone/>
            </a:pPr>
            <a:r>
              <a:rPr lang="lv-LV" b="0" smtClean="0"/>
              <a:t>Ja esat kopīgās reģistrācijas galvenais reģistrētājs, jūsu </a:t>
            </a:r>
            <a:r>
              <a:rPr lang="lv-LV" b="0" i="1" smtClean="0"/>
              <a:t>IUCLID</a:t>
            </a:r>
            <a:r>
              <a:rPr lang="lv-LV" b="0" smtClean="0"/>
              <a:t> dokumentācijā jānorāda:</a:t>
            </a:r>
          </a:p>
          <a:p>
            <a:pPr marL="0" indent="0">
              <a:buFont typeface="Arial" panose="020b0604020202020204" pitchFamily="34" charset="0"/>
              <a:buNone/>
            </a:pPr>
            <a:endParaRPr lang="lv-LV" smtClean="0"/>
          </a:p>
          <a:p>
            <a:pPr marL="171450" indent="-171450">
              <a:buFont typeface="Arial" panose="020b0604020202020204" pitchFamily="34" charset="0"/>
              <a:buChar char="•"/>
            </a:pPr>
            <a:r>
              <a:rPr lang="lv-LV" smtClean="0"/>
              <a:t>vielas identitātes profils. Tiek gaidīts, ka tas </a:t>
            </a:r>
            <a:r>
              <a:rPr lang="lv-LV" sz="1200" b="0" i="0" u="none" strike="noStrike" kern="1200" baseline="0" smtClean="0">
                <a:solidFill>
                  <a:schemeClr val="tx1"/>
                </a:solidFill>
                <a:latin typeface="+mn-lt"/>
              </a:rPr>
              <a:t>precizēs vielas robežas, ko reģistrētāji ir vienojušies aptvert ar kopīgi iesniegtajiem datiem, </a:t>
            </a:r>
            <a:endParaRPr lang="lv-LV" smtClean="0"/>
          </a:p>
          <a:p>
            <a:pPr marL="171450" indent="-171450">
              <a:buFont typeface="Arial" panose="020b0604020202020204" pitchFamily="34" charset="0"/>
              <a:buChar char="•"/>
            </a:pPr>
            <a:r>
              <a:rPr lang="lv-LV" i="1" smtClean="0"/>
              <a:t>SIEF</a:t>
            </a:r>
            <a:r>
              <a:rPr lang="lv-LV" smtClean="0"/>
              <a:t> apkopotie bīstamības dati – fizikāli ķīmiskās īpašības, toksiskuma un ekotoksiskuma dati,</a:t>
            </a:r>
          </a:p>
          <a:p>
            <a:pPr marL="628650" lvl="1" indent="-171450">
              <a:buFont typeface="Arial" panose="020b0604020202020204" pitchFamily="34" charset="0"/>
              <a:buChar char="•"/>
            </a:pPr>
            <a:r>
              <a:rPr lang="lv-LV" smtClean="0"/>
              <a:t>ja daži dati netiek sniegti, jāiekļauj pamatojums, </a:t>
            </a:r>
          </a:p>
          <a:p>
            <a:pPr marL="171450" indent="-171450">
              <a:buFont typeface="Arial" panose="020b0604020202020204" pitchFamily="34" charset="0"/>
              <a:buChar char="•"/>
            </a:pPr>
            <a:r>
              <a:rPr lang="lv-LV" smtClean="0"/>
              <a:t>vielas klasifikācija un marķējums, kas atvasināts no apkopotajiem bīstamības datiem.</a:t>
            </a:r>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t>12</a:t>
            </a:fld>
            <a:endParaRPr lang="lv-LV"/>
          </a:p>
        </p:txBody>
      </p:sp>
    </p:spTree>
    <p:extLst>
      <p:ext uri="{BB962C8B-B14F-4D97-AF65-F5344CB8AC3E}">
        <p14:creationId xmlns:p14="http://schemas.microsoft.com/office/powerpoint/2010/main" val="320947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Dažus datus saskaņā ar </a:t>
            </a:r>
            <a:r>
              <a:rPr lang="lv-LV" i="1" smtClean="0"/>
              <a:t>SIEF</a:t>
            </a:r>
            <a:r>
              <a:rPr lang="lv-LV" smtClean="0"/>
              <a:t> panākto vienošanos reģistrētāji var iesniegt kopīgi vai individuāli.</a:t>
            </a:r>
          </a:p>
          <a:p>
            <a:pPr marL="171450" indent="-171450">
              <a:buFont typeface="Arial" panose="020b0604020202020204" pitchFamily="34" charset="0"/>
              <a:buChar char="•"/>
            </a:pPr>
            <a:endParaRPr lang="lv-LV" smtClean="0"/>
          </a:p>
          <a:p>
            <a:pPr marL="0" indent="0">
              <a:buFont typeface="Arial" panose="020b0604020202020204" pitchFamily="34" charset="0"/>
              <a:buNone/>
            </a:pPr>
            <a:r>
              <a:rPr lang="lv-LV" smtClean="0"/>
              <a:t>Ievērojot dažus nosacījumus, jūs kā dalībnieks varat iesniegt datus nevis galvenā reģistrētāja, bet savā reģistrācijas dokumentācijā:</a:t>
            </a:r>
          </a:p>
          <a:p>
            <a:pPr marL="171450" indent="-171450">
              <a:buFont typeface="Arial" panose="020b0604020202020204" pitchFamily="34" charset="0"/>
              <a:buChar char="•"/>
            </a:pPr>
            <a:r>
              <a:rPr lang="lv-LV" smtClean="0"/>
              <a:t>jums jāsniedz pamatojums par nepiedalīšanos kopīgajā datu iesniegšanā, </a:t>
            </a:r>
          </a:p>
          <a:p>
            <a:pPr marL="171450" indent="-171450">
              <a:buFont typeface="Arial" panose="020b0604020202020204" pitchFamily="34" charset="0"/>
              <a:buChar char="•"/>
            </a:pPr>
            <a:r>
              <a:rPr lang="lv-LV" smtClean="0"/>
              <a:t>pārliecinieties, ka dokumentācija ir pilnīga un atbilstoša.</a:t>
            </a:r>
          </a:p>
          <a:p>
            <a:pPr marL="0" indent="0">
              <a:buFont typeface="Arial" panose="020b0604020202020204" pitchFamily="34" charset="0"/>
              <a:buNone/>
            </a:pPr>
            <a:endParaRPr lang="lv-LV" baseline="0" smtClean="0"/>
          </a:p>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lv-LV" sz="1200" kern="1200" smtClean="0">
                <a:solidFill>
                  <a:schemeClr val="tx1"/>
                </a:solidFill>
                <a:effectLst/>
                <a:latin typeface="+mn-lt"/>
              </a:rPr>
              <a:t>Ja pievienojaties </a:t>
            </a:r>
            <a:r>
              <a:rPr lang="lv-LV" sz="1200" i="1" kern="1200" smtClean="0">
                <a:solidFill>
                  <a:schemeClr val="tx1"/>
                </a:solidFill>
                <a:effectLst/>
                <a:latin typeface="+mn-lt"/>
              </a:rPr>
              <a:t>SIEF</a:t>
            </a:r>
            <a:r>
              <a:rPr lang="lv-LV" sz="1200" kern="1200" smtClean="0">
                <a:solidFill>
                  <a:schemeClr val="tx1"/>
                </a:solidFill>
                <a:effectLst/>
                <a:latin typeface="+mn-lt"/>
              </a:rPr>
              <a:t> un iegādājaties piekļuves atļauju jau reģistrētai vielai, jums jāpārbauda:</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lv-LV" sz="1200" kern="1200" smtClean="0">
                <a:solidFill>
                  <a:schemeClr val="tx1"/>
                </a:solidFill>
                <a:effectLst/>
                <a:latin typeface="+mn-lt"/>
              </a:rPr>
              <a:t>vai jūsu viela atbilst reģistrācijas dokumentācijā minētajam vielas identitātes profilam, t. i., vai vielas sastāvs atbilst robežsastāvam un datu kopa atbilst jūsu vielai;</a:t>
            </a:r>
            <a:endParaRPr lang="lv-LV" sz="1200" kern="120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lv-LV" sz="1200" kern="1200" smtClean="0">
                <a:solidFill>
                  <a:schemeClr val="tx1"/>
                </a:solidFill>
                <a:effectLst/>
                <a:latin typeface="+mn-lt"/>
              </a:rPr>
              <a:t>kopīga </a:t>
            </a:r>
            <a:r>
              <a:rPr lang="lv-LV" sz="1200" i="1" kern="1200" smtClean="0">
                <a:solidFill>
                  <a:schemeClr val="tx1"/>
                </a:solidFill>
                <a:effectLst/>
                <a:latin typeface="+mn-lt"/>
              </a:rPr>
              <a:t>CSR</a:t>
            </a:r>
            <a:r>
              <a:rPr lang="lv-LV" sz="1200" kern="1200" smtClean="0">
                <a:solidFill>
                  <a:schemeClr val="tx1"/>
                </a:solidFill>
                <a:effectLst/>
                <a:latin typeface="+mn-lt"/>
              </a:rPr>
              <a:t> gadījumā – vai tas aptver jūsu lietošanas veidus un lietošanas apstākļus;</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lv-LV" sz="1200" kern="1200" smtClean="0">
                <a:solidFill>
                  <a:schemeClr val="tx1"/>
                </a:solidFill>
                <a:effectLst/>
                <a:latin typeface="+mn-lt"/>
              </a:rPr>
              <a:t>vai galvenā reģistrētāja sniegtā informācija ir pietiekama, lai jūs varētu ieteikt atbilstošus drošības pasākumus un sagatavot drošības datu lapas.</a:t>
            </a:r>
            <a:endParaRPr lang="lv-LV" sz="1200" kern="1200" smtClean="0">
              <a:solidFill>
                <a:schemeClr val="tx1"/>
              </a:solidFill>
              <a:effectLst/>
              <a:latin typeface="+mn-lt"/>
              <a:ea typeface="+mn-ea"/>
              <a:cs typeface="+mn-cs"/>
            </a:endParaRPr>
          </a:p>
          <a:p>
            <a:pPr marL="0" indent="0">
              <a:buFont typeface="Arial" panose="020b0604020202020204" pitchFamily="34" charset="0"/>
              <a:buNone/>
            </a:pPr>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t>13</a:t>
            </a:fld>
            <a:endParaRPr lang="lv-LV"/>
          </a:p>
        </p:txBody>
      </p:sp>
    </p:spTree>
    <p:extLst>
      <p:ext uri="{BB962C8B-B14F-4D97-AF65-F5344CB8AC3E}">
        <p14:creationId xmlns:p14="http://schemas.microsoft.com/office/powerpoint/2010/main" val="29363166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b="0" smtClean="0"/>
              <a:t>Lielākā daļa no jūsu reģistrācijas dokumentācijā minētās informācijas tiks publicēta </a:t>
            </a:r>
            <a:r>
              <a:rPr lang="lv-LV" b="0" i="1" smtClean="0"/>
              <a:t>ECHA</a:t>
            </a:r>
            <a:r>
              <a:rPr lang="lv-LV" b="0" smtClean="0"/>
              <a:t> tīmekļa vietnē. Dažas detaļas, piemēram, jūsu uzņēmuma nosaukums un vielas lietošanas veidi, tiks publicētas, ja nebūsiet norādījis, ka tās ir konfidenciālas. </a:t>
            </a:r>
          </a:p>
          <a:p>
            <a:endParaRPr lang="lv-LV" b="0" smtClean="0"/>
          </a:p>
          <a:p>
            <a:r>
              <a:rPr lang="lv-LV" b="0" smtClean="0"/>
              <a:t>Jums </a:t>
            </a:r>
            <a:r>
              <a:rPr lang="lv-LV" b="0" i="1" smtClean="0"/>
              <a:t>IUCLID</a:t>
            </a:r>
            <a:r>
              <a:rPr lang="lv-LV" b="0" smtClean="0"/>
              <a:t> būs jānorāda, ka nevēlaties, lai šī informācija tiktu publicēta. Tad jums </a:t>
            </a:r>
            <a:r>
              <a:rPr lang="lv-LV" b="0" i="1" smtClean="0"/>
              <a:t>IUCLID</a:t>
            </a:r>
            <a:r>
              <a:rPr lang="lv-LV" b="0" smtClean="0"/>
              <a:t> būs jāievada izsmeļošs pamatojums un jāsamaksā nodeva papildus reģistrācijas maksai. Pēc reģistrācijas </a:t>
            </a:r>
            <a:r>
              <a:rPr lang="lv-LV" b="0" i="1" smtClean="0"/>
              <a:t>ECHA</a:t>
            </a:r>
            <a:r>
              <a:rPr lang="lv-LV" b="0" smtClean="0"/>
              <a:t> izskatīs visas jūsu konfidencialitātes prasības. </a:t>
            </a:r>
          </a:p>
          <a:p>
            <a:endParaRPr lang="lv-LV" b="0" smtClean="0"/>
          </a:p>
          <a:p>
            <a:r>
              <a:rPr lang="lv-LV" b="1" smtClean="0"/>
              <a:t>Noderīgas saites</a:t>
            </a:r>
          </a:p>
          <a:p>
            <a:r>
              <a:rPr lang="lv-LV" b="0" smtClean="0"/>
              <a:t>https://echa.europa.eu/regulations/reach/registration/publishing-information-from-dossiers</a:t>
            </a:r>
          </a:p>
          <a:p>
            <a:endParaRPr lang="lv-LV" b="0" smtClean="0"/>
          </a:p>
          <a:p>
            <a:endParaRPr lang="lv-LV" b="0" smtClean="0"/>
          </a:p>
          <a:p>
            <a:endParaRPr lang="lv-LV" b="0"/>
          </a:p>
        </p:txBody>
      </p:sp>
      <p:sp>
        <p:nvSpPr>
          <p:cNvPr id="4" name="Slide Number Placeholder 3"/>
          <p:cNvSpPr>
            <a:spLocks noGrp="1"/>
          </p:cNvSpPr>
          <p:nvPr>
            <p:ph type="sldNum" sz="quarter" idx="10"/>
          </p:nvPr>
        </p:nvSpPr>
        <p:spPr/>
        <p:txBody>
          <a:bodyPr/>
          <a:lstStyle/>
          <a:p>
            <a:fld id="{68DD4212-E431-464C-A3C7-FAC7436F6DC4}" type="slidenum">
              <a:rPr lang="en-GB" smtClean="0"/>
              <a:t>14</a:t>
            </a:fld>
            <a:endParaRPr lang="lv-LV"/>
          </a:p>
        </p:txBody>
      </p:sp>
    </p:spTree>
    <p:extLst>
      <p:ext uri="{BB962C8B-B14F-4D97-AF65-F5344CB8AC3E}">
        <p14:creationId xmlns:p14="http://schemas.microsoft.com/office/powerpoint/2010/main" val="33469977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b="0" smtClean="0"/>
              <a:t>Pēc visu datu ievadīšanas varat izveidot dokumentāciju. </a:t>
            </a:r>
          </a:p>
        </p:txBody>
      </p:sp>
      <p:sp>
        <p:nvSpPr>
          <p:cNvPr id="4" name="Slide Number Placeholder 3"/>
          <p:cNvSpPr>
            <a:spLocks noGrp="1"/>
          </p:cNvSpPr>
          <p:nvPr>
            <p:ph type="sldNum" sz="quarter" idx="10"/>
          </p:nvPr>
        </p:nvSpPr>
        <p:spPr/>
        <p:txBody>
          <a:bodyPr/>
          <a:lstStyle/>
          <a:p>
            <a:fld id="{68DD4212-E431-464C-A3C7-FAC7436F6DC4}" type="slidenum">
              <a:rPr lang="en-GB" smtClean="0"/>
              <a:t>15</a:t>
            </a:fld>
            <a:endParaRPr lang="lv-LV"/>
          </a:p>
        </p:txBody>
      </p:sp>
    </p:spTree>
    <p:extLst>
      <p:ext uri="{BB962C8B-B14F-4D97-AF65-F5344CB8AC3E}">
        <p14:creationId xmlns:p14="http://schemas.microsoft.com/office/powerpoint/2010/main" val="5204596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b="0" smtClean="0"/>
              <a:t>Pēdējais solis pirms iesniegšanas ir izveidotās dokumentācijas pārbaude. </a:t>
            </a:r>
            <a:r>
              <a:rPr lang="lv-LV" b="0" i="1" smtClean="0"/>
              <a:t>IUCLID</a:t>
            </a:r>
            <a:r>
              <a:rPr lang="lv-LV" b="0" smtClean="0"/>
              <a:t> ir divas īpašas funkcijas, kas palīdz pārbaudīt dokumentāciju. </a:t>
            </a:r>
          </a:p>
          <a:p>
            <a:endParaRPr lang="lv-LV" b="0" smtClean="0"/>
          </a:p>
          <a:p>
            <a:pPr marL="171450" indent="-171450">
              <a:buFont typeface="Arial" panose="020b0604020202020204" pitchFamily="34" charset="0"/>
              <a:buChar char="•"/>
            </a:pPr>
            <a:r>
              <a:rPr lang="lv-LV" b="0" smtClean="0"/>
              <a:t>Nozīmīgākā funkcija ir validācijas palīgrīks. Tas pirms iesniegšanas palīdz pārbaudīt iesniedzamās dokumentācijas pilnīgumu. Validācijas palīgrīku var izmantot arī, lai pirms dokumentācijas izveides pārbaudītu datu kopu. Jāievēro, ka validācijas palīgrīks neietver manuālās pārbaudes, ko veic </a:t>
            </a:r>
            <a:r>
              <a:rPr lang="lv-LV" b="0" i="1" smtClean="0"/>
              <a:t>ECHA</a:t>
            </a:r>
            <a:r>
              <a:rPr lang="lv-LV" b="0" smtClean="0"/>
              <a:t>.</a:t>
            </a:r>
          </a:p>
          <a:p>
            <a:pPr marL="171450" indent="-171450">
              <a:buFont typeface="Arial" panose="020b0604020202020204" pitchFamily="34" charset="0"/>
              <a:buChar char="•"/>
            </a:pPr>
            <a:r>
              <a:rPr lang="lv-LV" smtClean="0"/>
              <a:t>Informācijas izplatīšanas priekšskatījums parāda, kura jūsu dokumentācijas informācija būs publiski pieejama </a:t>
            </a:r>
            <a:r>
              <a:rPr lang="lv-LV" i="1" smtClean="0"/>
              <a:t>ECHA</a:t>
            </a:r>
            <a:r>
              <a:rPr lang="lv-LV" smtClean="0"/>
              <a:t> tīmekļa vietnē</a:t>
            </a:r>
            <a:r>
              <a:rPr lang="lv-LV" b="0" smtClean="0"/>
              <a:t> </a:t>
            </a:r>
          </a:p>
          <a:p>
            <a:pPr marL="171450" indent="-171450">
              <a:buFont typeface="Arial" panose="020b0604020202020204" pitchFamily="34" charset="0"/>
              <a:buChar char="•"/>
            </a:pPr>
            <a:endParaRPr lang="lv-LV" b="0" smtClean="0"/>
          </a:p>
          <a:p>
            <a:pPr marL="0" indent="0">
              <a:buFont typeface="Arial" panose="020b0604020202020204" pitchFamily="34" charset="0"/>
              <a:buNone/>
            </a:pPr>
            <a:r>
              <a:rPr lang="lv-LV" b="0" smtClean="0"/>
              <a:t>Izmantojiet šīs funkcijas un nosakiet, vai jums nav jāveic izmaiņas datu kopā un jāizveido jauna dokumentācija. </a:t>
            </a:r>
          </a:p>
          <a:p>
            <a:pPr marL="0" indent="0">
              <a:buFont typeface="Arial" panose="020b0604020202020204" pitchFamily="34" charset="0"/>
              <a:buNone/>
            </a:pPr>
            <a:endParaRPr lang="lv-LV" b="0" smtClean="0"/>
          </a:p>
          <a:p>
            <a:pPr marL="0" indent="0">
              <a:buFont typeface="Arial" panose="020b0604020202020204" pitchFamily="34" charset="0"/>
              <a:buNone/>
            </a:pPr>
            <a:r>
              <a:rPr lang="lv-LV" b="1" smtClean="0"/>
              <a:t>Noderīgas saites</a:t>
            </a:r>
          </a:p>
          <a:p>
            <a:pPr marL="0" indent="0">
              <a:buFont typeface="Arial" panose="020b0604020202020204" pitchFamily="34" charset="0"/>
              <a:buNone/>
            </a:pPr>
            <a:r>
              <a:rPr lang="lv-LV" b="0" smtClean="0"/>
              <a:t>Informācija par manuālajām pārbaudēm, veicot pilnīguma pārbaudi: https://echa.europa.eu/manuals</a:t>
            </a:r>
          </a:p>
          <a:p>
            <a:pPr marL="0" indent="0">
              <a:buFont typeface="Arial" panose="020b0604020202020204" pitchFamily="34" charset="0"/>
              <a:buNone/>
            </a:pPr>
            <a:endParaRPr lang="lv-LV" b="0"/>
          </a:p>
        </p:txBody>
      </p:sp>
      <p:sp>
        <p:nvSpPr>
          <p:cNvPr id="4" name="Slide Number Placeholder 3"/>
          <p:cNvSpPr>
            <a:spLocks noGrp="1"/>
          </p:cNvSpPr>
          <p:nvPr>
            <p:ph type="sldNum" sz="quarter" idx="10"/>
          </p:nvPr>
        </p:nvSpPr>
        <p:spPr/>
        <p:txBody>
          <a:bodyPr/>
          <a:lstStyle/>
          <a:p>
            <a:fld id="{68DD4212-E431-464C-A3C7-FAC7436F6DC4}" type="slidenum">
              <a:rPr lang="en-GB" smtClean="0"/>
              <a:t>16</a:t>
            </a:fld>
            <a:endParaRPr lang="lv-LV"/>
          </a:p>
        </p:txBody>
      </p:sp>
    </p:spTree>
    <p:extLst>
      <p:ext uri="{BB962C8B-B14F-4D97-AF65-F5344CB8AC3E}">
        <p14:creationId xmlns:p14="http://schemas.microsoft.com/office/powerpoint/2010/main" val="21646680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17</a:t>
            </a:fld>
            <a:endParaRPr lang="lv-LV"/>
          </a:p>
        </p:txBody>
      </p:sp>
    </p:spTree>
    <p:extLst>
      <p:ext uri="{BB962C8B-B14F-4D97-AF65-F5344CB8AC3E}">
        <p14:creationId xmlns:p14="http://schemas.microsoft.com/office/powerpoint/2010/main" val="1572568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18</a:t>
            </a:fld>
            <a:endParaRPr lang="lv-LV"/>
          </a:p>
        </p:txBody>
      </p:sp>
    </p:spTree>
    <p:extLst>
      <p:ext uri="{BB962C8B-B14F-4D97-AF65-F5344CB8AC3E}">
        <p14:creationId xmlns:p14="http://schemas.microsoft.com/office/powerpoint/2010/main" val="18408714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Pēc lietotāja konta izveides varat abonēt jaunumus. </a:t>
            </a:r>
          </a:p>
          <a:p>
            <a:endParaRPr lang="lv-LV" baseline="0" smtClean="0"/>
          </a:p>
          <a:p>
            <a:r>
              <a:rPr lang="lv-LV" smtClean="0"/>
              <a:t>Vairumā gadījumu lietotāji izvēlas lejupielādēt un instalēt </a:t>
            </a:r>
            <a:r>
              <a:rPr lang="lv-LV" i="1" smtClean="0"/>
              <a:t>IUCLID</a:t>
            </a:r>
            <a:r>
              <a:rPr lang="lv-LV" smtClean="0"/>
              <a:t> galddatora variantu. Tas paredzēts individuāliem lietotājiem, kas piekļūst </a:t>
            </a:r>
            <a:r>
              <a:rPr lang="lv-LV" i="1" smtClean="0"/>
              <a:t>IUCLID</a:t>
            </a:r>
            <a:r>
              <a:rPr lang="lv-LV" smtClean="0"/>
              <a:t>, izmantojot savus datorus.</a:t>
            </a:r>
          </a:p>
          <a:p>
            <a:endParaRPr lang="lv-LV" baseline="0" smtClean="0"/>
          </a:p>
          <a:p>
            <a:r>
              <a:rPr lang="lv-LV" b="1" baseline="0" smtClean="0"/>
              <a:t>Noderīgas saites</a:t>
            </a:r>
          </a:p>
          <a:p>
            <a:r>
              <a:rPr lang="lv-LV" smtClean="0"/>
              <a:t>https://iuclid6.echa.europa.eu/</a:t>
            </a:r>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t>19</a:t>
            </a:fld>
            <a:endParaRPr lang="lv-LV"/>
          </a:p>
        </p:txBody>
      </p:sp>
    </p:spTree>
    <p:extLst>
      <p:ext uri="{BB962C8B-B14F-4D97-AF65-F5344CB8AC3E}">
        <p14:creationId xmlns:p14="http://schemas.microsoft.com/office/powerpoint/2010/main" val="2552649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2</a:t>
            </a:fld>
            <a:endParaRPr lang="lv-LV"/>
          </a:p>
        </p:txBody>
      </p:sp>
    </p:spTree>
    <p:extLst>
      <p:ext uri="{BB962C8B-B14F-4D97-AF65-F5344CB8AC3E}">
        <p14:creationId xmlns:p14="http://schemas.microsoft.com/office/powerpoint/2010/main" val="26898991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Ja esat MVU, kas gatavo dokumentāciju </a:t>
            </a:r>
            <a:r>
              <a:rPr lang="lv-LV" i="1" smtClean="0"/>
              <a:t>REACH</a:t>
            </a:r>
            <a:r>
              <a:rPr lang="lv-LV" smtClean="0"/>
              <a:t> 2018. gada reģistrācijai, apsveriet iespēju izmantot </a:t>
            </a:r>
            <a:r>
              <a:rPr lang="lv-LV" i="1" smtClean="0"/>
              <a:t>ECHA</a:t>
            </a:r>
            <a:r>
              <a:rPr lang="lv-LV" smtClean="0"/>
              <a:t> mākoņpakalpojumus, kas ļaus samazināt vajadzību pēc tehniskā atbalsta.</a:t>
            </a:r>
          </a:p>
          <a:p>
            <a:endParaRPr lang="lv-LV" baseline="0" smtClean="0"/>
          </a:p>
          <a:p>
            <a:r>
              <a:rPr lang="lv-LV" b="1" baseline="0" smtClean="0"/>
              <a:t>Noderīgas saites</a:t>
            </a:r>
          </a:p>
          <a:p>
            <a:r>
              <a:rPr lang="lv-LV" smtClean="0"/>
              <a:t>https://echa.europa.eu/support/dossier-submission-tools/echa-cloud-services</a:t>
            </a:r>
          </a:p>
          <a:p>
            <a:endParaRPr lang="lv-LV" smtClean="0"/>
          </a:p>
          <a:p>
            <a:endParaRPr lang="lv-LV" smtClean="0"/>
          </a:p>
        </p:txBody>
      </p:sp>
      <p:sp>
        <p:nvSpPr>
          <p:cNvPr id="4" name="Slide Number Placeholder 3"/>
          <p:cNvSpPr>
            <a:spLocks noGrp="1"/>
          </p:cNvSpPr>
          <p:nvPr>
            <p:ph type="sldNum" sz="quarter" idx="10"/>
          </p:nvPr>
        </p:nvSpPr>
        <p:spPr/>
        <p:txBody>
          <a:bodyPr/>
          <a:lstStyle/>
          <a:p>
            <a:fld id="{68DD4212-E431-464C-A3C7-FAC7436F6DC4}" type="slidenum">
              <a:rPr lang="en-GB" smtClean="0"/>
              <a:t>20</a:t>
            </a:fld>
            <a:endParaRPr lang="lv-LV"/>
          </a:p>
        </p:txBody>
      </p:sp>
    </p:spTree>
    <p:extLst>
      <p:ext uri="{BB962C8B-B14F-4D97-AF65-F5344CB8AC3E}">
        <p14:creationId xmlns:p14="http://schemas.microsoft.com/office/powerpoint/2010/main" val="26751502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21</a:t>
            </a:fld>
            <a:endParaRPr lang="lv-LV"/>
          </a:p>
        </p:txBody>
      </p:sp>
    </p:spTree>
    <p:extLst>
      <p:ext uri="{BB962C8B-B14F-4D97-AF65-F5344CB8AC3E}">
        <p14:creationId xmlns:p14="http://schemas.microsoft.com/office/powerpoint/2010/main" val="3044178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Šīs ir piecas galvenās darbības šajā reģistrācijas pieteikuma sagatavošanas posmā.  </a:t>
            </a:r>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t>3</a:t>
            </a:fld>
            <a:endParaRPr lang="lv-LV"/>
          </a:p>
        </p:txBody>
      </p:sp>
    </p:spTree>
    <p:extLst>
      <p:ext uri="{BB962C8B-B14F-4D97-AF65-F5344CB8AC3E}">
        <p14:creationId xmlns:p14="http://schemas.microsoft.com/office/powerpoint/2010/main" val="964149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lv-LV" sz="1200" i="1" smtClean="0"/>
              <a:t>IUCLID</a:t>
            </a:r>
            <a:r>
              <a:rPr lang="lv-LV" sz="1200" smtClean="0"/>
              <a:t> ir IT lietojumprogramma informācijas par ķīmiskajām vielām pārvaldībai. To var izmantot trīs dažādos veidos, kuru pamatā ir </a:t>
            </a:r>
            <a:r>
              <a:rPr lang="lv-LV" sz="1200" i="1" smtClean="0"/>
              <a:t>IUCLID</a:t>
            </a:r>
            <a:r>
              <a:rPr lang="lv-LV" sz="1200" smtClean="0"/>
              <a:t> 6 tehnoloģija.</a:t>
            </a:r>
          </a:p>
          <a:p>
            <a:endParaRPr lang="lv-LV" smtClean="0"/>
          </a:p>
          <a:p>
            <a:pPr marL="228600" indent="-228600">
              <a:buAutoNum type="arabicParenR"/>
            </a:pPr>
            <a:r>
              <a:rPr lang="lv-LV" smtClean="0"/>
              <a:t>Dažos gadījumos dokumentāciju var iesniegt tieši, izmantojot tiešsaistes rīku </a:t>
            </a:r>
            <a:r>
              <a:rPr lang="lv-LV" i="1" smtClean="0"/>
              <a:t>REACH-IT</a:t>
            </a:r>
            <a:r>
              <a:rPr lang="lv-LV" smtClean="0"/>
              <a:t>. Šo iespēju varat izmantot, ja esat reģistrācijas dalībnieks, kas piekritis reģistrācijas kopīgajā daļā iesniegtajai informācijai.</a:t>
            </a:r>
          </a:p>
          <a:p>
            <a:pPr marL="228600" indent="-228600">
              <a:buAutoNum type="arabicParenR"/>
            </a:pPr>
            <a:r>
              <a:rPr lang="lv-LV" smtClean="0"/>
              <a:t>MVU </a:t>
            </a:r>
            <a:r>
              <a:rPr lang="lv-LV" i="1" smtClean="0"/>
              <a:t>IUCLID</a:t>
            </a:r>
            <a:r>
              <a:rPr lang="lv-LV" smtClean="0"/>
              <a:t> ir pieejams </a:t>
            </a:r>
            <a:r>
              <a:rPr lang="lv-LV" i="1" smtClean="0"/>
              <a:t>ECHA</a:t>
            </a:r>
            <a:r>
              <a:rPr lang="lv-LV" smtClean="0"/>
              <a:t> mākoņpakalpojumu vidē. Izmantojot šo iespēju, nav jāraizējas par programmatūras IT aspektu, piemēram, instalēšanas un jauninājumu, pārvaldību.</a:t>
            </a:r>
          </a:p>
          <a:p>
            <a:pPr marL="228600" indent="-228600">
              <a:buAutoNum type="arabicParenR"/>
            </a:pPr>
            <a:r>
              <a:rPr lang="lv-LV" b="0" smtClean="0"/>
              <a:t>Varat instalēt </a:t>
            </a:r>
            <a:r>
              <a:rPr lang="lv-LV" b="0" i="1" smtClean="0"/>
              <a:t>IUCLID</a:t>
            </a:r>
            <a:r>
              <a:rPr lang="lv-LV" b="0" smtClean="0"/>
              <a:t> </a:t>
            </a:r>
            <a:r>
              <a:rPr lang="lv-LV" smtClean="0"/>
              <a:t>arī savā datorā. </a:t>
            </a:r>
            <a:r>
              <a:rPr lang="lv-LV" b="0" i="1" smtClean="0"/>
              <a:t>IUCLID</a:t>
            </a:r>
            <a:r>
              <a:rPr lang="lv-LV" b="0" smtClean="0"/>
              <a:t> var bez maksas lejupielādēt no </a:t>
            </a:r>
            <a:r>
              <a:rPr lang="lv-LV" b="0" i="1" smtClean="0"/>
              <a:t>ECHA</a:t>
            </a:r>
            <a:r>
              <a:rPr lang="lv-LV" b="0" smtClean="0"/>
              <a:t> tīmekļa vietnes, un tā instalēšana ir ļoti vienkārša. Lejupielādējiet jaunāko, t. i., sesto, versiju. </a:t>
            </a:r>
          </a:p>
          <a:p>
            <a:pPr marL="0" marR="0" lvl="0" indent="0" algn="l" defTabSz="914400" rtl="0" eaLnBrk="1" fontAlgn="auto" latinLnBrk="0" hangingPunct="1">
              <a:lnSpc>
                <a:spcPct val="100000"/>
              </a:lnSpc>
              <a:spcBef>
                <a:spcPct val="0"/>
              </a:spcBef>
              <a:spcAft>
                <a:spcPct val="0"/>
              </a:spcAft>
              <a:buClrTx/>
              <a:buSzTx/>
              <a:buFontTx/>
              <a:buNone/>
              <a:defRPr/>
            </a:pPr>
            <a:endParaRPr lang="lv-LV" smtClean="0"/>
          </a:p>
          <a:p>
            <a:pPr marL="0" marR="0" lvl="0" indent="0" algn="l" defTabSz="914400" rtl="0" eaLnBrk="1" fontAlgn="auto" latinLnBrk="0" hangingPunct="1">
              <a:lnSpc>
                <a:spcPct val="100000"/>
              </a:lnSpc>
              <a:spcBef>
                <a:spcPct val="0"/>
              </a:spcBef>
              <a:spcAft>
                <a:spcPct val="0"/>
              </a:spcAft>
              <a:buClrTx/>
              <a:buSzTx/>
              <a:buFontTx/>
              <a:buNone/>
              <a:defRPr/>
            </a:pPr>
            <a:r>
              <a:rPr lang="lv-LV" smtClean="0"/>
              <a:t>Ja apmaināties ar failiem ar reģistrētājiem, kas reģistrējuši vielas iepriekšējos termiņos, neaizmirstiet, ka tagad reģistrācijas pieteikumu sagatavošanai jāizmanto </a:t>
            </a:r>
            <a:r>
              <a:rPr lang="lv-LV" i="1" smtClean="0"/>
              <a:t>IUCLID</a:t>
            </a:r>
            <a:r>
              <a:rPr lang="lv-LV" smtClean="0"/>
              <a:t> 6. </a:t>
            </a:r>
          </a:p>
          <a:p>
            <a:pPr marL="0" indent="0">
              <a:buNone/>
            </a:pPr>
            <a:endParaRPr lang="lv-LV" smtClean="0"/>
          </a:p>
        </p:txBody>
      </p:sp>
      <p:sp>
        <p:nvSpPr>
          <p:cNvPr id="4" name="Slide Number Placeholder 3"/>
          <p:cNvSpPr>
            <a:spLocks noGrp="1"/>
          </p:cNvSpPr>
          <p:nvPr>
            <p:ph type="sldNum" sz="quarter" idx="10"/>
          </p:nvPr>
        </p:nvSpPr>
        <p:spPr/>
        <p:txBody>
          <a:bodyPr/>
          <a:lstStyle/>
          <a:p>
            <a:fld id="{68DD4212-E431-464C-A3C7-FAC7436F6DC4}" type="slidenum">
              <a:rPr lang="en-GB" smtClean="0"/>
              <a:t>4</a:t>
            </a:fld>
            <a:endParaRPr lang="lv-LV"/>
          </a:p>
        </p:txBody>
      </p:sp>
    </p:spTree>
    <p:extLst>
      <p:ext uri="{BB962C8B-B14F-4D97-AF65-F5344CB8AC3E}">
        <p14:creationId xmlns:p14="http://schemas.microsoft.com/office/powerpoint/2010/main" val="1173758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Izmantojot </a:t>
            </a:r>
            <a:r>
              <a:rPr lang="lv-LV" i="1" smtClean="0"/>
              <a:t>IUCLID</a:t>
            </a:r>
            <a:r>
              <a:rPr lang="lv-LV" smtClean="0"/>
              <a:t>, jūs sastapsieties ar vairākiem terminiem, piemēram:</a:t>
            </a:r>
          </a:p>
          <a:p>
            <a:endParaRPr lang="lv-LV" smtClean="0"/>
          </a:p>
          <a:p>
            <a:pPr marL="171450" indent="-171450">
              <a:buFont typeface="Arial" panose="020b0604020202020204" pitchFamily="34" charset="0"/>
              <a:buChar char="•"/>
            </a:pPr>
            <a:r>
              <a:rPr lang="lv-LV" b="1" i="1" smtClean="0"/>
              <a:t>Legal entity</a:t>
            </a:r>
            <a:r>
              <a:rPr lang="lv-LV" b="1" smtClean="0"/>
              <a:t> (tiesību subjekts) – </a:t>
            </a:r>
            <a:r>
              <a:rPr lang="lv-LV" b="0" smtClean="0"/>
              <a:t>tas ir dokuments, kurā sniegta informācija par organizāciju, kas izmanto</a:t>
            </a:r>
            <a:r>
              <a:rPr lang="lv-LV" smtClean="0"/>
              <a:t> </a:t>
            </a:r>
            <a:r>
              <a:rPr lang="lv-LV" i="1" smtClean="0"/>
              <a:t>IUCLID</a:t>
            </a:r>
            <a:r>
              <a:rPr lang="lv-LV" smtClean="0"/>
              <a:t>. Saskaņā ar </a:t>
            </a:r>
            <a:r>
              <a:rPr lang="lv-LV" i="1" smtClean="0"/>
              <a:t>REACH</a:t>
            </a:r>
            <a:r>
              <a:rPr lang="lv-LV" smtClean="0"/>
              <a:t> tiesību subjekts ir fiziska vai juridiska persona, kam jāreģistrē viela. </a:t>
            </a:r>
            <a:r>
              <a:rPr lang="lv-LV" i="1" smtClean="0"/>
              <a:t>IUCLID</a:t>
            </a:r>
            <a:r>
              <a:rPr lang="lv-LV" smtClean="0"/>
              <a:t> ievadītā informācija ir paredzēta jūsu uzskaites vajadzībām, jo </a:t>
            </a:r>
            <a:r>
              <a:rPr lang="lv-LV" i="1" smtClean="0"/>
              <a:t>ECHA</a:t>
            </a:r>
            <a:r>
              <a:rPr lang="lv-LV" smtClean="0"/>
              <a:t> izmantos </a:t>
            </a:r>
            <a:r>
              <a:rPr lang="lv-LV" i="1" smtClean="0"/>
              <a:t>ECHA</a:t>
            </a:r>
            <a:r>
              <a:rPr lang="lv-LV" smtClean="0"/>
              <a:t> kontos vai </a:t>
            </a:r>
            <a:r>
              <a:rPr lang="lv-LV" i="1" smtClean="0"/>
              <a:t>REACH-IT</a:t>
            </a:r>
            <a:r>
              <a:rPr lang="lv-LV" smtClean="0"/>
              <a:t> sniegto informāciju. Pēc noklusējuma šis tiesību subjekts jūsu dokumentācijā nav iekļauts. </a:t>
            </a:r>
          </a:p>
          <a:p>
            <a:pPr marL="171450" indent="-171450">
              <a:buFont typeface="Arial" panose="020b0604020202020204" pitchFamily="34" charset="0"/>
              <a:buChar char="•"/>
            </a:pPr>
            <a:r>
              <a:rPr lang="lv-LV" b="1" i="1" smtClean="0"/>
              <a:t>Reference substance</a:t>
            </a:r>
            <a:r>
              <a:rPr lang="lv-LV" b="1" smtClean="0"/>
              <a:t> (standartviela) –</a:t>
            </a:r>
            <a:r>
              <a:rPr lang="lv-LV" smtClean="0"/>
              <a:t> tas ir dokuments, kurā norādīti vielas vai tās sastāvdaļu galvenie identifikatori, piemēram, </a:t>
            </a:r>
            <a:r>
              <a:rPr lang="lv-LV" i="1" smtClean="0"/>
              <a:t>IUPAC</a:t>
            </a:r>
            <a:r>
              <a:rPr lang="lv-LV" smtClean="0"/>
              <a:t> nosaukums, </a:t>
            </a:r>
            <a:r>
              <a:rPr lang="lv-LV" i="1" smtClean="0"/>
              <a:t>CAS</a:t>
            </a:r>
            <a:r>
              <a:rPr lang="lv-LV" smtClean="0"/>
              <a:t> un EK numurs</a:t>
            </a:r>
            <a:r>
              <a:rPr lang="lv-LV" b="0" smtClean="0"/>
              <a:t>. </a:t>
            </a:r>
          </a:p>
          <a:p>
            <a:pPr marL="171450" indent="-171450">
              <a:buFont typeface="Arial" panose="020b0604020202020204" pitchFamily="34" charset="0"/>
              <a:buChar char="•"/>
            </a:pPr>
            <a:r>
              <a:rPr lang="lv-LV" b="1" i="1" smtClean="0"/>
              <a:t>Endpoints</a:t>
            </a:r>
            <a:r>
              <a:rPr lang="lv-LV" b="1" smtClean="0"/>
              <a:t> (parametri)</a:t>
            </a:r>
            <a:r>
              <a:rPr lang="lv-LV" smtClean="0"/>
              <a:t> atspoguļo reģistrējamo vielu īpašības, par kurām jāsniedz informācija </a:t>
            </a:r>
            <a:r>
              <a:rPr lang="lv-LV" i="1" smtClean="0"/>
              <a:t>ECHA</a:t>
            </a:r>
            <a:r>
              <a:rPr lang="lv-LV" smtClean="0"/>
              <a:t>. Informācija par parametriem tiek apkopota </a:t>
            </a:r>
            <a:r>
              <a:rPr lang="lv-LV" i="1" smtClean="0"/>
              <a:t>IUCLID</a:t>
            </a:r>
            <a:r>
              <a:rPr lang="lv-LV" smtClean="0"/>
              <a:t> vielas datu kopā.</a:t>
            </a:r>
          </a:p>
          <a:p>
            <a:pPr marL="171450" indent="-171450">
              <a:buFont typeface="Arial" panose="020b0604020202020204" pitchFamily="34" charset="0"/>
              <a:buChar char="•"/>
            </a:pPr>
            <a:r>
              <a:rPr lang="lv-LV" smtClean="0"/>
              <a:t>Katrs dokuments </a:t>
            </a:r>
            <a:r>
              <a:rPr lang="lv-LV" i="1" smtClean="0"/>
              <a:t>IUCLID</a:t>
            </a:r>
            <a:r>
              <a:rPr lang="lv-LV" smtClean="0"/>
              <a:t> ir atzīmēts ar</a:t>
            </a:r>
            <a:r>
              <a:rPr lang="lv-LV" b="1" smtClean="0"/>
              <a:t> </a:t>
            </a:r>
            <a:r>
              <a:rPr lang="lv-LV" b="1" i="1" smtClean="0"/>
              <a:t>universal unique identifier (UUID)</a:t>
            </a:r>
            <a:r>
              <a:rPr lang="lv-LV" b="1" smtClean="0"/>
              <a:t> (globāli unikālu identifikatoru (GUID))</a:t>
            </a:r>
            <a:r>
              <a:rPr lang="lv-LV" smtClean="0"/>
              <a:t>,</a:t>
            </a:r>
            <a:r>
              <a:rPr lang="lv-LV" b="1" smtClean="0"/>
              <a:t> </a:t>
            </a:r>
            <a:r>
              <a:rPr lang="lv-LV" smtClean="0"/>
              <a:t>kas ļauj skaidri identificēt konkrētu informāciju.</a:t>
            </a:r>
          </a:p>
          <a:p>
            <a:pPr marL="0" indent="0">
              <a:buFont typeface="Arial" panose="020b0604020202020204" pitchFamily="34" charset="0"/>
              <a:buNone/>
            </a:pPr>
            <a:endParaRPr lang="lv-LV" smtClean="0"/>
          </a:p>
          <a:p>
            <a:pPr marL="0" indent="0">
              <a:buFont typeface="Arial" panose="020b0604020202020204" pitchFamily="34" charset="0"/>
              <a:buNone/>
            </a:pPr>
            <a:r>
              <a:rPr lang="lv-LV" smtClean="0"/>
              <a:t>[Note: Terms in bold in this slide, and in the notes should not be translated]</a:t>
            </a:r>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t>5</a:t>
            </a:fld>
            <a:endParaRPr lang="lv-LV"/>
          </a:p>
        </p:txBody>
      </p:sp>
    </p:spTree>
    <p:extLst>
      <p:ext uri="{BB962C8B-B14F-4D97-AF65-F5344CB8AC3E}">
        <p14:creationId xmlns:p14="http://schemas.microsoft.com/office/powerpoint/2010/main" val="3032980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Vielas datu kopā ir norādīts, uz kādu vielu attieksies reģistrācijas dokumentācija. Jūs jebkurā laikā varat rediģēt vielas datu kopu. Dokumentāciju, ko izveido no datu kopas, pēc izveides nav iespējams rediģēt.</a:t>
            </a:r>
          </a:p>
          <a:p>
            <a:endParaRPr lang="lv-LV" smtClean="0"/>
          </a:p>
          <a:p>
            <a:r>
              <a:rPr lang="lv-LV" smtClean="0"/>
              <a:t>Jūs varat iegūt vielas datu kopu no galvenā reģistrētāja, bet varat arī izveidot pats. </a:t>
            </a:r>
          </a:p>
          <a:p>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t>6</a:t>
            </a:fld>
            <a:endParaRPr lang="lv-LV"/>
          </a:p>
        </p:txBody>
      </p:sp>
    </p:spTree>
    <p:extLst>
      <p:ext uri="{BB962C8B-B14F-4D97-AF65-F5344CB8AC3E}">
        <p14:creationId xmlns:p14="http://schemas.microsoft.com/office/powerpoint/2010/main" val="1763936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[Note: In this and following four slides only the blue box content to be translated]</a:t>
            </a:r>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t>7</a:t>
            </a:fld>
            <a:endParaRPr lang="lv-LV"/>
          </a:p>
        </p:txBody>
      </p:sp>
    </p:spTree>
    <p:extLst>
      <p:ext uri="{BB962C8B-B14F-4D97-AF65-F5344CB8AC3E}">
        <p14:creationId xmlns:p14="http://schemas.microsoft.com/office/powerpoint/2010/main" val="4181420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8</a:t>
            </a:fld>
            <a:endParaRPr lang="lv-LV"/>
          </a:p>
        </p:txBody>
      </p:sp>
    </p:spTree>
    <p:extLst>
      <p:ext uri="{BB962C8B-B14F-4D97-AF65-F5344CB8AC3E}">
        <p14:creationId xmlns:p14="http://schemas.microsoft.com/office/powerpoint/2010/main" val="15013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9</a:t>
            </a:fld>
            <a:endParaRPr lang="lv-LV"/>
          </a:p>
        </p:txBody>
      </p:sp>
    </p:spTree>
    <p:extLst>
      <p:ext uri="{BB962C8B-B14F-4D97-AF65-F5344CB8AC3E}">
        <p14:creationId xmlns:p14="http://schemas.microsoft.com/office/powerpoint/2010/main" val="951791574"/>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3.png" /><Relationship Id="rId3"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a:t>
            </a:fld>
            <a:endParaRPr lang="en-GB"/>
          </a:p>
        </p:txBody>
      </p:sp>
    </p:spTree>
    <p:extLst>
      <p:ext uri="{BB962C8B-B14F-4D97-AF65-F5344CB8AC3E}">
        <p14:creationId xmlns:p14="http://schemas.microsoft.com/office/powerpoint/2010/main" val="46322130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and Content">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marL="0" indent="0" algn="ctr">
              <a:buFont typeface="Arial" panose="020b0604020202020204" pitchFamily="34" charset="0"/>
              <a:buNone/>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5" name="Picture 4"/>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1026"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idx="1"/>
          </p:nvPr>
        </p:nvSpPr>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4695912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wo Content">
    <p:spTree>
      <p:nvGrpSpPr>
        <p:cNvPr id="1" name=""/>
        <p:cNvGrpSpPr/>
        <p:nvPr/>
      </p:nvGrpSpPr>
      <p:grpSpPr>
        <a:xfrm>
          <a:off x="0" y="0"/>
          <a:ext cx="0" cy="0"/>
        </a:xfrm>
      </p:grpSpPr>
      <p:sp>
        <p:nvSpPr>
          <p:cNvPr id="4" name="Content Placeholder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050"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59178356"/>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Only">
    <p:spTree>
      <p:nvGrpSpPr>
        <p:cNvPr id="1" name=""/>
        <p:cNvGrpSpPr/>
        <p:nvPr/>
      </p:nvGrpSpPr>
      <p:grpSpPr>
        <a:xfrm>
          <a:off x="0" y="0"/>
          <a:ext cx="0" cy="0"/>
        </a:xfrm>
      </p:grpSpPr>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 y="0"/>
            <a:ext cx="9143245" cy="6857434"/>
          </a:xfrm>
          <a:prstGeom prst="rect">
            <a:avLst/>
          </a:prstGeom>
        </p:spPr>
      </p:pic>
      <p:sp>
        <p:nvSpPr>
          <p:cNvPr id="8"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5" name="Slide Number Placeholder 4"/>
          <p:cNvSpPr>
            <a:spLocks noGrp="1"/>
          </p:cNvSpPr>
          <p:nvPr>
            <p:ph type="sldNum" sz="quarter" idx="12"/>
          </p:nvPr>
        </p:nvSpPr>
        <p:spPr/>
        <p:txBody>
          <a:bodyPr/>
          <a:lstStyle/>
          <a:p>
            <a:fld id="{53FE240C-791C-4FA0-BA72-1FE57C9E7D13}" type="slidenum">
              <a:rPr lang="en-GB" smtClean="0"/>
              <a:t>‹#›</a:t>
            </a:fld>
            <a:endParaRPr lang="en-GB"/>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p>
        </p:txBody>
      </p:sp>
      <p:sp>
        <p:nvSpPr>
          <p:cNvPr id="7" name="Content Placeholder 2"/>
          <p:cNvSpPr>
            <a:spLocks noGrp="1"/>
          </p:cNvSpPr>
          <p:nvPr>
            <p:ph idx="1"/>
          </p:nvPr>
        </p:nvSpPr>
        <p:spPr>
          <a:xfrm>
            <a:off x="457200" y="1711349"/>
            <a:ext cx="8229600" cy="4525963"/>
          </a:xfrm>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0329240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1_Title Only">
    <p:spTree>
      <p:nvGrpSpPr>
        <p:cNvPr id="1" name=""/>
        <p:cNvGrpSpPr/>
        <p:nvPr/>
      </p:nvGrpSpPr>
      <p:grpSpPr>
        <a:xfrm>
          <a:off x="0" y="0"/>
          <a:ext cx="0" cy="0"/>
        </a:xfrm>
      </p:grpSpPr>
      <p:pic>
        <p:nvPicPr>
          <p:cNvPr id="4" name="Picture 3"/>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55" y="0"/>
            <a:ext cx="9143245" cy="6869942"/>
          </a:xfrm>
          <a:prstGeom prst="rect">
            <a:avLst/>
          </a:prstGeom>
        </p:spPr>
      </p:pic>
      <p:sp>
        <p:nvSpPr>
          <p:cNvPr id="2" name="Title 1"/>
          <p:cNvSpPr>
            <a:spLocks noGrp="1"/>
          </p:cNvSpPr>
          <p:nvPr>
            <p:ph type="title" hasCustomPrompt="1"/>
          </p:nvPr>
        </p:nvSpPr>
        <p:spPr>
          <a:xfrm>
            <a:off x="457200" y="764704"/>
            <a:ext cx="8229600" cy="1143000"/>
          </a:xfrm>
        </p:spPr>
        <p:txBody>
          <a:bodyPr/>
          <a:lstStyle>
            <a:lvl1pPr>
              <a:defRPr>
                <a:solidFill>
                  <a:srgbClr val="008BC8"/>
                </a:solidFill>
              </a:defRPr>
            </a:lvl1pPr>
          </a:lstStyle>
          <a:p>
            <a:r>
              <a:rPr lang="en-US" smtClean="0"/>
              <a:t>Transition slide/new section</a:t>
            </a:r>
            <a:endParaRPr lang="en-GB"/>
          </a:p>
        </p:txBody>
      </p:sp>
    </p:spTree>
    <p:extLst>
      <p:ext uri="{BB962C8B-B14F-4D97-AF65-F5344CB8AC3E}">
        <p14:creationId xmlns:p14="http://schemas.microsoft.com/office/powerpoint/2010/main" val="2821463597"/>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image" Target="../media/image5.png" /><Relationship Id="rId7"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pic>
        <p:nvPicPr>
          <p:cNvPr id="7" name="Picture 6"/>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1"/>
            <a:ext cx="9143622" cy="6857717"/>
          </a:xfrm>
          <a:prstGeom prst="rect">
            <a:avLst/>
          </a:prstGeom>
        </p:spPr>
      </p:pic>
    </p:spTree>
    <p:extLst>
      <p:ext uri="{BB962C8B-B14F-4D97-AF65-F5344CB8AC3E}">
        <p14:creationId xmlns:p14="http://schemas.microsoft.com/office/powerpoint/2010/main" val="3568025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ransition/>
  <p:timing/>
  <p:hf hdr="0" dt="0"/>
  <p:txStyles>
    <p:titleStyle>
      <a:lvl1pPr algn="l" defTabSz="914400" rtl="0" eaLnBrk="1" latinLnBrk="0" hangingPunct="1">
        <a:spcBef>
          <a:spcPct val="0"/>
        </a:spcBef>
        <a:buNone/>
        <a:defRPr sz="30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image" Target="../media/image18.png" /><Relationship Id="rId4" Type="http://schemas.openxmlformats.org/officeDocument/2006/relationships/image" Target="../media/image19.png" /><Relationship Id="rId5" Type="http://schemas.openxmlformats.org/officeDocument/2006/relationships/image" Target="../media/image20.png" /><Relationship Id="rId6" Type="http://schemas.openxmlformats.org/officeDocument/2006/relationships/image" Target="../media/image21.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image" Target="../media/image22.png" /><Relationship Id="rId4" Type="http://schemas.openxmlformats.org/officeDocument/2006/relationships/image" Target="../media/image23.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 Id="rId3" Type="http://schemas.openxmlformats.org/officeDocument/2006/relationships/image" Target="../media/image24.png" /><Relationship Id="rId4" Type="http://schemas.openxmlformats.org/officeDocument/2006/relationships/image" Target="../media/image25.pn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8.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19.xml" /><Relationship Id="rId3" Type="http://schemas.openxmlformats.org/officeDocument/2006/relationships/image" Target="../media/image26.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0.xml" /><Relationship Id="rId3" Type="http://schemas.openxmlformats.org/officeDocument/2006/relationships/image" Target="../media/image27.png"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1.xml" /><Relationship Id="rId3" Type="http://schemas.openxmlformats.org/officeDocument/2006/relationships/hyperlink" Target="https://echa.europa.eu/reach-2018" TargetMode="External" /><Relationship Id="rId4" Type="http://schemas.openxmlformats.org/officeDocument/2006/relationships/hyperlink" Target="https://echa.europa.eu/contact" TargetMode="Ex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image" Target="../media/image8.png" /><Relationship Id="rId11" Type="http://schemas.openxmlformats.org/officeDocument/2006/relationships/image" Target="../media/image9.jpeg" /><Relationship Id="rId12" Type="http://schemas.openxmlformats.org/officeDocument/2006/relationships/image" Target="../media/image10.png" /><Relationship Id="rId2" Type="http://schemas.openxmlformats.org/officeDocument/2006/relationships/notesSlide" Target="../notesSlides/notesSlide4.xml" /><Relationship Id="rId3" Type="http://schemas.openxmlformats.org/officeDocument/2006/relationships/image" Target="../media/image6.png" /><Relationship Id="rId4" Type="http://schemas.microsoft.com/office/2007/relationships/diagramDrawing" Target="../diagrams/drawing1.xml" /><Relationship Id="rId5" Type="http://schemas.openxmlformats.org/officeDocument/2006/relationships/diagramData" Target="../diagrams/data1.xml" /><Relationship Id="rId6" Type="http://schemas.openxmlformats.org/officeDocument/2006/relationships/diagramLayout" Target="../diagrams/layout1.xml" /><Relationship Id="rId7" Type="http://schemas.openxmlformats.org/officeDocument/2006/relationships/diagramQuickStyle" Target="../diagrams/quickStyle1.xml" /><Relationship Id="rId8" Type="http://schemas.openxmlformats.org/officeDocument/2006/relationships/diagramColors" Target="../diagrams/colors1.xml" /><Relationship Id="rId9" Type="http://schemas.openxmlformats.org/officeDocument/2006/relationships/image" Target="../media/image7.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image" Target="../media/image11.png" /><Relationship Id="rId4" Type="http://schemas.openxmlformats.org/officeDocument/2006/relationships/image" Target="../media/image12.png" /><Relationship Id="rId5" Type="http://schemas.openxmlformats.org/officeDocument/2006/relationships/image" Target="../media/image13.png" /><Relationship Id="rId6" Type="http://schemas.openxmlformats.org/officeDocument/2006/relationships/image" Target="../media/image14.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image" Target="../media/image15.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image" Target="../media/image16.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image" Target="../media/image17.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extBox 1"/>
          <p:cNvSpPr txBox="1"/>
          <p:nvPr/>
        </p:nvSpPr>
        <p:spPr>
          <a:xfrm>
            <a:off x="755576" y="836712"/>
            <a:ext cx="6336704" cy="2523768"/>
          </a:xfrm>
          <a:prstGeom prst="rect">
            <a:avLst/>
          </a:prstGeom>
          <a:noFill/>
        </p:spPr>
        <p:txBody>
          <a:bodyPr wrap="square" rtlCol="0">
            <a:spAutoFit/>
          </a:bodyPr>
          <a:lstStyle/>
          <a:p>
            <a:r>
              <a:rPr lang="lv-LV" sz="5000" b="1" i="1" smtClean="0">
                <a:solidFill>
                  <a:schemeClr val="bg1"/>
                </a:solidFill>
                <a:latin typeface="Verdana" panose="020b0604030504040204" pitchFamily="34" charset="0"/>
              </a:rPr>
              <a:t>REACH</a:t>
            </a:r>
            <a:r>
              <a:rPr lang="lv-LV" sz="5000" b="1" smtClean="0">
                <a:solidFill>
                  <a:schemeClr val="bg1"/>
                </a:solidFill>
                <a:latin typeface="Verdana" panose="020b0604030504040204" pitchFamily="34" charset="0"/>
              </a:rPr>
              <a:t> 2018</a:t>
            </a:r>
          </a:p>
          <a:p>
            <a:endParaRPr lang="lv-LV" sz="360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lv-LV" sz="3600" smtClean="0">
                <a:solidFill>
                  <a:schemeClr val="bg1"/>
                </a:solidFill>
                <a:latin typeface="Verdana" panose="020b0604030504040204" pitchFamily="34" charset="0"/>
              </a:rPr>
              <a:t>Sagatavojiet reģistrācijas pieteikumu kā </a:t>
            </a:r>
            <a:r>
              <a:rPr lang="lv-LV" sz="3600" i="1" smtClean="0">
                <a:solidFill>
                  <a:schemeClr val="bg1"/>
                </a:solidFill>
                <a:latin typeface="Verdana" panose="020b0604030504040204" pitchFamily="34" charset="0"/>
              </a:rPr>
              <a:t>IUCLID</a:t>
            </a:r>
            <a:r>
              <a:rPr lang="lv-LV" sz="3600" smtClean="0">
                <a:solidFill>
                  <a:schemeClr val="bg1"/>
                </a:solidFill>
                <a:latin typeface="Verdana" panose="020b0604030504040204" pitchFamily="34" charset="0"/>
              </a:rPr>
              <a:t> dokumentāciju</a:t>
            </a:r>
            <a:endParaRPr lang="lv-LV" sz="36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3572686"/>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lv-LV" noProof="0" smtClean="0"/>
              <a:t>Vielas datu kopas saturs</a:t>
            </a:r>
            <a:endParaRPr lang="lv-LV" noProof="0"/>
          </a:p>
        </p:txBody>
      </p:sp>
      <p:sp>
        <p:nvSpPr>
          <p:cNvPr id="7" name="Rounded Rectangle 6"/>
          <p:cNvSpPr/>
          <p:nvPr/>
        </p:nvSpPr>
        <p:spPr>
          <a:xfrm>
            <a:off x="567354" y="1623800"/>
            <a:ext cx="3960440" cy="1445160"/>
          </a:xfrm>
          <a:prstGeom prst="roundRect">
            <a:avLst/>
          </a:prstGeom>
          <a:solidFill>
            <a:srgbClr val="008BC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v-LV" sz="2000">
                <a:solidFill>
                  <a:prstClr val="white"/>
                </a:solidFill>
                <a:latin typeface="Verdana" panose="020b0604030504040204" pitchFamily="34" charset="0"/>
              </a:rPr>
              <a:t>4.-7. sadaļa. Parametru izpētes kopsavilkumu protokoli (vielas īpašības)</a:t>
            </a:r>
            <a:endParaRPr lang="lv-LV" sz="200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p:cNvPicPr>
            <a:picLocks noChangeAspect="1"/>
          </p:cNvPicPr>
          <p:nvPr/>
        </p:nvPicPr>
        <p:blipFill>
          <a:blip r:embed="rId3"/>
          <a:stretch>
            <a:fillRect/>
          </a:stretch>
        </p:blipFill>
        <p:spPr>
          <a:xfrm>
            <a:off x="4691228" y="1619672"/>
            <a:ext cx="4057236" cy="4784338"/>
          </a:xfrm>
          <a:prstGeom prst="rect">
            <a:avLst/>
          </a:prstGeom>
        </p:spPr>
      </p:pic>
      <p:pic>
        <p:nvPicPr>
          <p:cNvPr id="6" name="Picture 5"/>
          <p:cNvPicPr>
            <a:picLocks noChangeAspect="1"/>
          </p:cNvPicPr>
          <p:nvPr/>
        </p:nvPicPr>
        <p:blipFill>
          <a:blip r:embed="rId4"/>
          <a:srcRect l="2189" t="8944"/>
          <a:stretch>
            <a:fillRect/>
          </a:stretch>
        </p:blipFill>
        <p:spPr>
          <a:xfrm>
            <a:off x="4716016" y="3212976"/>
            <a:ext cx="3218331" cy="360040"/>
          </a:xfrm>
          <a:prstGeom prst="rect">
            <a:avLst/>
          </a:prstGeom>
        </p:spPr>
      </p:pic>
      <p:pic>
        <p:nvPicPr>
          <p:cNvPr id="8" name="Picture 7"/>
          <p:cNvPicPr>
            <a:picLocks noChangeAspect="1"/>
          </p:cNvPicPr>
          <p:nvPr/>
        </p:nvPicPr>
        <p:blipFill>
          <a:blip r:embed="rId5"/>
          <a:stretch>
            <a:fillRect/>
          </a:stretch>
        </p:blipFill>
        <p:spPr>
          <a:xfrm>
            <a:off x="4692244" y="3573016"/>
            <a:ext cx="2760076" cy="325548"/>
          </a:xfrm>
          <a:prstGeom prst="rect">
            <a:avLst/>
          </a:prstGeom>
        </p:spPr>
      </p:pic>
      <p:pic>
        <p:nvPicPr>
          <p:cNvPr id="9" name="Picture 8"/>
          <p:cNvPicPr>
            <a:picLocks noChangeAspect="1"/>
          </p:cNvPicPr>
          <p:nvPr/>
        </p:nvPicPr>
        <p:blipFill>
          <a:blip r:embed="rId6"/>
          <a:stretch>
            <a:fillRect/>
          </a:stretch>
        </p:blipFill>
        <p:spPr>
          <a:xfrm>
            <a:off x="4683765" y="3863714"/>
            <a:ext cx="2408515" cy="330310"/>
          </a:xfrm>
          <a:prstGeom prst="rect">
            <a:avLst/>
          </a:prstGeom>
        </p:spPr>
      </p:pic>
    </p:spTree>
    <p:extLst>
      <p:ext uri="{BB962C8B-B14F-4D97-AF65-F5344CB8AC3E}">
        <p14:creationId xmlns:p14="http://schemas.microsoft.com/office/powerpoint/2010/main" val="603674112"/>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lv-LV" noProof="0" smtClean="0"/>
              <a:t>Vielas datu kopas saturs</a:t>
            </a:r>
            <a:endParaRPr lang="lv-LV" noProof="0"/>
          </a:p>
        </p:txBody>
      </p:sp>
      <p:sp>
        <p:nvSpPr>
          <p:cNvPr id="7" name="Rounded Rectangle 6"/>
          <p:cNvSpPr/>
          <p:nvPr/>
        </p:nvSpPr>
        <p:spPr>
          <a:xfrm>
            <a:off x="584470" y="1674992"/>
            <a:ext cx="3960440" cy="1147092"/>
          </a:xfrm>
          <a:prstGeom prst="roundRect">
            <a:avLst/>
          </a:prstGeom>
          <a:solidFill>
            <a:srgbClr val="008BC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v-LV" sz="2000">
                <a:solidFill>
                  <a:prstClr val="white"/>
                </a:solidFill>
                <a:latin typeface="Verdana" panose="020b0604030504040204" pitchFamily="34" charset="0"/>
              </a:rPr>
              <a:t>11. un 13. sadaļa. Drošas lietošanas vadlīnijas un novērtējuma ziņojumi</a:t>
            </a:r>
            <a:endParaRPr lang="lv-LV" sz="200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p:cNvPicPr>
            <a:picLocks noChangeAspect="1"/>
          </p:cNvPicPr>
          <p:nvPr/>
        </p:nvPicPr>
        <p:blipFill>
          <a:blip r:embed="rId3"/>
          <a:stretch>
            <a:fillRect/>
          </a:stretch>
        </p:blipFill>
        <p:spPr>
          <a:xfrm>
            <a:off x="4672180" y="1619672"/>
            <a:ext cx="4014619" cy="4681358"/>
          </a:xfrm>
          <a:prstGeom prst="rect">
            <a:avLst/>
          </a:prstGeom>
        </p:spPr>
      </p:pic>
      <p:pic>
        <p:nvPicPr>
          <p:cNvPr id="6" name="Picture 5"/>
          <p:cNvPicPr>
            <a:picLocks noChangeAspect="1"/>
          </p:cNvPicPr>
          <p:nvPr/>
        </p:nvPicPr>
        <p:blipFill>
          <a:blip r:embed="rId4"/>
          <a:stretch>
            <a:fillRect/>
          </a:stretch>
        </p:blipFill>
        <p:spPr>
          <a:xfrm>
            <a:off x="4876094" y="5013176"/>
            <a:ext cx="2216186" cy="306184"/>
          </a:xfrm>
          <a:prstGeom prst="rect">
            <a:avLst/>
          </a:prstGeom>
        </p:spPr>
      </p:pic>
    </p:spTree>
    <p:extLst>
      <p:ext uri="{BB962C8B-B14F-4D97-AF65-F5344CB8AC3E}">
        <p14:creationId xmlns:p14="http://schemas.microsoft.com/office/powerpoint/2010/main" val="3738481958"/>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p:cNvSpPr>
            <a:spLocks noGrp="1"/>
          </p:cNvSpPr>
          <p:nvPr>
            <p:ph idx="1"/>
          </p:nvPr>
        </p:nvSpPr>
        <p:spPr>
          <a:xfrm>
            <a:off x="457200" y="1772816"/>
            <a:ext cx="8229600" cy="4525963"/>
          </a:xfrm>
        </p:spPr>
        <p:txBody>
          <a:bodyPr>
            <a:normAutofit/>
          </a:bodyPr>
          <a:lstStyle/>
          <a:p>
            <a:r>
              <a:rPr lang="lv-LV" noProof="0" smtClean="0"/>
              <a:t>Katrs kopīgās iesniegšanas līdzreģistrētājs</a:t>
            </a:r>
          </a:p>
          <a:p>
            <a:pPr lvl="1">
              <a:buFont typeface="Arial" panose="020b0604020202020204" pitchFamily="34" charset="0"/>
              <a:buChar char="•"/>
            </a:pPr>
            <a:r>
              <a:rPr lang="lv-LV" noProof="0"/>
              <a:t>Vielas identitāte, tostarp piemaisījumi </a:t>
            </a:r>
          </a:p>
          <a:p>
            <a:pPr lvl="1">
              <a:buFont typeface="Arial" panose="020b0604020202020204" pitchFamily="34" charset="0"/>
              <a:buChar char="•"/>
            </a:pPr>
            <a:r>
              <a:rPr lang="lv-LV" noProof="0" smtClean="0"/>
              <a:t>Pēdējo trīs gadu tonnāža</a:t>
            </a:r>
            <a:endParaRPr lang="lv-LV" noProof="0"/>
          </a:p>
          <a:p>
            <a:pPr lvl="1">
              <a:buFont typeface="Arial" panose="020b0604020202020204" pitchFamily="34" charset="0"/>
              <a:buChar char="•"/>
            </a:pPr>
            <a:r>
              <a:rPr lang="lv-LV" noProof="0"/>
              <a:t>Lietošanas veidi un apstākļi vielas dzīves ciklā</a:t>
            </a:r>
          </a:p>
          <a:p>
            <a:pPr lvl="1"/>
            <a:endParaRPr lang="lv-LV" noProof="0"/>
          </a:p>
          <a:p>
            <a:r>
              <a:rPr lang="lv-LV" noProof="0"/>
              <a:t>Galvenais reģistrētājs</a:t>
            </a:r>
          </a:p>
          <a:p>
            <a:pPr lvl="1">
              <a:buFont typeface="Arial" panose="020b0604020202020204" pitchFamily="34" charset="0"/>
              <a:buChar char="•"/>
            </a:pPr>
            <a:r>
              <a:rPr lang="lv-LV" noProof="0"/>
              <a:t>Vielas identitātes profils (</a:t>
            </a:r>
            <a:r>
              <a:rPr lang="lv-LV" i="1" noProof="0"/>
              <a:t>SIP</a:t>
            </a:r>
            <a:r>
              <a:rPr lang="lv-LV" noProof="0"/>
              <a:t>)</a:t>
            </a:r>
          </a:p>
          <a:p>
            <a:pPr lvl="1">
              <a:buFont typeface="Arial" panose="020b0604020202020204" pitchFamily="34" charset="0"/>
              <a:buChar char="•"/>
            </a:pPr>
            <a:r>
              <a:rPr lang="lv-LV" noProof="0" smtClean="0"/>
              <a:t>Fizikāli ķīmiskās, toksikoloģiskās un ekotoksikoloģiskās īpašības</a:t>
            </a:r>
            <a:endParaRPr lang="lv-LV" noProof="0"/>
          </a:p>
          <a:p>
            <a:pPr lvl="1">
              <a:buFont typeface="Arial" panose="020b0604020202020204" pitchFamily="34" charset="0"/>
              <a:buChar char="•"/>
            </a:pPr>
            <a:r>
              <a:rPr lang="lv-LV" noProof="0"/>
              <a:t>Klasifikācijas un marķēšanas informācija</a:t>
            </a:r>
          </a:p>
          <a:p>
            <a:endParaRPr lang="lv-LV" noProof="0" smtClean="0"/>
          </a:p>
          <a:p>
            <a:endParaRPr lang="lv-LV" noProof="0"/>
          </a:p>
          <a:p>
            <a:endParaRPr lang="lv-LV" noProof="0" smtClean="0"/>
          </a:p>
          <a:p>
            <a:endParaRPr lang="lv-LV" noProof="0"/>
          </a:p>
          <a:p>
            <a:endParaRPr lang="lv-LV" noProof="0"/>
          </a:p>
        </p:txBody>
      </p:sp>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12</a:t>
            </a:fld>
            <a:endParaRPr lang="lv-LV">
              <a:solidFill>
                <a:prstClr val="black">
                  <a:tint val="75000"/>
                </a:prstClr>
              </a:solidFill>
            </a:endParaRPr>
          </a:p>
        </p:txBody>
      </p:sp>
      <p:sp>
        <p:nvSpPr>
          <p:cNvPr id="2" name="Title 1"/>
          <p:cNvSpPr>
            <a:spLocks noGrp="1"/>
          </p:cNvSpPr>
          <p:nvPr>
            <p:ph type="title"/>
          </p:nvPr>
        </p:nvSpPr>
        <p:spPr>
          <a:xfrm>
            <a:off x="395536" y="404664"/>
            <a:ext cx="7272808" cy="1195536"/>
          </a:xfrm>
        </p:spPr>
        <p:txBody>
          <a:bodyPr/>
          <a:lstStyle/>
          <a:p>
            <a:r>
              <a:rPr lang="lv-LV" noProof="0" smtClean="0"/>
              <a:t>Ievadiet vielas datus</a:t>
            </a:r>
            <a:endParaRPr lang="lv-LV" noProof="0"/>
          </a:p>
        </p:txBody>
      </p:sp>
    </p:spTree>
    <p:extLst>
      <p:ext uri="{BB962C8B-B14F-4D97-AF65-F5344CB8AC3E}">
        <p14:creationId xmlns:p14="http://schemas.microsoft.com/office/powerpoint/2010/main" val="1942276946"/>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p:cNvSpPr>
            <a:spLocks noGrp="1"/>
          </p:cNvSpPr>
          <p:nvPr>
            <p:ph idx="1"/>
          </p:nvPr>
        </p:nvSpPr>
        <p:spPr>
          <a:xfrm>
            <a:off x="457200" y="1855365"/>
            <a:ext cx="8229600" cy="4525963"/>
          </a:xfrm>
        </p:spPr>
        <p:txBody>
          <a:bodyPr>
            <a:noAutofit/>
          </a:bodyPr>
          <a:lstStyle/>
          <a:p>
            <a:r>
              <a:rPr lang="lv-LV" noProof="0" smtClean="0"/>
              <a:t>Katrs līdzreģistrētājs </a:t>
            </a:r>
            <a:r>
              <a:rPr lang="lv-LV" b="1" noProof="0" smtClean="0"/>
              <a:t>vai</a:t>
            </a:r>
            <a:r>
              <a:rPr lang="lv-LV" noProof="0" smtClean="0"/>
              <a:t> galvenais reģistrētājs visu reģistrētāju vārdā</a:t>
            </a:r>
          </a:p>
          <a:p>
            <a:pPr lvl="1">
              <a:buFont typeface="Arial" panose="020b0604020202020204" pitchFamily="34" charset="0"/>
              <a:buChar char="•"/>
            </a:pPr>
            <a:r>
              <a:rPr lang="lv-LV" noProof="0" smtClean="0"/>
              <a:t>Ja vielas apjoms ir 1–10 tonnas gadā:</a:t>
            </a:r>
          </a:p>
          <a:p>
            <a:pPr lvl="2"/>
            <a:r>
              <a:rPr lang="lv-LV" sz="2000" noProof="0" smtClean="0"/>
              <a:t>drošas lietošanas vadlīnijas </a:t>
            </a:r>
          </a:p>
          <a:p>
            <a:pPr lvl="1">
              <a:buFont typeface="Arial" panose="020b0604020202020204" pitchFamily="34" charset="0"/>
              <a:buChar char="•"/>
            </a:pPr>
            <a:r>
              <a:rPr lang="lv-LV" noProof="0" smtClean="0"/>
              <a:t>Ja vielas apjoms ir 10–100 tonnas gadā:</a:t>
            </a:r>
          </a:p>
          <a:p>
            <a:pPr lvl="2"/>
            <a:r>
              <a:rPr lang="lv-LV" sz="2000" noProof="0" smtClean="0"/>
              <a:t>vielas noturīgo, bioakumulatīvo un toksisko īpašību novērtējums (</a:t>
            </a:r>
            <a:r>
              <a:rPr lang="lv-LV" sz="2000" i="1" noProof="0" smtClean="0"/>
              <a:t>PBT</a:t>
            </a:r>
            <a:r>
              <a:rPr lang="lv-LV" sz="2000" noProof="0" smtClean="0"/>
              <a:t> novērtējums)</a:t>
            </a:r>
          </a:p>
          <a:p>
            <a:pPr lvl="2"/>
            <a:r>
              <a:rPr lang="lv-LV" sz="2000" noProof="0" smtClean="0"/>
              <a:t>ķīmiskās drošības ziņojums </a:t>
            </a:r>
            <a:r>
              <a:rPr lang="lv-LV" sz="2000" i="1" noProof="0" smtClean="0"/>
              <a:t>(CSR)</a:t>
            </a:r>
            <a:endParaRPr lang="lv-LV" noProof="0" smtClean="0"/>
          </a:p>
          <a:p>
            <a:pPr marL="0" indent="0">
              <a:buNone/>
            </a:pPr>
            <a:endParaRPr lang="lv-LV" sz="2000" noProof="0" smtClean="0"/>
          </a:p>
          <a:p>
            <a:r>
              <a:rPr lang="lv-LV" noProof="0" smtClean="0"/>
              <a:t>Dalībnieki, kas iesniedz datus vai klasifikācijas un marķēšanas informāciju individuāli</a:t>
            </a:r>
          </a:p>
          <a:p>
            <a:pPr lvl="1">
              <a:buFont typeface="Arial" panose="020b0604020202020204" pitchFamily="34" charset="0"/>
              <a:buChar char="•"/>
            </a:pPr>
            <a:r>
              <a:rPr lang="lv-LV" noProof="0" smtClean="0"/>
              <a:t>Dati un nepiedalīšanās kopīgajā datu iesniegšanā pamatojums</a:t>
            </a:r>
          </a:p>
          <a:p>
            <a:endParaRPr lang="lv-LV" noProof="0" smtClean="0"/>
          </a:p>
          <a:p>
            <a:endParaRPr lang="lv-LV" noProof="0" smtClean="0"/>
          </a:p>
          <a:p>
            <a:endParaRPr lang="lv-LV" noProof="0" smtClean="0"/>
          </a:p>
          <a:p>
            <a:endParaRPr lang="lv-LV" noProof="0" smtClean="0"/>
          </a:p>
          <a:p>
            <a:endParaRPr lang="lv-LV" noProof="0" smtClean="0"/>
          </a:p>
          <a:p>
            <a:endParaRPr lang="lv-LV" noProof="0"/>
          </a:p>
        </p:txBody>
      </p:sp>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13</a:t>
            </a:fld>
            <a:endParaRPr lang="lv-LV">
              <a:solidFill>
                <a:prstClr val="black">
                  <a:tint val="75000"/>
                </a:prstClr>
              </a:solidFill>
            </a:endParaRPr>
          </a:p>
        </p:txBody>
      </p:sp>
      <p:sp>
        <p:nvSpPr>
          <p:cNvPr id="7" name="Title 1"/>
          <p:cNvSpPr txBox="1"/>
          <p:nvPr/>
        </p:nvSpPr>
        <p:spPr>
          <a:xfrm>
            <a:off x="457200" y="476672"/>
            <a:ext cx="7139136"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lv-LV" smtClean="0"/>
              <a:t>Ievadiet vielas datus</a:t>
            </a:r>
            <a:endParaRPr lang="lv-LV"/>
          </a:p>
        </p:txBody>
      </p:sp>
    </p:spTree>
    <p:extLst>
      <p:ext uri="{BB962C8B-B14F-4D97-AF65-F5344CB8AC3E}">
        <p14:creationId xmlns:p14="http://schemas.microsoft.com/office/powerpoint/2010/main" val="1780820"/>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14</a:t>
            </a:fld>
            <a:endParaRPr lang="lv-LV">
              <a:solidFill>
                <a:prstClr val="black">
                  <a:tint val="75000"/>
                </a:prstClr>
              </a:solidFill>
            </a:endParaRPr>
          </a:p>
        </p:txBody>
      </p:sp>
      <p:sp>
        <p:nvSpPr>
          <p:cNvPr id="2" name="Title 1"/>
          <p:cNvSpPr>
            <a:spLocks noGrp="1"/>
          </p:cNvSpPr>
          <p:nvPr>
            <p:ph type="title"/>
          </p:nvPr>
        </p:nvSpPr>
        <p:spPr>
          <a:xfrm>
            <a:off x="457200" y="476672"/>
            <a:ext cx="7067128" cy="1123528"/>
          </a:xfrm>
        </p:spPr>
        <p:txBody>
          <a:bodyPr/>
          <a:lstStyle/>
          <a:p>
            <a:r>
              <a:rPr lang="lv-LV" noProof="0" smtClean="0"/>
              <a:t>Ievadiet datus – konfidenciāla komercinformācija (</a:t>
            </a:r>
            <a:r>
              <a:rPr lang="lv-LV" i="1" noProof="0" smtClean="0"/>
              <a:t>CBI</a:t>
            </a:r>
            <a:r>
              <a:rPr lang="lv-LV" noProof="0" smtClean="0"/>
              <a:t>)</a:t>
            </a:r>
            <a:endParaRPr lang="lv-LV" noProof="0"/>
          </a:p>
        </p:txBody>
      </p:sp>
      <p:sp>
        <p:nvSpPr>
          <p:cNvPr id="3" name="Content Placeholder 2"/>
          <p:cNvSpPr>
            <a:spLocks noGrp="1"/>
          </p:cNvSpPr>
          <p:nvPr>
            <p:ph idx="1"/>
          </p:nvPr>
        </p:nvSpPr>
        <p:spPr>
          <a:xfrm>
            <a:off x="457200" y="1783357"/>
            <a:ext cx="8229600" cy="4525963"/>
          </a:xfrm>
        </p:spPr>
        <p:txBody>
          <a:bodyPr>
            <a:normAutofit lnSpcReduction="10000"/>
          </a:bodyPr>
          <a:lstStyle/>
          <a:p>
            <a:r>
              <a:rPr lang="lv-LV" noProof="0" smtClean="0"/>
              <a:t>Informācija, ko </a:t>
            </a:r>
            <a:r>
              <a:rPr lang="lv-LV" i="1" noProof="0" smtClean="0"/>
              <a:t>IUCLID</a:t>
            </a:r>
            <a:r>
              <a:rPr lang="lv-LV" noProof="0" smtClean="0"/>
              <a:t> var atzīmēt kā konfidenciālu:</a:t>
            </a:r>
          </a:p>
          <a:p>
            <a:pPr lvl="1">
              <a:buFont typeface="Arial" panose="020b0604020202020204" pitchFamily="34" charset="0"/>
              <a:buChar char="•"/>
            </a:pPr>
            <a:r>
              <a:rPr lang="lv-LV" noProof="0" smtClean="0"/>
              <a:t>uzņēmuma nosaukums</a:t>
            </a:r>
          </a:p>
          <a:p>
            <a:pPr lvl="1">
              <a:buFont typeface="Arial" panose="020b0604020202020204" pitchFamily="34" charset="0"/>
              <a:buChar char="•"/>
            </a:pPr>
            <a:r>
              <a:rPr lang="lv-LV" noProof="0" smtClean="0"/>
              <a:t>vielas lietošanas veidi</a:t>
            </a:r>
          </a:p>
          <a:p>
            <a:pPr lvl="1">
              <a:buFont typeface="Arial" panose="020b0604020202020204" pitchFamily="34" charset="0"/>
              <a:buChar char="•"/>
            </a:pPr>
            <a:r>
              <a:rPr lang="lv-LV" noProof="0" smtClean="0"/>
              <a:t>tonnāžas diapazons utt.</a:t>
            </a:r>
          </a:p>
          <a:p>
            <a:r>
              <a:rPr lang="lv-LV" noProof="0" smtClean="0"/>
              <a:t>Jāsniedz izsmeļošs pamatojums</a:t>
            </a:r>
          </a:p>
          <a:p>
            <a:r>
              <a:rPr lang="lv-LV" noProof="0" smtClean="0"/>
              <a:t>Jāmaksā nodeva </a:t>
            </a:r>
          </a:p>
          <a:p>
            <a:endParaRPr lang="lv-LV" noProof="0" smtClean="0"/>
          </a:p>
          <a:p>
            <a:r>
              <a:rPr lang="lv-LV" noProof="0" smtClean="0"/>
              <a:t>Konfidencialitātes prasības un pamatojumu izvērtē</a:t>
            </a:r>
          </a:p>
          <a:p>
            <a:pPr lvl="1">
              <a:buFont typeface="Arial" panose="020b0604020202020204" pitchFamily="34" charset="0"/>
              <a:buChar char="•"/>
            </a:pPr>
            <a:r>
              <a:rPr lang="lv-LV" noProof="0" smtClean="0"/>
              <a:t>Akceptēšanas gadījumā informāciju nepublicē</a:t>
            </a:r>
            <a:r>
              <a:rPr lang="lv-LV" i="1" noProof="0" smtClean="0"/>
              <a:t> ECHA</a:t>
            </a:r>
            <a:r>
              <a:rPr lang="lv-LV" noProof="0" smtClean="0"/>
              <a:t> tīmekļa vietnē</a:t>
            </a:r>
          </a:p>
        </p:txBody>
      </p:sp>
    </p:spTree>
    <p:extLst>
      <p:ext uri="{BB962C8B-B14F-4D97-AF65-F5344CB8AC3E}">
        <p14:creationId xmlns:p14="http://schemas.microsoft.com/office/powerpoint/2010/main" val="1043187503"/>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15</a:t>
            </a:fld>
            <a:endParaRPr lang="lv-LV">
              <a:solidFill>
                <a:prstClr val="black">
                  <a:tint val="75000"/>
                </a:prstClr>
              </a:solidFill>
            </a:endParaRPr>
          </a:p>
        </p:txBody>
      </p:sp>
      <p:sp>
        <p:nvSpPr>
          <p:cNvPr id="2" name="Title 1"/>
          <p:cNvSpPr>
            <a:spLocks noGrp="1"/>
          </p:cNvSpPr>
          <p:nvPr>
            <p:ph type="title"/>
          </p:nvPr>
        </p:nvSpPr>
        <p:spPr>
          <a:xfrm>
            <a:off x="457200" y="476672"/>
            <a:ext cx="7139136" cy="1123528"/>
          </a:xfrm>
        </p:spPr>
        <p:txBody>
          <a:bodyPr/>
          <a:lstStyle/>
          <a:p>
            <a:r>
              <a:rPr lang="lv-LV" noProof="0" smtClean="0"/>
              <a:t>Izveidojiet reģistrācijas dokumentāciju</a:t>
            </a:r>
            <a:endParaRPr lang="lv-LV" noProof="0"/>
          </a:p>
        </p:txBody>
      </p:sp>
      <p:sp>
        <p:nvSpPr>
          <p:cNvPr id="3" name="Content Placeholder 2"/>
          <p:cNvSpPr>
            <a:spLocks noGrp="1"/>
          </p:cNvSpPr>
          <p:nvPr>
            <p:ph idx="1"/>
          </p:nvPr>
        </p:nvSpPr>
        <p:spPr>
          <a:xfrm>
            <a:off x="457200" y="1711349"/>
            <a:ext cx="8229600" cy="4525963"/>
          </a:xfrm>
        </p:spPr>
        <p:txBody>
          <a:bodyPr>
            <a:normAutofit/>
          </a:bodyPr>
          <a:lstStyle/>
          <a:p>
            <a:r>
              <a:rPr lang="lv-LV" noProof="0" smtClean="0"/>
              <a:t>Izveidojiet dokumentāciju = tikai lasāmu </a:t>
            </a:r>
            <a:r>
              <a:rPr lang="lv-LV" i="1" noProof="0" smtClean="0"/>
              <a:t>ECHA</a:t>
            </a:r>
            <a:r>
              <a:rPr lang="lv-LV" noProof="0" smtClean="0"/>
              <a:t> iesniedzamo vielas datu momentuzņēmumu</a:t>
            </a:r>
            <a:endParaRPr lang="lv-LV" noProof="0"/>
          </a:p>
          <a:p>
            <a:endParaRPr lang="lv-LV" noProof="0"/>
          </a:p>
          <a:p>
            <a:pPr lvl="0"/>
            <a:r>
              <a:rPr lang="lv-LV" noProof="0" smtClean="0"/>
              <a:t>Izvēlieties pareizo reģistrācijas veidu</a:t>
            </a:r>
          </a:p>
          <a:p>
            <a:pPr lvl="1">
              <a:buFont typeface="Arial" panose="020b0604020202020204" pitchFamily="34" charset="0"/>
              <a:buChar char="•"/>
            </a:pPr>
            <a:r>
              <a:rPr lang="lv-LV" noProof="0" smtClean="0"/>
              <a:t>Galvenā reģistrētāja vai dalībnieka dokumentācija</a:t>
            </a:r>
          </a:p>
          <a:p>
            <a:pPr lvl="1">
              <a:buFont typeface="Arial" panose="020b0604020202020204" pitchFamily="34" charset="0"/>
              <a:buChar char="•"/>
            </a:pPr>
            <a:r>
              <a:rPr lang="lv-LV" noProof="0" smtClean="0"/>
              <a:t>Tonnāžas diapazons (1–10 vai 10–100 tonnas gadā)</a:t>
            </a:r>
          </a:p>
          <a:p>
            <a:pPr lvl="1">
              <a:buFont typeface="Arial" panose="020b0604020202020204" pitchFamily="34" charset="0"/>
              <a:buChar char="•"/>
            </a:pPr>
            <a:r>
              <a:rPr lang="lv-LV" noProof="0" smtClean="0"/>
              <a:t>Standarta vai starpprodukta (stingri kontrolētos apstākļos) reģistrācija</a:t>
            </a:r>
          </a:p>
        </p:txBody>
      </p:sp>
    </p:spTree>
    <p:extLst>
      <p:ext uri="{BB962C8B-B14F-4D97-AF65-F5344CB8AC3E}">
        <p14:creationId xmlns:p14="http://schemas.microsoft.com/office/powerpoint/2010/main" val="1279615721"/>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16</a:t>
            </a:fld>
            <a:endParaRPr lang="lv-LV">
              <a:solidFill>
                <a:prstClr val="black">
                  <a:tint val="75000"/>
                </a:prstClr>
              </a:solidFill>
            </a:endParaRPr>
          </a:p>
        </p:txBody>
      </p:sp>
      <p:sp>
        <p:nvSpPr>
          <p:cNvPr id="2" name="Title 1"/>
          <p:cNvSpPr>
            <a:spLocks noGrp="1"/>
          </p:cNvSpPr>
          <p:nvPr>
            <p:ph type="title"/>
          </p:nvPr>
        </p:nvSpPr>
        <p:spPr/>
        <p:txBody>
          <a:bodyPr/>
          <a:lstStyle/>
          <a:p>
            <a:r>
              <a:rPr lang="lv-LV" noProof="0" smtClean="0"/>
              <a:t>Pārbaudiet reģistrācijas dokumentāciju</a:t>
            </a:r>
            <a:endParaRPr lang="lv-LV" noProof="0"/>
          </a:p>
        </p:txBody>
      </p:sp>
      <p:sp>
        <p:nvSpPr>
          <p:cNvPr id="3" name="Content Placeholder 2"/>
          <p:cNvSpPr>
            <a:spLocks noGrp="1"/>
          </p:cNvSpPr>
          <p:nvPr>
            <p:ph idx="1"/>
          </p:nvPr>
        </p:nvSpPr>
        <p:spPr>
          <a:xfrm>
            <a:off x="457200" y="1600200"/>
            <a:ext cx="7355160" cy="4525963"/>
          </a:xfrm>
        </p:spPr>
        <p:txBody>
          <a:bodyPr>
            <a:normAutofit fontScale="92500"/>
          </a:bodyPr>
          <a:lstStyle/>
          <a:p>
            <a:pPr lvl="0"/>
            <a:r>
              <a:rPr lang="lv-LV" noProof="0" smtClean="0"/>
              <a:t>Izmantojiet </a:t>
            </a:r>
            <a:r>
              <a:rPr lang="lv-LV" i="1" noProof="0" smtClean="0"/>
              <a:t>IUCLID </a:t>
            </a:r>
            <a:r>
              <a:rPr lang="lv-LV" noProof="0" smtClean="0"/>
              <a:t>funkcijas</a:t>
            </a:r>
            <a:r>
              <a:rPr lang="lv-LV" i="1" noProof="0" smtClean="0"/>
              <a:t>,</a:t>
            </a:r>
            <a:r>
              <a:rPr lang="lv-LV" noProof="0" smtClean="0"/>
              <a:t> lai pārbaudītu, vai dokumentācijā ir iekļauta visa vajadzīgā informācija</a:t>
            </a:r>
          </a:p>
          <a:p>
            <a:pPr lvl="1"/>
            <a:endParaRPr lang="lv-LV" noProof="0" smtClean="0"/>
          </a:p>
          <a:p>
            <a:pPr lvl="0"/>
            <a:r>
              <a:rPr lang="lv-LV" noProof="0" smtClean="0"/>
              <a:t>Validācijas palīgrīks – palīdz nodrošināt iesniedzamās dokumentācijas pilnīgumu (to var izmantot arī, lai pārbaudītu datu kopu, t. i., pirms dokumentācijas izveides)</a:t>
            </a:r>
          </a:p>
          <a:p>
            <a:pPr lvl="1"/>
            <a:endParaRPr lang="lv-LV" noProof="0" smtClean="0"/>
          </a:p>
          <a:p>
            <a:pPr lvl="0"/>
            <a:r>
              <a:rPr lang="lv-LV" noProof="0" smtClean="0"/>
              <a:t>Informācijas izplatīšanas priekšskatījums – ļauj pārbaudīt, kura dokumentācijas informācija būs publiski pieejama </a:t>
            </a:r>
            <a:r>
              <a:rPr lang="lv-LV" i="1" noProof="0" smtClean="0"/>
              <a:t>ECHA</a:t>
            </a:r>
            <a:r>
              <a:rPr lang="lv-LV" noProof="0" smtClean="0"/>
              <a:t> tīmekļa vietnē</a:t>
            </a:r>
          </a:p>
          <a:p>
            <a:endParaRPr lang="lv-LV" noProof="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9550" y="3284984"/>
            <a:ext cx="857250" cy="85725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34229" y="4913042"/>
            <a:ext cx="857250" cy="857250"/>
          </a:xfrm>
          <a:prstGeom prst="rect">
            <a:avLst/>
          </a:prstGeom>
        </p:spPr>
      </p:pic>
    </p:spTree>
    <p:extLst>
      <p:ext uri="{BB962C8B-B14F-4D97-AF65-F5344CB8AC3E}">
        <p14:creationId xmlns:p14="http://schemas.microsoft.com/office/powerpoint/2010/main" val="2780615851"/>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611560" y="692696"/>
            <a:ext cx="5616624" cy="1143000"/>
          </a:xfrm>
        </p:spPr>
        <p:txBody>
          <a:bodyPr/>
          <a:lstStyle/>
          <a:p>
            <a:r>
              <a:rPr lang="lv-LV" noProof="0" smtClean="0"/>
              <a:t>Daži padomi par </a:t>
            </a:r>
            <a:r>
              <a:rPr lang="lv-LV" i="1" noProof="0" smtClean="0"/>
              <a:t>IUCLID 6</a:t>
            </a:r>
            <a:endParaRPr lang="lv-LV" noProof="0"/>
          </a:p>
        </p:txBody>
      </p:sp>
      <p:sp>
        <p:nvSpPr>
          <p:cNvPr id="6" name="Content Placeholder 2"/>
          <p:cNvSpPr>
            <a:spLocks noGrp="1"/>
          </p:cNvSpPr>
          <p:nvPr>
            <p:ph idx="1"/>
          </p:nvPr>
        </p:nvSpPr>
        <p:spPr>
          <a:xfrm>
            <a:off x="323528" y="2060848"/>
            <a:ext cx="7399967" cy="4507807"/>
          </a:xfrm>
        </p:spPr>
        <p:txBody>
          <a:bodyPr>
            <a:normAutofit/>
          </a:bodyPr>
          <a:lstStyle/>
          <a:p>
            <a:pPr lvl="0"/>
            <a:r>
              <a:rPr lang="lv-LV" noProof="0" smtClean="0"/>
              <a:t>Savas datu kopas satura rādītājā izvēlieties skatu, kas atbilst jūsu vielas tonnāžai un jūsu lomai kopīgajā iesniegšanā</a:t>
            </a:r>
          </a:p>
          <a:p>
            <a:pPr lvl="0"/>
            <a:r>
              <a:rPr lang="lv-LV" noProof="0" smtClean="0"/>
              <a:t>Izmantojiet validācijas palīgrīku, lai pirms dokumentācijas izveides pārbaudītu datu kopu un vēlāk pārbaudītu dokumentāciju</a:t>
            </a:r>
          </a:p>
          <a:p>
            <a:pPr lvl="0"/>
            <a:r>
              <a:rPr lang="lv-LV" noProof="0" smtClean="0"/>
              <a:t>Uzklikšķiniet ar peles labo pogu, lai piekļūtu </a:t>
            </a:r>
            <a:r>
              <a:rPr lang="lv-LV" i="1" noProof="0" smtClean="0"/>
              <a:t>IUCLID</a:t>
            </a:r>
            <a:r>
              <a:rPr lang="lv-LV" noProof="0" smtClean="0"/>
              <a:t> 6 izvēlnes opcijām</a:t>
            </a:r>
          </a:p>
          <a:p>
            <a:endParaRPr lang="lv-LV" noProof="0"/>
          </a:p>
        </p:txBody>
      </p:sp>
    </p:spTree>
    <p:extLst>
      <p:ext uri="{BB962C8B-B14F-4D97-AF65-F5344CB8AC3E}">
        <p14:creationId xmlns:p14="http://schemas.microsoft.com/office/powerpoint/2010/main" val="2332713790"/>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611560" y="620688"/>
            <a:ext cx="5616624" cy="1143000"/>
          </a:xfrm>
        </p:spPr>
        <p:txBody>
          <a:bodyPr/>
          <a:lstStyle/>
          <a:p>
            <a:r>
              <a:rPr lang="lv-LV" noProof="0" smtClean="0"/>
              <a:t>Daži padomi par </a:t>
            </a:r>
            <a:r>
              <a:rPr lang="lv-LV" i="1" noProof="0" smtClean="0"/>
              <a:t>IUCLID 6</a:t>
            </a:r>
            <a:endParaRPr lang="lv-LV" noProof="0"/>
          </a:p>
        </p:txBody>
      </p:sp>
      <p:sp>
        <p:nvSpPr>
          <p:cNvPr id="6" name="Content Placeholder 2"/>
          <p:cNvSpPr>
            <a:spLocks noGrp="1"/>
          </p:cNvSpPr>
          <p:nvPr>
            <p:ph idx="1"/>
          </p:nvPr>
        </p:nvSpPr>
        <p:spPr>
          <a:xfrm>
            <a:off x="467544" y="1836362"/>
            <a:ext cx="7560840" cy="4525963"/>
          </a:xfrm>
        </p:spPr>
        <p:txBody>
          <a:bodyPr>
            <a:normAutofit/>
          </a:bodyPr>
          <a:lstStyle/>
          <a:p>
            <a:pPr lvl="0"/>
            <a:r>
              <a:rPr lang="lv-LV" noProof="0" smtClean="0"/>
              <a:t>Jums vajadzīga palīdzība, lai aizpildītu laukus? Izmantojiet palīdzības sistēmu, nospiežot F1</a:t>
            </a:r>
          </a:p>
          <a:p>
            <a:pPr lvl="0"/>
            <a:r>
              <a:rPr lang="lv-LV" noProof="0" smtClean="0"/>
              <a:t>Centieties nepārrakstīt informāciju – izmantojiet </a:t>
            </a:r>
            <a:r>
              <a:rPr lang="lv-LV" i="1" noProof="0" smtClean="0"/>
              <a:t>IUCLID</a:t>
            </a:r>
            <a:r>
              <a:rPr lang="lv-LV" noProof="0" smtClean="0"/>
              <a:t> 6 sarakstus un veidnes</a:t>
            </a:r>
          </a:p>
          <a:p>
            <a:pPr lvl="0"/>
            <a:r>
              <a:rPr lang="lv-LV" noProof="0" smtClean="0"/>
              <a:t>Dažiem brīvteksta laukiem ir pieejamas teksta veidnes, kas palīdz aizpildīt šos laukus</a:t>
            </a:r>
          </a:p>
          <a:p>
            <a:pPr lvl="0"/>
            <a:r>
              <a:rPr lang="lv-LV" noProof="0" smtClean="0"/>
              <a:t>Ja jums vajadzīgs ar </a:t>
            </a:r>
            <a:r>
              <a:rPr lang="lv-LV" i="1" noProof="0" smtClean="0"/>
              <a:t>IUCLID</a:t>
            </a:r>
            <a:r>
              <a:rPr lang="lv-LV" noProof="0" smtClean="0"/>
              <a:t> lietošanu saistīts atbalsts, sazinieties ar </a:t>
            </a:r>
            <a:r>
              <a:rPr lang="lv-LV" i="1" noProof="0" smtClean="0"/>
              <a:t>ECHA</a:t>
            </a:r>
          </a:p>
          <a:p>
            <a:endParaRPr lang="lv-LV" noProof="0"/>
          </a:p>
        </p:txBody>
      </p:sp>
    </p:spTree>
    <p:extLst>
      <p:ext uri="{BB962C8B-B14F-4D97-AF65-F5344CB8AC3E}">
        <p14:creationId xmlns:p14="http://schemas.microsoft.com/office/powerpoint/2010/main" val="2315903049"/>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7" name="Content Placeholder 6"/>
          <p:cNvPicPr>
            <a:picLocks noGrp="1" noChangeAspect="1"/>
          </p:cNvPicPr>
          <p:nvPr>
            <p:ph sz="half" idx="2"/>
          </p:nvPr>
        </p:nvPicPr>
        <p:blipFill>
          <a:blip r:embed="rId3"/>
          <a:stretch>
            <a:fillRect/>
          </a:stretch>
        </p:blipFill>
        <p:spPr>
          <a:xfrm>
            <a:off x="4744671" y="2204864"/>
            <a:ext cx="4038600" cy="2746086"/>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p:txBody>
          <a:bodyPr/>
          <a:lstStyle/>
          <a:p>
            <a:r>
              <a:rPr lang="lv-LV" i="1" noProof="0" smtClean="0"/>
              <a:t>IUCLID 6</a:t>
            </a:r>
            <a:r>
              <a:rPr lang="lv-LV" noProof="0" smtClean="0"/>
              <a:t> tīmekļa vietne</a:t>
            </a:r>
            <a:endParaRPr lang="lv-LV" noProof="0"/>
          </a:p>
        </p:txBody>
      </p:sp>
      <p:sp>
        <p:nvSpPr>
          <p:cNvPr id="5" name="Content Placeholder 4"/>
          <p:cNvSpPr>
            <a:spLocks noGrp="1"/>
          </p:cNvSpPr>
          <p:nvPr>
            <p:ph sz="half" idx="1"/>
          </p:nvPr>
        </p:nvSpPr>
        <p:spPr>
          <a:xfrm>
            <a:off x="477471" y="2181201"/>
            <a:ext cx="4038600" cy="3264024"/>
          </a:xfrm>
        </p:spPr>
        <p:txBody>
          <a:bodyPr/>
          <a:lstStyle/>
          <a:p>
            <a:r>
              <a:rPr lang="lv-LV" noProof="0" smtClean="0"/>
              <a:t>Abonējiet jaunāko informāciju par </a:t>
            </a:r>
            <a:r>
              <a:rPr lang="lv-LV" i="1" noProof="0" smtClean="0"/>
              <a:t>IUCLID</a:t>
            </a:r>
            <a:r>
              <a:rPr lang="lv-LV" noProof="0" smtClean="0"/>
              <a:t> 6</a:t>
            </a:r>
          </a:p>
          <a:p>
            <a:endParaRPr lang="lv-LV" noProof="0"/>
          </a:p>
          <a:p>
            <a:r>
              <a:rPr lang="lv-LV" noProof="0" smtClean="0"/>
              <a:t>Piekļūstiet pieejamajai dokumentācijai un lejupielādējiet vajadzīgo variantu</a:t>
            </a:r>
          </a:p>
        </p:txBody>
      </p:sp>
    </p:spTree>
    <p:extLst>
      <p:ext uri="{BB962C8B-B14F-4D97-AF65-F5344CB8AC3E}">
        <p14:creationId xmlns:p14="http://schemas.microsoft.com/office/powerpoint/2010/main" val="2942302877"/>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2</a:t>
            </a:fld>
            <a:endParaRPr lang="lv-LV"/>
          </a:p>
        </p:txBody>
      </p:sp>
      <p:sp>
        <p:nvSpPr>
          <p:cNvPr id="4" name="Title 3"/>
          <p:cNvSpPr>
            <a:spLocks noGrp="1"/>
          </p:cNvSpPr>
          <p:nvPr>
            <p:ph type="title"/>
          </p:nvPr>
        </p:nvSpPr>
        <p:spPr/>
        <p:txBody>
          <a:bodyPr/>
          <a:lstStyle/>
          <a:p>
            <a:r>
              <a:rPr lang="lv-LV" noProof="0" smtClean="0"/>
              <a:t>Prezentācijas mērķis</a:t>
            </a:r>
            <a:endParaRPr lang="lv-LV" noProof="0"/>
          </a:p>
        </p:txBody>
      </p:sp>
      <p:sp>
        <p:nvSpPr>
          <p:cNvPr id="5" name="Content Placeholder 4"/>
          <p:cNvSpPr>
            <a:spLocks noGrp="1"/>
          </p:cNvSpPr>
          <p:nvPr>
            <p:ph idx="1"/>
          </p:nvPr>
        </p:nvSpPr>
        <p:spPr/>
        <p:txBody>
          <a:bodyPr>
            <a:normAutofit fontScale="62500" lnSpcReduction="20000"/>
          </a:bodyPr>
          <a:lstStyle/>
          <a:p>
            <a:r>
              <a:rPr lang="lv-LV" altLang="en-US" noProof="0"/>
              <a:t>Šo prezentāciju un piezīmes ir sagatavojusi </a:t>
            </a:r>
            <a:r>
              <a:rPr lang="lv-LV" altLang="en-US" i="1" noProof="0"/>
              <a:t>ECHA</a:t>
            </a:r>
            <a:r>
              <a:rPr lang="lv-LV" altLang="en-US" noProof="0"/>
              <a:t>, Eiropas Ķimikāliju aģentūra, lai palīdzētu jums sagatavot prezentāciju par </a:t>
            </a:r>
            <a:r>
              <a:rPr lang="lv-LV" altLang="en-US" i="1" noProof="0"/>
              <a:t>REACH</a:t>
            </a:r>
            <a:r>
              <a:rPr lang="lv-LV" altLang="en-US" noProof="0"/>
              <a:t> 2018, t. i., esošo vielu pēdējo reģistrācijas termiņu. Jūs varat izvēlēties attiecīgus slaidus un pēc vajadzības tos pārveidot atkarībā no tā, kas ir jūsu mērķauditorija, – uzņēmuma vadība, darbinieki, vides un darba aizsardzības speciālisti, iestādes utt. Prezentāciju varat izmantot bez papildu atļaujas.</a:t>
            </a:r>
          </a:p>
          <a:p>
            <a:endParaRPr lang="lv-LV" altLang="en-US" noProof="0"/>
          </a:p>
          <a:p>
            <a:r>
              <a:rPr lang="lv-LV" altLang="en-US" noProof="0"/>
              <a:t>Šajā prezentācijā ir sniegts īss pārskats par </a:t>
            </a:r>
            <a:r>
              <a:rPr lang="lv-LV" altLang="en-US" i="1" noProof="0"/>
              <a:t>ECHA</a:t>
            </a:r>
            <a:r>
              <a:rPr lang="lv-LV" altLang="en-US" noProof="0"/>
              <a:t> </a:t>
            </a:r>
            <a:r>
              <a:rPr lang="lv-LV" altLang="en-US" i="1" noProof="0"/>
              <a:t>REACH </a:t>
            </a:r>
            <a:r>
              <a:rPr lang="lv-LV" altLang="en-US" noProof="0"/>
              <a:t>2018. gada ceļveža 5. posmu (Sagatavojiet reģistrācijas pieteikumu kā </a:t>
            </a:r>
            <a:r>
              <a:rPr lang="lv-LV" altLang="en-US" i="1" noProof="0"/>
              <a:t>IUCLID</a:t>
            </a:r>
            <a:r>
              <a:rPr lang="lv-LV" altLang="en-US" noProof="0"/>
              <a:t> dokumentāciju). Tā ir viena no vairākām prezentācijām par </a:t>
            </a:r>
            <a:r>
              <a:rPr lang="lv-LV" altLang="en-US" i="1" noProof="0"/>
              <a:t>REACH</a:t>
            </a:r>
            <a:r>
              <a:rPr lang="lv-LV" altLang="en-US" noProof="0"/>
              <a:t> 2018, kas pieejamas </a:t>
            </a:r>
            <a:r>
              <a:rPr lang="lv-LV" altLang="en-US" i="1" noProof="0"/>
              <a:t>ECHA</a:t>
            </a:r>
            <a:r>
              <a:rPr lang="lv-LV" altLang="en-US" noProof="0"/>
              <a:t> tīmekļa vietnē. Komentārus un ieteikumus lūdzam sūtīt uz: </a:t>
            </a:r>
            <a:r>
              <a:rPr lang="lv-LV" altLang="en-US" b="1" noProof="0" smtClean="0">
                <a:solidFill>
                  <a:srgbClr val="0046AD"/>
                </a:solidFill>
              </a:rPr>
              <a:t>reach-2018@echa.europa.eu</a:t>
            </a:r>
            <a:r>
              <a:rPr lang="lv-LV" altLang="en-US" noProof="0"/>
              <a:t>.  </a:t>
            </a:r>
          </a:p>
          <a:p>
            <a:endParaRPr lang="lv-LV" altLang="en-US" noProof="0"/>
          </a:p>
          <a:p>
            <a:r>
              <a:rPr lang="lv-LV" altLang="en-US" b="1" noProof="0"/>
              <a:t>Juridisks paziņojums. </a:t>
            </a:r>
            <a:r>
              <a:rPr lang="lv-LV" altLang="en-US" noProof="0"/>
              <a:t>Šajā prezentācijā iekļautā informācija nav uzskatāma par juridisku padomu un juridiskā izpratnē neatspoguļo Eiropas Ķimikāliju aģentūras oficiālo viedokli. Eiropas Ķimikāliju aģentūra neuzņemas nekādu atbildību par šā dokumenta saturu.</a:t>
            </a:r>
          </a:p>
          <a:p>
            <a:endParaRPr lang="lv-LV" altLang="en-US" noProof="0"/>
          </a:p>
          <a:p>
            <a:r>
              <a:rPr lang="lv-LV" altLang="en-US" noProof="0"/>
              <a:t>Publicēšanas datums: 2017. gada maijs</a:t>
            </a:r>
          </a:p>
          <a:p>
            <a:pPr marL="0" indent="0">
              <a:buNone/>
            </a:pPr>
            <a:endParaRPr lang="lv-LV" noProof="0"/>
          </a:p>
        </p:txBody>
      </p:sp>
    </p:spTree>
    <p:extLst>
      <p:ext uri="{BB962C8B-B14F-4D97-AF65-F5344CB8AC3E}">
        <p14:creationId xmlns:p14="http://schemas.microsoft.com/office/powerpoint/2010/main" val="754092337"/>
      </p:ext>
    </p:extLst>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Title 3"/>
          <p:cNvSpPr>
            <a:spLocks noGrp="1"/>
          </p:cNvSpPr>
          <p:nvPr>
            <p:ph type="title"/>
          </p:nvPr>
        </p:nvSpPr>
        <p:spPr/>
        <p:txBody>
          <a:bodyPr/>
          <a:lstStyle/>
          <a:p>
            <a:r>
              <a:rPr lang="lv-LV" i="1" noProof="0" smtClean="0"/>
              <a:t>ECHA</a:t>
            </a:r>
            <a:r>
              <a:rPr lang="lv-LV" noProof="0" smtClean="0"/>
              <a:t> mākoņpakalpojumi</a:t>
            </a:r>
            <a:endParaRPr lang="lv-LV" noProof="0"/>
          </a:p>
        </p:txBody>
      </p:sp>
      <p:sp>
        <p:nvSpPr>
          <p:cNvPr id="5" name="Content Placeholder 4"/>
          <p:cNvSpPr>
            <a:spLocks noGrp="1"/>
          </p:cNvSpPr>
          <p:nvPr>
            <p:ph idx="1"/>
          </p:nvPr>
        </p:nvSpPr>
        <p:spPr>
          <a:xfrm>
            <a:off x="457199" y="1600200"/>
            <a:ext cx="3737101" cy="4756150"/>
          </a:xfrm>
        </p:spPr>
        <p:txBody>
          <a:bodyPr>
            <a:normAutofit fontScale="70000" lnSpcReduction="20000"/>
          </a:bodyPr>
          <a:lstStyle/>
          <a:p>
            <a:r>
              <a:rPr lang="lv-LV" noProof="0" smtClean="0"/>
              <a:t>Piekļuve no </a:t>
            </a:r>
            <a:r>
              <a:rPr lang="lv-LV" i="1" noProof="0" smtClean="0"/>
              <a:t>ECHA</a:t>
            </a:r>
            <a:r>
              <a:rPr lang="lv-LV" noProof="0" smtClean="0"/>
              <a:t> tīmekļa vietnes</a:t>
            </a:r>
          </a:p>
          <a:p>
            <a:endParaRPr lang="lv-LV" noProof="0" smtClean="0"/>
          </a:p>
          <a:p>
            <a:r>
              <a:rPr lang="lv-LV" noProof="0" smtClean="0"/>
              <a:t>Paredzēti MVU lietotājiem, lai sagatavotu dokumentāciju </a:t>
            </a:r>
            <a:r>
              <a:rPr lang="lv-LV" i="1" noProof="0" smtClean="0"/>
              <a:t>REACH</a:t>
            </a:r>
            <a:r>
              <a:rPr lang="lv-LV" noProof="0" smtClean="0"/>
              <a:t> 2018. gada reģistrācijai</a:t>
            </a:r>
          </a:p>
          <a:p>
            <a:endParaRPr lang="lv-LV" noProof="0" smtClean="0"/>
          </a:p>
          <a:p>
            <a:r>
              <a:rPr lang="lv-LV" noProof="0" smtClean="0"/>
              <a:t>Iespēja strādāt pārlūkā bez vajadzības instalēt lietojumprogrammu savā datorā</a:t>
            </a:r>
          </a:p>
          <a:p>
            <a:pPr lvl="0"/>
            <a:endParaRPr lang="lv-LV" noProof="0" smtClean="0"/>
          </a:p>
          <a:p>
            <a:pPr lvl="0"/>
            <a:r>
              <a:rPr lang="lv-LV" noProof="0" smtClean="0"/>
              <a:t>Pieejamība drošā mākoņvidē 24/7 režīmā no jebkuras vietas</a:t>
            </a:r>
          </a:p>
          <a:p>
            <a:pPr lvl="0"/>
            <a:endParaRPr lang="lv-LV" noProof="0" smtClean="0"/>
          </a:p>
          <a:p>
            <a:pPr lvl="0"/>
            <a:r>
              <a:rPr lang="lv-LV" noProof="0" smtClean="0"/>
              <a:t>Pieejama lietojumprogrammas izmēģinājumversija</a:t>
            </a:r>
          </a:p>
          <a:p>
            <a:endParaRPr lang="lv-LV" noProof="0"/>
          </a:p>
        </p:txBody>
      </p:sp>
      <p:sp>
        <p:nvSpPr>
          <p:cNvPr id="6" name="Freeform 5"/>
          <p:cNvSpPr/>
          <p:nvPr/>
        </p:nvSpPr>
        <p:spPr>
          <a:xfrm>
            <a:off x="5577175" y="2880214"/>
            <a:ext cx="2079947" cy="1771799"/>
          </a:xfrm>
          <a:custGeom>
            <a:gdLst>
              <a:gd name="connsiteX0" fmla="*/ 0 w 2550170"/>
              <a:gd name="connsiteY0" fmla="*/ 1103000 h 2206000"/>
              <a:gd name="connsiteX1" fmla="*/ 630254 w 2550170"/>
              <a:gd name="connsiteY1" fmla="*/ 1 h 2206000"/>
              <a:gd name="connsiteX2" fmla="*/ 1919916 w 2550170"/>
              <a:gd name="connsiteY2" fmla="*/ 1 h 2206000"/>
              <a:gd name="connsiteX3" fmla="*/ 2550170 w 2550170"/>
              <a:gd name="connsiteY3" fmla="*/ 1103000 h 2206000"/>
              <a:gd name="connsiteX4" fmla="*/ 1919916 w 2550170"/>
              <a:gd name="connsiteY4" fmla="*/ 2205999 h 2206000"/>
              <a:gd name="connsiteX5" fmla="*/ 630254 w 2550170"/>
              <a:gd name="connsiteY5" fmla="*/ 2205999 h 2206000"/>
              <a:gd name="connsiteX6" fmla="*/ 0 w 2550170"/>
              <a:gd name="connsiteY6" fmla="*/ 1103000 h 22060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0170" h="2206000">
                <a:moveTo>
                  <a:pt x="0" y="1103000"/>
                </a:moveTo>
                <a:lnTo>
                  <a:pt x="630254" y="1"/>
                </a:lnTo>
                <a:lnTo>
                  <a:pt x="1919916" y="1"/>
                </a:lnTo>
                <a:lnTo>
                  <a:pt x="2550170" y="1103000"/>
                </a:lnTo>
                <a:lnTo>
                  <a:pt x="1919916" y="2205999"/>
                </a:lnTo>
                <a:lnTo>
                  <a:pt x="630254" y="2205999"/>
                </a:lnTo>
                <a:lnTo>
                  <a:pt x="0" y="1103000"/>
                </a:lnTo>
                <a:close/>
              </a:path>
            </a:pathLst>
          </a:custGeom>
          <a:noFill/>
        </p:spPr>
        <p:style>
          <a:lnRef idx="2">
            <a:schemeClr val="lt1">
              <a:hueOff val="0"/>
              <a:satOff val="0"/>
              <a:lumOff val="0"/>
              <a:alphaOff val="0"/>
            </a:schemeClr>
          </a:lnRef>
          <a:fillRef idx="1">
            <a:scrgbClr r="0" g="0" b="0"/>
          </a:fillRef>
          <a:effectRef idx="0">
            <a:schemeClr val="accent1">
              <a:alpha val="80000"/>
              <a:hueOff val="0"/>
              <a:satOff val="0"/>
              <a:lumOff val="0"/>
              <a:alphaOff val="0"/>
            </a:schemeClr>
          </a:effectRef>
          <a:fontRef idx="minor">
            <a:schemeClr val="lt1"/>
          </a:fontRef>
        </p:style>
        <p:txBody>
          <a:bodyPr spcFirstLastPara="0" vert="horz" wrap="square" lIns="445459" tIns="388425" rIns="445459" bIns="388425" numCol="1" spcCol="1270" anchor="ctr" anchorCtr="0">
            <a:noAutofit/>
          </a:bodyPr>
          <a:lstStyle/>
          <a:p>
            <a:pPr lvl="0" algn="ctr" defTabSz="800100">
              <a:lnSpc>
                <a:spcPct val="90000"/>
              </a:lnSpc>
              <a:spcBef>
                <a:spcPct val="0"/>
              </a:spcBef>
              <a:spcAft>
                <a:spcPct val="35000"/>
              </a:spcAft>
            </a:pPr>
            <a:r>
              <a:rPr lang="lv-LV" smtClean="0"/>
              <a:t> </a:t>
            </a:r>
            <a:endParaRPr lang="lv-LV" sz="1800" b="1" kern="1200"/>
          </a:p>
        </p:txBody>
      </p:sp>
      <p:grpSp>
        <p:nvGrpSpPr>
          <p:cNvPr id="7" name="Group 6"/>
          <p:cNvGrpSpPr/>
          <p:nvPr/>
        </p:nvGrpSpPr>
        <p:grpSpPr>
          <a:xfrm>
            <a:off x="5768768" y="1268760"/>
            <a:ext cx="1895610" cy="1452107"/>
            <a:chOff x="3531525" y="188640"/>
            <a:chExt cx="2324160" cy="1807963"/>
          </a:xfrm>
        </p:grpSpPr>
        <p:sp>
          <p:nvSpPr>
            <p:cNvPr id="8" name="Hexagon 7"/>
            <p:cNvSpPr/>
            <p:nvPr/>
          </p:nvSpPr>
          <p:spPr>
            <a:xfrm>
              <a:off x="4893514" y="1139577"/>
              <a:ext cx="962171" cy="829038"/>
            </a:xfrm>
            <a:prstGeom prst="hexagon">
              <a:avLst>
                <a:gd name="adj" fmla="val 28900"/>
                <a:gd name="vf" fmla="val 115470"/>
              </a:avLst>
            </a:prstGeom>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a:p>
          </p:txBody>
        </p:sp>
        <p:sp>
          <p:nvSpPr>
            <p:cNvPr id="9" name="Freeform 8"/>
            <p:cNvSpPr/>
            <p:nvPr/>
          </p:nvSpPr>
          <p:spPr>
            <a:xfrm>
              <a:off x="3531525" y="188640"/>
              <a:ext cx="2089846" cy="1807963"/>
            </a:xfrm>
            <a:custGeom>
              <a:gdLst>
                <a:gd name="connsiteX0" fmla="*/ 0 w 2089846"/>
                <a:gd name="connsiteY0" fmla="*/ 903982 h 1807963"/>
                <a:gd name="connsiteX1" fmla="*/ 516535 w 2089846"/>
                <a:gd name="connsiteY1" fmla="*/ 0 h 1807963"/>
                <a:gd name="connsiteX2" fmla="*/ 1573311 w 2089846"/>
                <a:gd name="connsiteY2" fmla="*/ 0 h 1807963"/>
                <a:gd name="connsiteX3" fmla="*/ 2089846 w 2089846"/>
                <a:gd name="connsiteY3" fmla="*/ 903982 h 1807963"/>
                <a:gd name="connsiteX4" fmla="*/ 1573311 w 2089846"/>
                <a:gd name="connsiteY4" fmla="*/ 1807963 h 1807963"/>
                <a:gd name="connsiteX5" fmla="*/ 516535 w 2089846"/>
                <a:gd name="connsiteY5" fmla="*/ 1807963 h 1807963"/>
                <a:gd name="connsiteX6" fmla="*/ 0 w 2089846"/>
                <a:gd name="connsiteY6" fmla="*/ 903982 h 18079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9846" h="1807962">
                  <a:moveTo>
                    <a:pt x="0" y="903982"/>
                  </a:moveTo>
                  <a:lnTo>
                    <a:pt x="516535" y="0"/>
                  </a:lnTo>
                  <a:lnTo>
                    <a:pt x="1573311" y="0"/>
                  </a:lnTo>
                  <a:lnTo>
                    <a:pt x="2089846" y="903982"/>
                  </a:lnTo>
                  <a:lnTo>
                    <a:pt x="1573311" y="1807963"/>
                  </a:lnTo>
                  <a:lnTo>
                    <a:pt x="516535" y="1807963"/>
                  </a:lnTo>
                  <a:lnTo>
                    <a:pt x="0" y="903982"/>
                  </a:lnTo>
                  <a:close/>
                </a:path>
              </a:pathLst>
            </a:custGeom>
          </p:spPr>
          <p:style>
            <a:lnRef idx="2">
              <a:schemeClr val="lt1">
                <a:hueOff val="0"/>
                <a:satOff val="0"/>
                <a:lumOff val="0"/>
                <a:alphaOff val="0"/>
              </a:schemeClr>
            </a:lnRef>
            <a:fillRef idx="1">
              <a:schemeClr val="accent1">
                <a:alpha val="90000"/>
                <a:hueOff val="0"/>
                <a:satOff val="0"/>
                <a:lumOff val="0"/>
                <a:alphaOff val="0"/>
              </a:schemeClr>
            </a:fillRef>
            <a:effectRef idx="0">
              <a:schemeClr val="accent1">
                <a:alpha val="90000"/>
                <a:hueOff val="0"/>
                <a:satOff val="0"/>
                <a:lumOff val="0"/>
                <a:alphaOff val="0"/>
              </a:schemeClr>
            </a:effectRef>
            <a:fontRef idx="minor">
              <a:schemeClr val="lt1"/>
            </a:fontRef>
          </p:style>
          <p:txBody>
            <a:bodyPr spcFirstLastPara="0" vert="horz" wrap="square" lIns="361572" tIns="314858" rIns="361572" bIns="314858" numCol="1" spcCol="1270" anchor="ctr" anchorCtr="0">
              <a:noAutofit/>
            </a:bodyPr>
            <a:lstStyle/>
            <a:p>
              <a:pPr lvl="0" algn="ctr" defTabSz="533400">
                <a:lnSpc>
                  <a:spcPct val="90000"/>
                </a:lnSpc>
                <a:spcBef>
                  <a:spcPct val="0"/>
                </a:spcBef>
                <a:spcAft>
                  <a:spcPct val="35000"/>
                </a:spcAft>
              </a:pPr>
              <a:r>
                <a:rPr lang="lv-LV" sz="1200" kern="1200" smtClean="0"/>
                <a:t>Vienmēr pieejama lietojumprogrammas jaunākā versija </a:t>
              </a:r>
              <a:endParaRPr lang="lv-LV" sz="1200" kern="1200"/>
            </a:p>
          </p:txBody>
        </p:sp>
      </p:grpSp>
      <p:grpSp>
        <p:nvGrpSpPr>
          <p:cNvPr id="10" name="Group 9"/>
          <p:cNvGrpSpPr/>
          <p:nvPr/>
        </p:nvGrpSpPr>
        <p:grpSpPr>
          <a:xfrm>
            <a:off x="7331995" y="2161903"/>
            <a:ext cx="1704501" cy="1781290"/>
            <a:chOff x="5448157" y="1300658"/>
            <a:chExt cx="2089846" cy="2217817"/>
          </a:xfrm>
        </p:grpSpPr>
        <p:sp>
          <p:nvSpPr>
            <p:cNvPr id="11" name="Hexagon 10"/>
            <p:cNvSpPr/>
            <p:nvPr/>
          </p:nvSpPr>
          <p:spPr>
            <a:xfrm>
              <a:off x="6016444" y="2689437"/>
              <a:ext cx="962171" cy="829038"/>
            </a:xfrm>
            <a:prstGeom prst="hexagon">
              <a:avLst>
                <a:gd name="adj" fmla="val 28900"/>
                <a:gd name="vf" fmla="val 115470"/>
              </a:avLst>
            </a:prstGeom>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a:p>
          </p:txBody>
        </p:sp>
        <p:sp>
          <p:nvSpPr>
            <p:cNvPr id="12" name="Freeform 11"/>
            <p:cNvSpPr/>
            <p:nvPr/>
          </p:nvSpPr>
          <p:spPr>
            <a:xfrm>
              <a:off x="5448157" y="1300658"/>
              <a:ext cx="2089846" cy="1807963"/>
            </a:xfrm>
            <a:custGeom>
              <a:gdLst>
                <a:gd name="connsiteX0" fmla="*/ 0 w 2089846"/>
                <a:gd name="connsiteY0" fmla="*/ 903982 h 1807963"/>
                <a:gd name="connsiteX1" fmla="*/ 516535 w 2089846"/>
                <a:gd name="connsiteY1" fmla="*/ 0 h 1807963"/>
                <a:gd name="connsiteX2" fmla="*/ 1573311 w 2089846"/>
                <a:gd name="connsiteY2" fmla="*/ 0 h 1807963"/>
                <a:gd name="connsiteX3" fmla="*/ 2089846 w 2089846"/>
                <a:gd name="connsiteY3" fmla="*/ 903982 h 1807963"/>
                <a:gd name="connsiteX4" fmla="*/ 1573311 w 2089846"/>
                <a:gd name="connsiteY4" fmla="*/ 1807963 h 1807963"/>
                <a:gd name="connsiteX5" fmla="*/ 516535 w 2089846"/>
                <a:gd name="connsiteY5" fmla="*/ 1807963 h 1807963"/>
                <a:gd name="connsiteX6" fmla="*/ 0 w 2089846"/>
                <a:gd name="connsiteY6" fmla="*/ 903982 h 18079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9846" h="1807962">
                  <a:moveTo>
                    <a:pt x="0" y="903982"/>
                  </a:moveTo>
                  <a:lnTo>
                    <a:pt x="516535" y="0"/>
                  </a:lnTo>
                  <a:lnTo>
                    <a:pt x="1573311" y="0"/>
                  </a:lnTo>
                  <a:lnTo>
                    <a:pt x="2089846" y="903982"/>
                  </a:lnTo>
                  <a:lnTo>
                    <a:pt x="1573311" y="1807963"/>
                  </a:lnTo>
                  <a:lnTo>
                    <a:pt x="516535" y="1807963"/>
                  </a:lnTo>
                  <a:lnTo>
                    <a:pt x="0" y="903982"/>
                  </a:lnTo>
                  <a:close/>
                </a:path>
              </a:pathLst>
            </a:custGeom>
          </p:spPr>
          <p:style>
            <a:lnRef idx="2">
              <a:schemeClr val="lt1">
                <a:hueOff val="0"/>
                <a:satOff val="0"/>
                <a:lumOff val="0"/>
                <a:alphaOff val="0"/>
              </a:schemeClr>
            </a:lnRef>
            <a:fillRef idx="1">
              <a:schemeClr val="accent1">
                <a:alpha val="90000"/>
                <a:hueOff val="0"/>
                <a:satOff val="0"/>
                <a:lumOff val="0"/>
                <a:alphaOff val="-8000"/>
              </a:schemeClr>
            </a:fillRef>
            <a:effectRef idx="0">
              <a:schemeClr val="accent1">
                <a:alpha val="90000"/>
                <a:hueOff val="0"/>
                <a:satOff val="0"/>
                <a:lumOff val="0"/>
                <a:alphaOff val="-8000"/>
              </a:schemeClr>
            </a:effectRef>
            <a:fontRef idx="minor">
              <a:schemeClr val="lt1"/>
            </a:fontRef>
          </p:style>
          <p:txBody>
            <a:bodyPr spcFirstLastPara="0" vert="horz" wrap="square" lIns="361572" tIns="314858" rIns="361572" bIns="314858" numCol="1" spcCol="1270" anchor="ctr" anchorCtr="0">
              <a:noAutofit/>
            </a:bodyPr>
            <a:lstStyle/>
            <a:p>
              <a:pPr lvl="0" algn="ctr" defTabSz="533400">
                <a:lnSpc>
                  <a:spcPct val="90000"/>
                </a:lnSpc>
                <a:spcBef>
                  <a:spcPct val="0"/>
                </a:spcBef>
                <a:spcAft>
                  <a:spcPct val="35000"/>
                </a:spcAft>
              </a:pPr>
              <a:r>
                <a:rPr lang="lv-LV" sz="1200" kern="1200" smtClean="0"/>
                <a:t>Samazināts datu zuduma risks (</a:t>
              </a:r>
              <a:r>
                <a:rPr lang="lv-LV" sz="1200" i="1" kern="1200" smtClean="0"/>
                <a:t>ECHA</a:t>
              </a:r>
              <a:r>
                <a:rPr lang="lv-LV" sz="1200" kern="1200" smtClean="0"/>
                <a:t> pārvalda dublējumus)</a:t>
              </a:r>
            </a:p>
          </p:txBody>
        </p:sp>
      </p:grpSp>
      <p:grpSp>
        <p:nvGrpSpPr>
          <p:cNvPr id="13" name="Group 12"/>
          <p:cNvGrpSpPr/>
          <p:nvPr/>
        </p:nvGrpSpPr>
        <p:grpSpPr>
          <a:xfrm>
            <a:off x="7159271" y="3917718"/>
            <a:ext cx="1877225" cy="1452107"/>
            <a:chOff x="5236385" y="3486757"/>
            <a:chExt cx="2301618" cy="1807963"/>
          </a:xfrm>
        </p:grpSpPr>
        <p:sp>
          <p:nvSpPr>
            <p:cNvPr id="14" name="Hexagon 13"/>
            <p:cNvSpPr/>
            <p:nvPr/>
          </p:nvSpPr>
          <p:spPr>
            <a:xfrm>
              <a:off x="5236385" y="4438939"/>
              <a:ext cx="962171" cy="829038"/>
            </a:xfrm>
            <a:prstGeom prst="hexagon">
              <a:avLst>
                <a:gd name="adj" fmla="val 28900"/>
                <a:gd name="vf" fmla="val 115470"/>
              </a:avLst>
            </a:prstGeom>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a:p>
          </p:txBody>
        </p:sp>
        <p:sp>
          <p:nvSpPr>
            <p:cNvPr id="15" name="Freeform 14"/>
            <p:cNvSpPr/>
            <p:nvPr/>
          </p:nvSpPr>
          <p:spPr>
            <a:xfrm>
              <a:off x="5448157" y="3486757"/>
              <a:ext cx="2089846" cy="1807963"/>
            </a:xfrm>
            <a:custGeom>
              <a:gdLst>
                <a:gd name="connsiteX0" fmla="*/ 0 w 2089846"/>
                <a:gd name="connsiteY0" fmla="*/ 903982 h 1807963"/>
                <a:gd name="connsiteX1" fmla="*/ 516535 w 2089846"/>
                <a:gd name="connsiteY1" fmla="*/ 0 h 1807963"/>
                <a:gd name="connsiteX2" fmla="*/ 1573311 w 2089846"/>
                <a:gd name="connsiteY2" fmla="*/ 0 h 1807963"/>
                <a:gd name="connsiteX3" fmla="*/ 2089846 w 2089846"/>
                <a:gd name="connsiteY3" fmla="*/ 903982 h 1807963"/>
                <a:gd name="connsiteX4" fmla="*/ 1573311 w 2089846"/>
                <a:gd name="connsiteY4" fmla="*/ 1807963 h 1807963"/>
                <a:gd name="connsiteX5" fmla="*/ 516535 w 2089846"/>
                <a:gd name="connsiteY5" fmla="*/ 1807963 h 1807963"/>
                <a:gd name="connsiteX6" fmla="*/ 0 w 2089846"/>
                <a:gd name="connsiteY6" fmla="*/ 903982 h 18079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9846" h="1807962">
                  <a:moveTo>
                    <a:pt x="0" y="903982"/>
                  </a:moveTo>
                  <a:lnTo>
                    <a:pt x="516535" y="0"/>
                  </a:lnTo>
                  <a:lnTo>
                    <a:pt x="1573311" y="0"/>
                  </a:lnTo>
                  <a:lnTo>
                    <a:pt x="2089846" y="903982"/>
                  </a:lnTo>
                  <a:lnTo>
                    <a:pt x="1573311" y="1807963"/>
                  </a:lnTo>
                  <a:lnTo>
                    <a:pt x="516535" y="1807963"/>
                  </a:lnTo>
                  <a:lnTo>
                    <a:pt x="0" y="903982"/>
                  </a:lnTo>
                  <a:close/>
                </a:path>
              </a:pathLst>
            </a:custGeom>
          </p:spPr>
          <p:style>
            <a:lnRef idx="2">
              <a:schemeClr val="lt1">
                <a:hueOff val="0"/>
                <a:satOff val="0"/>
                <a:lumOff val="0"/>
                <a:alphaOff val="0"/>
              </a:schemeClr>
            </a:lnRef>
            <a:fillRef idx="1">
              <a:schemeClr val="accent1">
                <a:alpha val="90000"/>
                <a:hueOff val="0"/>
                <a:satOff val="0"/>
                <a:lumOff val="0"/>
                <a:alphaOff val="-16000"/>
              </a:schemeClr>
            </a:fillRef>
            <a:effectRef idx="0">
              <a:schemeClr val="accent1">
                <a:alpha val="90000"/>
                <a:hueOff val="0"/>
                <a:satOff val="0"/>
                <a:lumOff val="0"/>
                <a:alphaOff val="-16000"/>
              </a:schemeClr>
            </a:effectRef>
            <a:fontRef idx="minor">
              <a:schemeClr val="lt1"/>
            </a:fontRef>
          </p:style>
          <p:txBody>
            <a:bodyPr spcFirstLastPara="0" vert="horz" wrap="square" lIns="361572" tIns="314858" rIns="361572" bIns="314858" numCol="1" spcCol="1270" anchor="ctr" anchorCtr="0">
              <a:noAutofit/>
            </a:bodyPr>
            <a:lstStyle/>
            <a:p>
              <a:pPr lvl="0" algn="ctr" defTabSz="533400">
                <a:lnSpc>
                  <a:spcPct val="90000"/>
                </a:lnSpc>
                <a:spcBef>
                  <a:spcPct val="0"/>
                </a:spcBef>
                <a:spcAft>
                  <a:spcPct val="35000"/>
                </a:spcAft>
              </a:pPr>
              <a:r>
                <a:rPr lang="lv-LV" sz="1200" kern="1200" smtClean="0"/>
                <a:t>Viegli strādāt no jebkuras vietas (vienkāršāka attālināta piekļuve) un saņemt konsultantu palīdzību</a:t>
              </a:r>
            </a:p>
          </p:txBody>
        </p:sp>
      </p:grpSp>
      <p:grpSp>
        <p:nvGrpSpPr>
          <p:cNvPr id="16" name="Group 15"/>
          <p:cNvGrpSpPr/>
          <p:nvPr/>
        </p:nvGrpSpPr>
        <p:grpSpPr>
          <a:xfrm>
            <a:off x="5581046" y="4811859"/>
            <a:ext cx="1892224" cy="1452107"/>
            <a:chOff x="3301363" y="4600019"/>
            <a:chExt cx="2320008" cy="1807963"/>
          </a:xfrm>
        </p:grpSpPr>
        <p:sp>
          <p:nvSpPr>
            <p:cNvPr id="17" name="Hexagon 16"/>
            <p:cNvSpPr/>
            <p:nvPr/>
          </p:nvSpPr>
          <p:spPr>
            <a:xfrm>
              <a:off x="3301363" y="4620543"/>
              <a:ext cx="962171" cy="829038"/>
            </a:xfrm>
            <a:prstGeom prst="hexagon">
              <a:avLst>
                <a:gd name="adj" fmla="val 28900"/>
                <a:gd name="vf" fmla="val 115470"/>
              </a:avLst>
            </a:prstGeom>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a:p>
          </p:txBody>
        </p:sp>
        <p:sp>
          <p:nvSpPr>
            <p:cNvPr id="18" name="Freeform 17"/>
            <p:cNvSpPr/>
            <p:nvPr/>
          </p:nvSpPr>
          <p:spPr>
            <a:xfrm>
              <a:off x="3531525" y="4600019"/>
              <a:ext cx="2089846" cy="1807963"/>
            </a:xfrm>
            <a:custGeom>
              <a:gdLst>
                <a:gd name="connsiteX0" fmla="*/ 0 w 2089846"/>
                <a:gd name="connsiteY0" fmla="*/ 903982 h 1807963"/>
                <a:gd name="connsiteX1" fmla="*/ 516535 w 2089846"/>
                <a:gd name="connsiteY1" fmla="*/ 0 h 1807963"/>
                <a:gd name="connsiteX2" fmla="*/ 1573311 w 2089846"/>
                <a:gd name="connsiteY2" fmla="*/ 0 h 1807963"/>
                <a:gd name="connsiteX3" fmla="*/ 2089846 w 2089846"/>
                <a:gd name="connsiteY3" fmla="*/ 903982 h 1807963"/>
                <a:gd name="connsiteX4" fmla="*/ 1573311 w 2089846"/>
                <a:gd name="connsiteY4" fmla="*/ 1807963 h 1807963"/>
                <a:gd name="connsiteX5" fmla="*/ 516535 w 2089846"/>
                <a:gd name="connsiteY5" fmla="*/ 1807963 h 1807963"/>
                <a:gd name="connsiteX6" fmla="*/ 0 w 2089846"/>
                <a:gd name="connsiteY6" fmla="*/ 903982 h 18079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9846" h="1807962">
                  <a:moveTo>
                    <a:pt x="0" y="903982"/>
                  </a:moveTo>
                  <a:lnTo>
                    <a:pt x="516535" y="0"/>
                  </a:lnTo>
                  <a:lnTo>
                    <a:pt x="1573311" y="0"/>
                  </a:lnTo>
                  <a:lnTo>
                    <a:pt x="2089846" y="903982"/>
                  </a:lnTo>
                  <a:lnTo>
                    <a:pt x="1573311" y="1807963"/>
                  </a:lnTo>
                  <a:lnTo>
                    <a:pt x="516535" y="1807963"/>
                  </a:lnTo>
                  <a:lnTo>
                    <a:pt x="0" y="903982"/>
                  </a:lnTo>
                  <a:close/>
                </a:path>
              </a:pathLst>
            </a:custGeom>
          </p:spPr>
          <p:style>
            <a:lnRef idx="2">
              <a:schemeClr val="lt1">
                <a:hueOff val="0"/>
                <a:satOff val="0"/>
                <a:lumOff val="0"/>
                <a:alphaOff val="0"/>
              </a:schemeClr>
            </a:lnRef>
            <a:fillRef idx="1">
              <a:schemeClr val="accent1">
                <a:alpha val="90000"/>
                <a:hueOff val="0"/>
                <a:satOff val="0"/>
                <a:lumOff val="0"/>
                <a:alphaOff val="-24000"/>
              </a:schemeClr>
            </a:fillRef>
            <a:effectRef idx="0">
              <a:schemeClr val="accent1">
                <a:alpha val="90000"/>
                <a:hueOff val="0"/>
                <a:satOff val="0"/>
                <a:lumOff val="0"/>
                <a:alphaOff val="-24000"/>
              </a:schemeClr>
            </a:effectRef>
            <a:fontRef idx="minor">
              <a:schemeClr val="lt1"/>
            </a:fontRef>
          </p:style>
          <p:txBody>
            <a:bodyPr spcFirstLastPara="0" vert="horz" wrap="square" lIns="361572" tIns="314858" rIns="361572" bIns="314858" numCol="1" spcCol="1270" anchor="ctr" anchorCtr="0">
              <a:noAutofit/>
            </a:bodyPr>
            <a:lstStyle/>
            <a:p>
              <a:pPr lvl="0" algn="ctr" defTabSz="533400">
                <a:lnSpc>
                  <a:spcPct val="90000"/>
                </a:lnSpc>
                <a:spcBef>
                  <a:spcPct val="0"/>
                </a:spcBef>
                <a:spcAft>
                  <a:spcPct val="35000"/>
                </a:spcAft>
              </a:pPr>
              <a:r>
                <a:rPr lang="lv-LV" sz="1200" kern="1200" smtClean="0"/>
                <a:t>Uzlabota tiešsaistes atbalsta iespējas</a:t>
              </a:r>
            </a:p>
          </p:txBody>
        </p:sp>
      </p:grpSp>
      <p:grpSp>
        <p:nvGrpSpPr>
          <p:cNvPr id="19" name="Group 18"/>
          <p:cNvGrpSpPr/>
          <p:nvPr/>
        </p:nvGrpSpPr>
        <p:grpSpPr>
          <a:xfrm>
            <a:off x="4198285" y="3584038"/>
            <a:ext cx="1704501" cy="1786785"/>
            <a:chOff x="1605995" y="3071305"/>
            <a:chExt cx="2089846" cy="2224659"/>
          </a:xfrm>
        </p:grpSpPr>
        <p:sp>
          <p:nvSpPr>
            <p:cNvPr id="20" name="Hexagon 19"/>
            <p:cNvSpPr/>
            <p:nvPr/>
          </p:nvSpPr>
          <p:spPr>
            <a:xfrm>
              <a:off x="2160044" y="3071305"/>
              <a:ext cx="962171" cy="829038"/>
            </a:xfrm>
            <a:prstGeom prst="hexagon">
              <a:avLst>
                <a:gd name="adj" fmla="val 28900"/>
                <a:gd name="vf" fmla="val 115470"/>
              </a:avLst>
            </a:prstGeom>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a:p>
          </p:txBody>
        </p:sp>
        <p:sp>
          <p:nvSpPr>
            <p:cNvPr id="21" name="Freeform 20"/>
            <p:cNvSpPr/>
            <p:nvPr/>
          </p:nvSpPr>
          <p:spPr>
            <a:xfrm>
              <a:off x="1605995" y="3488001"/>
              <a:ext cx="2089846" cy="1807963"/>
            </a:xfrm>
            <a:custGeom>
              <a:gdLst>
                <a:gd name="connsiteX0" fmla="*/ 0 w 2089846"/>
                <a:gd name="connsiteY0" fmla="*/ 903982 h 1807963"/>
                <a:gd name="connsiteX1" fmla="*/ 516535 w 2089846"/>
                <a:gd name="connsiteY1" fmla="*/ 0 h 1807963"/>
                <a:gd name="connsiteX2" fmla="*/ 1573311 w 2089846"/>
                <a:gd name="connsiteY2" fmla="*/ 0 h 1807963"/>
                <a:gd name="connsiteX3" fmla="*/ 2089846 w 2089846"/>
                <a:gd name="connsiteY3" fmla="*/ 903982 h 1807963"/>
                <a:gd name="connsiteX4" fmla="*/ 1573311 w 2089846"/>
                <a:gd name="connsiteY4" fmla="*/ 1807963 h 1807963"/>
                <a:gd name="connsiteX5" fmla="*/ 516535 w 2089846"/>
                <a:gd name="connsiteY5" fmla="*/ 1807963 h 1807963"/>
                <a:gd name="connsiteX6" fmla="*/ 0 w 2089846"/>
                <a:gd name="connsiteY6" fmla="*/ 903982 h 18079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9846" h="1807962">
                  <a:moveTo>
                    <a:pt x="0" y="903982"/>
                  </a:moveTo>
                  <a:lnTo>
                    <a:pt x="516535" y="0"/>
                  </a:lnTo>
                  <a:lnTo>
                    <a:pt x="1573311" y="0"/>
                  </a:lnTo>
                  <a:lnTo>
                    <a:pt x="2089846" y="903982"/>
                  </a:lnTo>
                  <a:lnTo>
                    <a:pt x="1573311" y="1807963"/>
                  </a:lnTo>
                  <a:lnTo>
                    <a:pt x="516535" y="1807963"/>
                  </a:lnTo>
                  <a:lnTo>
                    <a:pt x="0" y="903982"/>
                  </a:lnTo>
                  <a:close/>
                </a:path>
              </a:pathLst>
            </a:custGeom>
          </p:spPr>
          <p:style>
            <a:lnRef idx="2">
              <a:schemeClr val="lt1">
                <a:hueOff val="0"/>
                <a:satOff val="0"/>
                <a:lumOff val="0"/>
                <a:alphaOff val="0"/>
              </a:schemeClr>
            </a:lnRef>
            <a:fillRef idx="1">
              <a:schemeClr val="accent1">
                <a:alpha val="90000"/>
                <a:hueOff val="0"/>
                <a:satOff val="0"/>
                <a:lumOff val="0"/>
                <a:alphaOff val="-32000"/>
              </a:schemeClr>
            </a:fillRef>
            <a:effectRef idx="0">
              <a:schemeClr val="accent1">
                <a:alpha val="90000"/>
                <a:hueOff val="0"/>
                <a:satOff val="0"/>
                <a:lumOff val="0"/>
                <a:alphaOff val="-32000"/>
              </a:schemeClr>
            </a:effectRef>
            <a:fontRef idx="minor">
              <a:schemeClr val="lt1"/>
            </a:fontRef>
          </p:style>
          <p:txBody>
            <a:bodyPr spcFirstLastPara="0" vert="horz" wrap="square" lIns="361572" tIns="314858" rIns="361572" bIns="314858" numCol="1" spcCol="1270" anchor="ctr" anchorCtr="0">
              <a:noAutofit/>
            </a:bodyPr>
            <a:lstStyle/>
            <a:p>
              <a:pPr lvl="0" algn="ctr" defTabSz="533400">
                <a:lnSpc>
                  <a:spcPct val="90000"/>
                </a:lnSpc>
                <a:spcBef>
                  <a:spcPct val="0"/>
                </a:spcBef>
                <a:spcAft>
                  <a:spcPct val="35000"/>
                </a:spcAft>
              </a:pPr>
              <a:r>
                <a:rPr lang="lv-LV" sz="1200" kern="1200" smtClean="0"/>
                <a:t>Lietotājiem nav ar instalēšanas un aparatūras pārvaldību saistītu izmaksu</a:t>
              </a:r>
            </a:p>
          </p:txBody>
        </p:sp>
      </p:grpSp>
      <p:sp>
        <p:nvSpPr>
          <p:cNvPr id="22" name="Freeform 21"/>
          <p:cNvSpPr/>
          <p:nvPr/>
        </p:nvSpPr>
        <p:spPr>
          <a:xfrm>
            <a:off x="4198285" y="2159904"/>
            <a:ext cx="1704501" cy="1452107"/>
          </a:xfrm>
          <a:custGeom>
            <a:gdLst>
              <a:gd name="connsiteX0" fmla="*/ 0 w 2089846"/>
              <a:gd name="connsiteY0" fmla="*/ 903982 h 1807963"/>
              <a:gd name="connsiteX1" fmla="*/ 516535 w 2089846"/>
              <a:gd name="connsiteY1" fmla="*/ 0 h 1807963"/>
              <a:gd name="connsiteX2" fmla="*/ 1573311 w 2089846"/>
              <a:gd name="connsiteY2" fmla="*/ 0 h 1807963"/>
              <a:gd name="connsiteX3" fmla="*/ 2089846 w 2089846"/>
              <a:gd name="connsiteY3" fmla="*/ 903982 h 1807963"/>
              <a:gd name="connsiteX4" fmla="*/ 1573311 w 2089846"/>
              <a:gd name="connsiteY4" fmla="*/ 1807963 h 1807963"/>
              <a:gd name="connsiteX5" fmla="*/ 516535 w 2089846"/>
              <a:gd name="connsiteY5" fmla="*/ 1807963 h 1807963"/>
              <a:gd name="connsiteX6" fmla="*/ 0 w 2089846"/>
              <a:gd name="connsiteY6" fmla="*/ 903982 h 18079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9846" h="1807962">
                <a:moveTo>
                  <a:pt x="0" y="903982"/>
                </a:moveTo>
                <a:lnTo>
                  <a:pt x="516535" y="0"/>
                </a:lnTo>
                <a:lnTo>
                  <a:pt x="1573311" y="0"/>
                </a:lnTo>
                <a:lnTo>
                  <a:pt x="2089846" y="903982"/>
                </a:lnTo>
                <a:lnTo>
                  <a:pt x="1573311" y="1807963"/>
                </a:lnTo>
                <a:lnTo>
                  <a:pt x="516535" y="1807963"/>
                </a:lnTo>
                <a:lnTo>
                  <a:pt x="0" y="903982"/>
                </a:lnTo>
                <a:close/>
              </a:path>
            </a:pathLst>
          </a:custGeom>
        </p:spPr>
        <p:style>
          <a:lnRef idx="2">
            <a:schemeClr val="lt1">
              <a:hueOff val="0"/>
              <a:satOff val="0"/>
              <a:lumOff val="0"/>
              <a:alphaOff val="0"/>
            </a:schemeClr>
          </a:lnRef>
          <a:fillRef idx="1">
            <a:schemeClr val="accent1">
              <a:alpha val="90000"/>
              <a:hueOff val="0"/>
              <a:satOff val="0"/>
              <a:lumOff val="0"/>
              <a:alphaOff val="-40000"/>
            </a:schemeClr>
          </a:fillRef>
          <a:effectRef idx="0">
            <a:schemeClr val="accent1">
              <a:alpha val="90000"/>
              <a:hueOff val="0"/>
              <a:satOff val="0"/>
              <a:lumOff val="0"/>
              <a:alphaOff val="-40000"/>
            </a:schemeClr>
          </a:effectRef>
          <a:fontRef idx="minor">
            <a:schemeClr val="lt1"/>
          </a:fontRef>
        </p:style>
        <p:txBody>
          <a:bodyPr spcFirstLastPara="0" vert="horz" wrap="square" lIns="361572" tIns="314858" rIns="361572" bIns="314858" numCol="1" spcCol="1270" anchor="ctr" anchorCtr="0">
            <a:noAutofit/>
          </a:bodyPr>
          <a:lstStyle/>
          <a:p>
            <a:pPr lvl="0" algn="ctr" defTabSz="533400">
              <a:lnSpc>
                <a:spcPct val="90000"/>
              </a:lnSpc>
              <a:spcBef>
                <a:spcPct val="0"/>
              </a:spcBef>
              <a:spcAft>
                <a:spcPct val="35000"/>
              </a:spcAft>
            </a:pPr>
            <a:r>
              <a:rPr lang="lv-LV" sz="1200" kern="1200" smtClean="0"/>
              <a:t>Augstāks datu drošības līmenis, pateicoties mazākam vietējo kopiju skaitam</a:t>
            </a:r>
          </a:p>
        </p:txBody>
      </p:sp>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5164" y="3235145"/>
            <a:ext cx="1698118" cy="1041028"/>
          </a:xfrm>
          <a:prstGeom prst="rect">
            <a:avLst/>
          </a:prstGeom>
        </p:spPr>
      </p:pic>
    </p:spTree>
    <p:extLst>
      <p:ext uri="{BB962C8B-B14F-4D97-AF65-F5344CB8AC3E}">
        <p14:creationId xmlns:p14="http://schemas.microsoft.com/office/powerpoint/2010/main" val="942441188"/>
      </p:ext>
    </p:extLst>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lv-LV" noProof="0" smtClean="0"/>
              <a:t>Atcerieties</a:t>
            </a:r>
            <a:endParaRPr lang="lv-LV" noProof="0"/>
          </a:p>
        </p:txBody>
      </p:sp>
      <p:sp>
        <p:nvSpPr>
          <p:cNvPr id="3" name="Rectangle 2"/>
          <p:cNvSpPr/>
          <p:nvPr/>
        </p:nvSpPr>
        <p:spPr>
          <a:xfrm>
            <a:off x="395536" y="1753726"/>
            <a:ext cx="7848872" cy="3416320"/>
          </a:xfrm>
          <a:prstGeom prst="rect">
            <a:avLst/>
          </a:prstGeom>
          <a:noFill/>
        </p:spPr>
        <p:txBody>
          <a:bodyPr wrap="square">
            <a:spAutoFit/>
          </a:bodyPr>
          <a:lstStyle/>
          <a:p>
            <a:pPr marL="342900" indent="-342900">
              <a:buFont typeface="Arial" panose="020b0604020202020204" pitchFamily="34" charset="0"/>
              <a:buChar char="•"/>
            </a:pPr>
            <a:r>
              <a:rPr lang="lv-LV" sz="2400" smtClean="0">
                <a:solidFill>
                  <a:prstClr val="black"/>
                </a:solidFill>
                <a:latin typeface="Verdana" panose="020b0604030504040204" pitchFamily="34" charset="0"/>
              </a:rPr>
              <a:t>Izvēlieties sev piemērotāko </a:t>
            </a:r>
            <a:r>
              <a:rPr lang="lv-LV" sz="2400" i="1" smtClean="0">
                <a:solidFill>
                  <a:prstClr val="black"/>
                </a:solidFill>
                <a:latin typeface="Verdana" panose="020b0604030504040204" pitchFamily="34" charset="0"/>
              </a:rPr>
              <a:t>IUCLID</a:t>
            </a:r>
            <a:r>
              <a:rPr lang="lv-LV" sz="2400" smtClean="0">
                <a:solidFill>
                  <a:prstClr val="black"/>
                </a:solidFill>
                <a:latin typeface="Verdana" panose="020b0604030504040204" pitchFamily="34" charset="0"/>
              </a:rPr>
              <a:t> variantu</a:t>
            </a:r>
          </a:p>
          <a:p>
            <a:pPr marL="342900" indent="-342900">
              <a:buFont typeface="Arial" panose="020b0604020202020204" pitchFamily="34" charset="0"/>
              <a:buChar char="•"/>
            </a:pPr>
            <a:endParaRPr lang="lv-LV" sz="240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lv-LV" sz="2400">
                <a:solidFill>
                  <a:prstClr val="black"/>
                </a:solidFill>
                <a:latin typeface="Verdana" panose="020b0604030504040204" pitchFamily="34" charset="0"/>
              </a:rPr>
              <a:t>Ieplānojiet pietiekami daudz laika datu ievadīšanai un pārliecinieties, ka dokumentācija ir gatava iesniegšanai</a:t>
            </a:r>
            <a:endParaRPr lang="lv-LV" sz="240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endParaRPr lang="lv-LV" sz="240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lv-LV" sz="2400">
                <a:latin typeface="Verdana" panose="020b0604030504040204" pitchFamily="34" charset="0"/>
              </a:rPr>
              <a:t>Atbalsts pieejams </a:t>
            </a:r>
            <a:r>
              <a:rPr lang="lv-LV" sz="2400" smtClean="0">
                <a:latin typeface="Verdana" panose="020b0604030504040204" pitchFamily="34" charset="0"/>
                <a:hlinkClick r:id="rId3"/>
              </a:rPr>
              <a:t>https://echa.europa.eu/reach-2018</a:t>
            </a:r>
            <a:endParaRPr lang="lv-LV" sz="2400" smtClean="0">
              <a:latin typeface="Verdana" panose="020b0604030504040204" pitchFamily="34" charset="0"/>
              <a:ea typeface="Verdana" panose="020b0604030504040204" pitchFamily="34" charset="0"/>
              <a:cs typeface="Verdana" panose="020b0604030504040204" pitchFamily="34" charset="0"/>
            </a:endParaRPr>
          </a:p>
          <a:p>
            <a:endParaRPr lang="lv-LV" sz="240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lv-LV" sz="2400" smtClean="0">
                <a:solidFill>
                  <a:prstClr val="black"/>
                </a:solidFill>
                <a:latin typeface="Verdana" panose="020b0604030504040204" pitchFamily="34" charset="0"/>
                <a:hlinkClick r:id="rId4"/>
              </a:rPr>
              <a:t>Sazinieties ar </a:t>
            </a:r>
            <a:r>
              <a:rPr lang="lv-LV" sz="2400" i="1" smtClean="0">
                <a:solidFill>
                  <a:prstClr val="black"/>
                </a:solidFill>
                <a:latin typeface="Verdana" panose="020b0604030504040204" pitchFamily="34" charset="0"/>
                <a:hlinkClick r:id="rId4"/>
              </a:rPr>
              <a:t>ECHA</a:t>
            </a:r>
            <a:r>
              <a:rPr lang="lv-LV" sz="2400" smtClean="0">
                <a:solidFill>
                  <a:prstClr val="black"/>
                </a:solidFill>
                <a:latin typeface="Verdana" panose="020b0604030504040204" pitchFamily="34" charset="0"/>
              </a:rPr>
              <a:t>, ja jums vajadzīgs papildu atbalsts</a:t>
            </a:r>
          </a:p>
        </p:txBody>
      </p:sp>
    </p:spTree>
    <p:extLst>
      <p:ext uri="{BB962C8B-B14F-4D97-AF65-F5344CB8AC3E}">
        <p14:creationId xmlns:p14="http://schemas.microsoft.com/office/powerpoint/2010/main" val="583746448"/>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Slide Number Placeholder 4"/>
          <p:cNvSpPr>
            <a:spLocks noGrp="1"/>
          </p:cNvSpPr>
          <p:nvPr>
            <p:ph type="sldNum" sz="quarter" idx="12"/>
          </p:nvPr>
        </p:nvSpPr>
        <p:spPr/>
        <p:txBody>
          <a:bodyPr/>
          <a:lstStyle/>
          <a:p>
            <a:fld id="{53FE240C-791C-4FA0-BA72-1FE57C9E7D13}" type="slidenum">
              <a:rPr lang="en-GB" smtClean="0">
                <a:solidFill>
                  <a:prstClr val="black">
                    <a:tint val="75000"/>
                  </a:prstClr>
                </a:solidFill>
              </a:rPr>
              <a:t>3</a:t>
            </a:fld>
            <a:endParaRPr lang="lv-LV">
              <a:solidFill>
                <a:prstClr val="black">
                  <a:tint val="75000"/>
                </a:prstClr>
              </a:solidFill>
            </a:endParaRPr>
          </a:p>
        </p:txBody>
      </p:sp>
      <p:sp>
        <p:nvSpPr>
          <p:cNvPr id="2" name="Title 1"/>
          <p:cNvSpPr>
            <a:spLocks noGrp="1"/>
          </p:cNvSpPr>
          <p:nvPr>
            <p:ph type="title"/>
          </p:nvPr>
        </p:nvSpPr>
        <p:spPr/>
        <p:txBody>
          <a:bodyPr/>
          <a:lstStyle/>
          <a:p>
            <a:r>
              <a:rPr lang="lv-LV" noProof="0" smtClean="0"/>
              <a:t>5. posms. Sagatavojiet reģistrācijas</a:t>
            </a:r>
            <a:br/>
            <a:r>
              <a:rPr lang="lv-LV" noProof="0" smtClean="0"/>
              <a:t>pieteikumu kā </a:t>
            </a:r>
            <a:r>
              <a:rPr lang="lv-LV" i="1" noProof="0" smtClean="0"/>
              <a:t>IUCLID</a:t>
            </a:r>
            <a:r>
              <a:rPr lang="lv-LV" noProof="0" smtClean="0"/>
              <a:t> dokumentāciju</a:t>
            </a:r>
            <a:endParaRPr lang="lv-LV" noProof="0"/>
          </a:p>
        </p:txBody>
      </p:sp>
      <p:sp>
        <p:nvSpPr>
          <p:cNvPr id="3" name="Content Placeholder 2"/>
          <p:cNvSpPr>
            <a:spLocks noGrp="1"/>
          </p:cNvSpPr>
          <p:nvPr>
            <p:ph idx="1"/>
          </p:nvPr>
        </p:nvSpPr>
        <p:spPr>
          <a:xfrm>
            <a:off x="457200" y="2289297"/>
            <a:ext cx="8229600" cy="4525963"/>
          </a:xfrm>
        </p:spPr>
        <p:txBody>
          <a:bodyPr>
            <a:normAutofit/>
          </a:bodyPr>
          <a:lstStyle/>
          <a:p>
            <a:pPr marL="0" indent="0">
              <a:buNone/>
            </a:pPr>
            <a:r>
              <a:rPr lang="lv-LV" noProof="0" smtClean="0"/>
              <a:t>Darbības</a:t>
            </a:r>
          </a:p>
          <a:p>
            <a:pPr marL="0" indent="0">
              <a:buNone/>
            </a:pPr>
            <a:endParaRPr lang="lv-LV" noProof="0" smtClean="0"/>
          </a:p>
          <a:p>
            <a:pPr marL="457200" indent="-457200">
              <a:buFont typeface="+mj-lt"/>
              <a:buAutoNum type="arabicPeriod"/>
            </a:pPr>
            <a:r>
              <a:rPr lang="lv-LV" noProof="0" smtClean="0"/>
              <a:t>Izvēlieties sev piemērotāko veidu, kā piekļūt </a:t>
            </a:r>
            <a:r>
              <a:rPr lang="lv-LV" i="1" noProof="0" smtClean="0"/>
              <a:t>IUCLID</a:t>
            </a:r>
          </a:p>
          <a:p>
            <a:pPr marL="457200" indent="-457200">
              <a:buFont typeface="+mj-lt"/>
              <a:buAutoNum type="arabicPeriod"/>
            </a:pPr>
            <a:r>
              <a:rPr lang="lv-LV" noProof="0" smtClean="0"/>
              <a:t>Izveidojiet vielas datu kopu</a:t>
            </a:r>
          </a:p>
          <a:p>
            <a:pPr marL="457200" indent="-457200">
              <a:buFont typeface="+mj-lt"/>
              <a:buAutoNum type="arabicPeriod"/>
            </a:pPr>
            <a:r>
              <a:rPr lang="lv-LV" noProof="0" smtClean="0"/>
              <a:t>Ievadiet vielas datus</a:t>
            </a:r>
          </a:p>
          <a:p>
            <a:pPr marL="457200" indent="-457200">
              <a:buFont typeface="+mj-lt"/>
              <a:buAutoNum type="arabicPeriod"/>
            </a:pPr>
            <a:r>
              <a:rPr lang="lv-LV" noProof="0" smtClean="0"/>
              <a:t>Izveidojiet reģistrācijas dokumentāciju</a:t>
            </a:r>
          </a:p>
          <a:p>
            <a:pPr marL="457200" indent="-457200">
              <a:buFont typeface="+mj-lt"/>
              <a:buAutoNum type="arabicPeriod"/>
            </a:pPr>
            <a:r>
              <a:rPr lang="lv-LV" noProof="0" smtClean="0"/>
              <a:t>Pārbaudiet reģistrācijas dokumentāciju</a:t>
            </a:r>
            <a:endParaRPr lang="lv-LV" noProof="0"/>
          </a:p>
        </p:txBody>
      </p:sp>
    </p:spTree>
    <p:extLst>
      <p:ext uri="{BB962C8B-B14F-4D97-AF65-F5344CB8AC3E}">
        <p14:creationId xmlns:p14="http://schemas.microsoft.com/office/powerpoint/2010/main" val="1738921478"/>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4</a:t>
            </a:fld>
            <a:endParaRPr lang="lv-LV">
              <a:solidFill>
                <a:prstClr val="black">
                  <a:tint val="75000"/>
                </a:prstClr>
              </a:solidFill>
            </a:endParaRPr>
          </a:p>
        </p:txBody>
      </p:sp>
      <p:sp>
        <p:nvSpPr>
          <p:cNvPr id="2" name="Title 1"/>
          <p:cNvSpPr>
            <a:spLocks noGrp="1"/>
          </p:cNvSpPr>
          <p:nvPr>
            <p:ph type="title"/>
          </p:nvPr>
        </p:nvSpPr>
        <p:spPr/>
        <p:txBody>
          <a:bodyPr/>
          <a:lstStyle/>
          <a:p>
            <a:r>
              <a:rPr lang="lv-LV" noProof="0" smtClean="0"/>
              <a:t>Iegūstiet </a:t>
            </a:r>
            <a:r>
              <a:rPr lang="lv-LV" i="1" noProof="0" smtClean="0"/>
              <a:t>IUCLID</a:t>
            </a:r>
            <a:endParaRPr lang="lv-LV" noProof="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409185" y="3139280"/>
            <a:ext cx="2325629" cy="1447803"/>
          </a:xfrm>
        </p:spPr>
      </p:pic>
      <p:graphicFrame>
        <p:nvGraphicFramePr>
          <p:cNvPr id="9" name="Content Placeholder 2"/>
          <p:cNvGraphicFramePr/>
          <p:nvPr>
            <p:extLst>
              <p:ext uri="{D42A27DB-BD31-4B8C-83A1-F6EECF244321}">
                <p14:modId xmlns:p14="http://schemas.microsoft.com/office/powerpoint/2010/main" val="1063237845"/>
              </p:ext>
            </p:extLst>
          </p:nvPr>
        </p:nvGraphicFramePr>
        <p:xfrm>
          <a:off x="676360" y="2420888"/>
          <a:ext cx="7992888" cy="3524743"/>
        </p:xfrm>
        <a:graphic>
          <a:graphicData uri="http://schemas.openxmlformats.org/drawingml/2006/diagram">
            <dgm:relIds xmlns:dgm="http://schemas.openxmlformats.org/drawingml/2006/diagram" r:dm="rId5" r:lo="rId6" r:qs="rId7" r:cs="rId8"/>
          </a:graphicData>
        </a:graphic>
      </p:graphicFrame>
      <p:pic>
        <p:nvPicPr>
          <p:cNvPr id="1026" name="Picture 2" descr="IUCLID Cloud for SME"/>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4977268" y="2511177"/>
            <a:ext cx="1000125" cy="48577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740352" y="2511177"/>
            <a:ext cx="854398" cy="341759"/>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084394" y="2511177"/>
            <a:ext cx="1039806" cy="266533"/>
          </a:xfrm>
          <a:prstGeom prst="rect">
            <a:avLst/>
          </a:prstGeom>
        </p:spPr>
      </p:pic>
      <p:pic>
        <p:nvPicPr>
          <p:cNvPr id="7" name="Picture 6"/>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199409" y="2011109"/>
            <a:ext cx="946790" cy="589417"/>
          </a:xfrm>
          <a:prstGeom prst="rect">
            <a:avLst/>
          </a:prstGeom>
        </p:spPr>
      </p:pic>
    </p:spTree>
    <p:extLst>
      <p:ext uri="{BB962C8B-B14F-4D97-AF65-F5344CB8AC3E}">
        <p14:creationId xmlns:p14="http://schemas.microsoft.com/office/powerpoint/2010/main" val="1135389960"/>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lv-LV" i="1" noProof="0" smtClean="0"/>
              <a:t>IUCLID</a:t>
            </a:r>
            <a:r>
              <a:rPr lang="lv-LV" noProof="0" smtClean="0"/>
              <a:t> terminoloģija</a:t>
            </a:r>
            <a:endParaRPr lang="lv-LV" noProof="0"/>
          </a:p>
        </p:txBody>
      </p:sp>
      <p:sp>
        <p:nvSpPr>
          <p:cNvPr id="3" name="Content Placeholder 2"/>
          <p:cNvSpPr>
            <a:spLocks noGrp="1"/>
          </p:cNvSpPr>
          <p:nvPr>
            <p:ph idx="1"/>
          </p:nvPr>
        </p:nvSpPr>
        <p:spPr>
          <a:xfrm>
            <a:off x="1115616" y="1878752"/>
            <a:ext cx="7571184" cy="4247411"/>
          </a:xfrm>
        </p:spPr>
        <p:txBody>
          <a:bodyPr>
            <a:normAutofit fontScale="85000" lnSpcReduction="10000"/>
          </a:bodyPr>
          <a:lstStyle/>
          <a:p>
            <a:pPr marL="0" indent="0">
              <a:buNone/>
            </a:pPr>
            <a:r>
              <a:rPr lang="lv-LV" b="1" i="1" noProof="0" smtClean="0"/>
              <a:t>Legal entity</a:t>
            </a:r>
            <a:r>
              <a:rPr lang="lv-LV" b="1" noProof="0" smtClean="0"/>
              <a:t> (tiesību subjekts) – </a:t>
            </a:r>
            <a:r>
              <a:rPr lang="lv-LV" noProof="0" smtClean="0"/>
              <a:t>(fiziska vai) juridiska persona, kam ir pienākumi saskaņā ar </a:t>
            </a:r>
            <a:r>
              <a:rPr lang="lv-LV" i="1" noProof="0" smtClean="0"/>
              <a:t>REACH</a:t>
            </a:r>
          </a:p>
          <a:p>
            <a:pPr marL="0" indent="0">
              <a:buNone/>
            </a:pPr>
            <a:endParaRPr lang="lv-LV" noProof="0" smtClean="0"/>
          </a:p>
          <a:p>
            <a:pPr marL="0" indent="0">
              <a:buNone/>
            </a:pPr>
            <a:r>
              <a:rPr lang="lv-LV" b="1" i="1" noProof="0" smtClean="0"/>
              <a:t>Reference substance</a:t>
            </a:r>
            <a:r>
              <a:rPr lang="lv-LV" b="1" noProof="0" smtClean="0"/>
              <a:t> (standartviela) – </a:t>
            </a:r>
            <a:r>
              <a:rPr lang="lv-LV" noProof="0" smtClean="0"/>
              <a:t>dokuments, kurā norādīti vielas galvenie identifikatori (</a:t>
            </a:r>
            <a:r>
              <a:rPr lang="lv-LV" i="1" noProof="0" smtClean="0"/>
              <a:t>IUPAC</a:t>
            </a:r>
            <a:r>
              <a:rPr lang="lv-LV" noProof="0" smtClean="0"/>
              <a:t> nosaukums, </a:t>
            </a:r>
            <a:r>
              <a:rPr lang="lv-LV" i="1" noProof="0" smtClean="0"/>
              <a:t>CAS</a:t>
            </a:r>
            <a:r>
              <a:rPr lang="lv-LV" noProof="0" smtClean="0"/>
              <a:t> un EK numurs)</a:t>
            </a:r>
          </a:p>
          <a:p>
            <a:pPr marL="0" indent="0">
              <a:buNone/>
            </a:pPr>
            <a:endParaRPr lang="lv-LV" noProof="0" smtClean="0"/>
          </a:p>
          <a:p>
            <a:pPr marL="0" indent="0">
              <a:buNone/>
            </a:pPr>
            <a:r>
              <a:rPr lang="lv-LV" b="1" i="1" noProof="0" smtClean="0"/>
              <a:t>Endpoint</a:t>
            </a:r>
            <a:r>
              <a:rPr lang="lv-LV" b="1" noProof="0" smtClean="0"/>
              <a:t> (parametrs) –</a:t>
            </a:r>
            <a:r>
              <a:rPr lang="lv-LV" noProof="0" smtClean="0"/>
              <a:t> konkrētas informācijas prasības izpildes rezultāts ≈ vielas īpašība</a:t>
            </a:r>
          </a:p>
          <a:p>
            <a:pPr marL="0" indent="0">
              <a:buNone/>
            </a:pPr>
            <a:endParaRPr lang="lv-LV" noProof="0"/>
          </a:p>
          <a:p>
            <a:pPr marL="0" indent="0">
              <a:buNone/>
            </a:pPr>
            <a:r>
              <a:rPr lang="lv-LV" b="1" i="1" noProof="0" smtClean="0"/>
              <a:t>Universal unique identifier (UUID)</a:t>
            </a:r>
            <a:r>
              <a:rPr lang="lv-LV" b="1" noProof="0" smtClean="0"/>
              <a:t> (globāli unikāls identifikators (GUID))</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814" y="1964844"/>
            <a:ext cx="571500" cy="5715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814" y="3193936"/>
            <a:ext cx="571500" cy="57150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1833" y="4725144"/>
            <a:ext cx="306512" cy="306512"/>
          </a:xfrm>
          <a:prstGeom prst="rect">
            <a:avLst/>
          </a:prstGeom>
        </p:spPr>
      </p:pic>
      <p:pic>
        <p:nvPicPr>
          <p:cNvPr id="8" name="Picture 7"/>
          <p:cNvPicPr>
            <a:picLocks noChangeAspect="1"/>
          </p:cNvPicPr>
          <p:nvPr/>
        </p:nvPicPr>
        <p:blipFill>
          <a:blip r:embed="rId6"/>
          <a:stretch>
            <a:fillRect/>
          </a:stretch>
        </p:blipFill>
        <p:spPr>
          <a:xfrm>
            <a:off x="6019800" y="5982342"/>
            <a:ext cx="2693879" cy="287642"/>
          </a:xfrm>
          <a:prstGeom prst="rect">
            <a:avLst/>
          </a:prstGeom>
        </p:spPr>
      </p:pic>
    </p:spTree>
    <p:extLst>
      <p:ext uri="{BB962C8B-B14F-4D97-AF65-F5344CB8AC3E}">
        <p14:creationId xmlns:p14="http://schemas.microsoft.com/office/powerpoint/2010/main" val="3233951563"/>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6</a:t>
            </a:fld>
            <a:endParaRPr lang="lv-LV">
              <a:solidFill>
                <a:prstClr val="black">
                  <a:tint val="75000"/>
                </a:prstClr>
              </a:solidFill>
            </a:endParaRPr>
          </a:p>
        </p:txBody>
      </p:sp>
      <p:sp>
        <p:nvSpPr>
          <p:cNvPr id="2" name="Title 1"/>
          <p:cNvSpPr>
            <a:spLocks noGrp="1"/>
          </p:cNvSpPr>
          <p:nvPr>
            <p:ph type="title"/>
          </p:nvPr>
        </p:nvSpPr>
        <p:spPr/>
        <p:txBody>
          <a:bodyPr/>
          <a:lstStyle/>
          <a:p>
            <a:r>
              <a:rPr lang="lv-LV" noProof="0" smtClean="0"/>
              <a:t>Izveidojiet vielas datu kopu</a:t>
            </a:r>
            <a:endParaRPr lang="lv-LV" noProof="0"/>
          </a:p>
        </p:txBody>
      </p:sp>
      <p:sp>
        <p:nvSpPr>
          <p:cNvPr id="3" name="Content Placeholder 2"/>
          <p:cNvSpPr>
            <a:spLocks noGrp="1"/>
          </p:cNvSpPr>
          <p:nvPr>
            <p:ph idx="1"/>
          </p:nvPr>
        </p:nvSpPr>
        <p:spPr/>
        <p:txBody>
          <a:bodyPr>
            <a:normAutofit/>
          </a:bodyPr>
          <a:lstStyle/>
          <a:p>
            <a:pPr lvl="0"/>
            <a:r>
              <a:rPr lang="lv-LV" noProof="0" smtClean="0"/>
              <a:t>Norādiet, kādu vielu reģistrēsiet</a:t>
            </a:r>
          </a:p>
          <a:p>
            <a:pPr lvl="0"/>
            <a:endParaRPr lang="lv-LV" noProof="0" smtClean="0"/>
          </a:p>
          <a:p>
            <a:pPr lvl="0"/>
            <a:r>
              <a:rPr lang="lv-LV" noProof="0" smtClean="0"/>
              <a:t>Vielas datu kopu varat iegūt no galvenā reģistrētāja vai izveidot pats</a:t>
            </a:r>
            <a:endParaRPr lang="lv-LV" noProof="0"/>
          </a:p>
        </p:txBody>
      </p:sp>
    </p:spTree>
    <p:extLst>
      <p:ext uri="{BB962C8B-B14F-4D97-AF65-F5344CB8AC3E}">
        <p14:creationId xmlns:p14="http://schemas.microsoft.com/office/powerpoint/2010/main" val="1358542986"/>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lv-LV" noProof="0" smtClean="0"/>
              <a:t>Vielas datu kopas saturs</a:t>
            </a:r>
            <a:endParaRPr lang="lv-LV" noProof="0"/>
          </a:p>
        </p:txBody>
      </p:sp>
      <p:pic>
        <p:nvPicPr>
          <p:cNvPr id="8" name="Content Placeholder 7"/>
          <p:cNvPicPr>
            <a:picLocks noGrp="1" noChangeAspect="1"/>
          </p:cNvPicPr>
          <p:nvPr>
            <p:ph idx="1"/>
          </p:nvPr>
        </p:nvPicPr>
        <p:blipFill>
          <a:blip r:embed="rId3"/>
          <a:stretch>
            <a:fillRect/>
          </a:stretch>
        </p:blipFill>
        <p:spPr>
          <a:xfrm>
            <a:off x="5004048" y="2044543"/>
            <a:ext cx="2771429" cy="3171429"/>
          </a:xfrm>
          <a:prstGeom prst="rect">
            <a:avLst/>
          </a:prstGeom>
        </p:spPr>
      </p:pic>
      <p:sp>
        <p:nvSpPr>
          <p:cNvPr id="7" name="Rounded Rectangle 6"/>
          <p:cNvSpPr/>
          <p:nvPr/>
        </p:nvSpPr>
        <p:spPr>
          <a:xfrm>
            <a:off x="611560" y="2044542"/>
            <a:ext cx="4104456" cy="1384457"/>
          </a:xfrm>
          <a:prstGeom prst="roundRect">
            <a:avLst/>
          </a:prstGeom>
          <a:solidFill>
            <a:srgbClr val="008BC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v-LV" sz="2000">
                <a:solidFill>
                  <a:prstClr val="white"/>
                </a:solidFill>
                <a:latin typeface="Verdana" panose="020b0604030504040204" pitchFamily="34" charset="0"/>
              </a:rPr>
              <a:t>1. sadaļa. Vielas identifikācija, sastāvs(-i), analītiskā informācija</a:t>
            </a:r>
            <a:endParaRPr lang="lv-LV" sz="200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58549598"/>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lv-LV" noProof="0" smtClean="0"/>
              <a:t>Vielas datu kopas saturs</a:t>
            </a:r>
            <a:endParaRPr lang="lv-LV" noProof="0"/>
          </a:p>
        </p:txBody>
      </p:sp>
      <p:sp>
        <p:nvSpPr>
          <p:cNvPr id="7" name="Rounded Rectangle 6"/>
          <p:cNvSpPr/>
          <p:nvPr/>
        </p:nvSpPr>
        <p:spPr>
          <a:xfrm>
            <a:off x="479086" y="1673927"/>
            <a:ext cx="3960440" cy="1147092"/>
          </a:xfrm>
          <a:prstGeom prst="roundRect">
            <a:avLst/>
          </a:prstGeom>
          <a:solidFill>
            <a:srgbClr val="008BC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v-LV" sz="2000">
                <a:solidFill>
                  <a:prstClr val="white"/>
                </a:solidFill>
                <a:latin typeface="Verdana" panose="020b0604030504040204" pitchFamily="34" charset="0"/>
              </a:rPr>
              <a:t>2. sadaļa. Klasifikācija un marķējums, </a:t>
            </a:r>
            <a:r>
              <a:rPr lang="lv-LV" sz="2000" i="1">
                <a:solidFill>
                  <a:prstClr val="white"/>
                </a:solidFill>
                <a:latin typeface="Verdana" panose="020b0604030504040204" pitchFamily="34" charset="0"/>
              </a:rPr>
              <a:t>PBT</a:t>
            </a:r>
            <a:r>
              <a:rPr lang="lv-LV" sz="2000">
                <a:solidFill>
                  <a:prstClr val="white"/>
                </a:solidFill>
                <a:latin typeface="Verdana" panose="020b0604030504040204" pitchFamily="34" charset="0"/>
              </a:rPr>
              <a:t> novērtējums</a:t>
            </a:r>
            <a:endParaRPr lang="lv-LV" sz="200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p:cNvPicPr>
            <a:picLocks noChangeAspect="1"/>
          </p:cNvPicPr>
          <p:nvPr/>
        </p:nvPicPr>
        <p:blipFill>
          <a:blip r:embed="rId3"/>
          <a:srcRect l="1326"/>
          <a:stretch>
            <a:fillRect/>
          </a:stretch>
        </p:blipFill>
        <p:spPr>
          <a:xfrm>
            <a:off x="4716016" y="1600201"/>
            <a:ext cx="3970783" cy="4701894"/>
          </a:xfrm>
          <a:prstGeom prst="rect">
            <a:avLst/>
          </a:prstGeom>
        </p:spPr>
      </p:pic>
    </p:spTree>
    <p:extLst>
      <p:ext uri="{BB962C8B-B14F-4D97-AF65-F5344CB8AC3E}">
        <p14:creationId xmlns:p14="http://schemas.microsoft.com/office/powerpoint/2010/main" val="3514023327"/>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lv-LV" noProof="0" smtClean="0"/>
              <a:t>Vielas datu kopas saturs</a:t>
            </a:r>
            <a:endParaRPr lang="lv-LV" noProof="0"/>
          </a:p>
        </p:txBody>
      </p:sp>
      <p:sp>
        <p:nvSpPr>
          <p:cNvPr id="7" name="Rounded Rectangle 6"/>
          <p:cNvSpPr/>
          <p:nvPr/>
        </p:nvSpPr>
        <p:spPr>
          <a:xfrm>
            <a:off x="547083" y="1822203"/>
            <a:ext cx="3960440" cy="1147092"/>
          </a:xfrm>
          <a:prstGeom prst="roundRect">
            <a:avLst/>
          </a:prstGeom>
          <a:solidFill>
            <a:srgbClr val="008BC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v-LV" sz="2000">
                <a:solidFill>
                  <a:prstClr val="white"/>
                </a:solidFill>
                <a:latin typeface="Verdana" panose="020b0604030504040204" pitchFamily="34" charset="0"/>
              </a:rPr>
              <a:t>3. sadaļa. Ražošana, lietošanas veids un iedarbība</a:t>
            </a:r>
            <a:endParaRPr lang="lv-LV" sz="200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p:cNvPicPr>
            <a:picLocks noChangeAspect="1"/>
          </p:cNvPicPr>
          <p:nvPr/>
        </p:nvPicPr>
        <p:blipFill>
          <a:blip r:embed="rId3"/>
          <a:stretch>
            <a:fillRect/>
          </a:stretch>
        </p:blipFill>
        <p:spPr>
          <a:xfrm>
            <a:off x="4860032" y="1822203"/>
            <a:ext cx="3960440" cy="4549710"/>
          </a:xfrm>
          <a:prstGeom prst="rect">
            <a:avLst/>
          </a:prstGeom>
        </p:spPr>
      </p:pic>
    </p:spTree>
    <p:extLst>
      <p:ext uri="{BB962C8B-B14F-4D97-AF65-F5344CB8AC3E}">
        <p14:creationId xmlns:p14="http://schemas.microsoft.com/office/powerpoint/2010/main" val="1813750324"/>
      </p:ext>
    </p:extLst>
  </p:cSld>
  <p:clrMapOvr>
    <a:masterClrMapping/>
  </p:clrMapOvr>
  <p:transition/>
  <p:timing/>
</p:sld>
</file>

<file path=ppt/tags/tag1.xml><?xml version="1.0" encoding="utf-8"?>
<p:tagLst xmlns:p="http://schemas.openxmlformats.org/presentationml/2006/main">
  <p:tag name="AS_NET" val="4.0.30319.42000"/>
  <p:tag name="AS_OS" val="Microsoft Windows NT 6.3.9600.0"/>
  <p:tag name="AS_RELEASE_DATE" val="2016.10.26"/>
  <p:tag name="AS_TITLE" val="Aspose.Slides for .NET 4.0 Client Profile"/>
  <p:tag name="AS_VERSION" val="16.10.0.0"/>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_rels/item4.xml.rels>&#65279;<?xml version="1.0" encoding="utf-8" standalone="yes"?><Relationships xmlns="http://schemas.openxmlformats.org/package/2006/relationships"><Relationship Id="rId1" Type="http://schemas.openxmlformats.org/officeDocument/2006/relationships/customXmlProps" Target="itemProps4.xml" /></Relationships>
</file>

<file path=customXml/_rels/item5.xml.rels>&#65279;<?xml version="1.0" encoding="utf-8" standalone="yes"?><Relationships xmlns="http://schemas.openxmlformats.org/package/2006/relationships"><Relationship Id="rId1" Type="http://schemas.openxmlformats.org/officeDocument/2006/relationships/customXmlProps" Target="itemProps5.xml" /></Relationships>
</file>

<file path=customXml/item1.xml><?xml version="1.0" encoding="utf-8"?>
<p:properties xmlns:p="http://schemas.microsoft.com/office/2006/metadata/properties" xmlns:xsi="http://www.w3.org/2001/XMLSchema-instance" xmlns:pc="http://schemas.microsoft.com/office/infopath/2007/PartnerControls">
  <documentManagement>
    <ECHADocumentTypeTaxHTField0 xmlns="1a101ee2-a8a8-4e0f-bfd9-aff15f9bc839">
      <Terms xmlns="http://schemas.microsoft.com/office/infopath/2007/PartnerControls"/>
    </ECHADocumentTypeTaxHTField0>
    <ECHAProcessTaxHTField0 xmlns="1a101ee2-a8a8-4e0f-bfd9-aff15f9bc839">
      <Terms xmlns="http://schemas.microsoft.com/office/infopath/2007/PartnerControls">
        <TermInfo xmlns="http://schemas.microsoft.com/office/infopath/2007/PartnerControls">
          <TermName xmlns="http://schemas.microsoft.com/office/infopath/2007/PartnerControls">10.12 Production and Implementation of Communication outputs</TermName>
          <TermId xmlns="http://schemas.microsoft.com/office/infopath/2007/PartnerControls">0979686c-f827-4cff-a947-2fd9d24cc3a4</TermId>
        </TermInfo>
      </Terms>
    </ECHAProcessTaxHTField0>
    <_dlc_DocId xmlns="b80ede5c-af4c-4bf2-9a87-706a3579dc11">ACTV10-6-53871</_dlc_DocId>
    <TaxCatchAll xmlns="b80ede5c-af4c-4bf2-9a87-706a3579dc11">
      <Value>3</Value>
      <Value>1</Value>
    </TaxCatchAll>
    <ECHASecClassTaxHTField0 xmlns="1a101ee2-a8a8-4e0f-bfd9-aff15f9bc839">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a0307bc2-faf9-4068-8aeb-b713e4fa2a0f</TermId>
        </TermInfo>
      </Terms>
    </ECHASecClassTaxHTField0>
    <_dlc_DocIdUrl xmlns="b80ede5c-af4c-4bf2-9a87-706a3579dc11">
      <Url>https://activity.echa.europa.eu/sites/act-10/process-10-11/_layouts/DocIdRedir.aspx?ID=ACTV10-6-53871</Url>
      <Description>ACTV10-6-53871</Description>
    </_dlc_DocIdUrl>
    <ECHACategoryTaxHTField0 xmlns="1a101ee2-a8a8-4e0f-bfd9-aff15f9bc839">
      <Terms xmlns="http://schemas.microsoft.com/office/infopath/2007/PartnerControls"/>
    </ECHACategoryTaxHTField0>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SharedContentType xmlns="Microsoft.SharePoint.Taxonomy.ContentTypeSync" SourceId="5f69e26b-beb5-49c8-89f9-b5a0fae19f51" ContentTypeId="0x010100B558917389A54ADDB58930FBD7E6FD57008586DED9191B4C4CBD31A5DF7F304A71" PreviousValue="false"/>
</file>

<file path=customXml/item5.xml><?xml version="1.0" encoding="utf-8"?>
<ct:contentTypeSchema xmlns:ct="http://schemas.microsoft.com/office/2006/metadata/contentType" xmlns:ma="http://schemas.microsoft.com/office/2006/metadata/properties/metaAttributes" ct:_="" ma:_="" ma:contentTypeName="ECHA Process Document" ma:contentTypeID="0x010100B558917389A54ADDB58930FBD7E6FD57008586DED9191B4C4CBD31A5DF7F304A71006D3FFE2B6013534BB5FDEF3B980D4C31" ma:contentTypeVersion="16" ma:contentTypeDescription="Content type for ECHA process documents" ma:contentTypeScope="" ma:versionID="8dc8a49e89d291db91322531bb3d964e">
  <xsd:schema xmlns:xsd="http://www.w3.org/2001/XMLSchema" xmlns:xs="http://www.w3.org/2001/XMLSchema" xmlns:p="http://schemas.microsoft.com/office/2006/metadata/properties" xmlns:ns2="1a101ee2-a8a8-4e0f-bfd9-aff15f9bc839" xmlns:ns3="b80ede5c-af4c-4bf2-9a87-706a3579dc11" targetNamespace="http://schemas.microsoft.com/office/2006/metadata/properties" ma:root="true" ma:fieldsID="d7a7795f9788c218c04520a861492bdf" ns2:_="" ns3:_="">
    <xsd:import namespace="1a101ee2-a8a8-4e0f-bfd9-aff15f9bc839"/>
    <xsd:import namespace="b80ede5c-af4c-4bf2-9a87-706a3579dc11"/>
    <xsd:element name="properties">
      <xsd:complexType>
        <xsd:sequence>
          <xsd:element name="documentManagement">
            <xsd:complexType>
              <xsd:all>
                <xsd:element ref="ns3:_dlc_DocId" minOccurs="0"/>
                <xsd:element ref="ns3:_dlc_DocIdUrl" minOccurs="0"/>
                <xsd:element ref="ns3:_dlc_DocIdPersistId" minOccurs="0"/>
                <xsd:element ref="ns2:ECHADocumentTypeTaxHTField0" minOccurs="0"/>
                <xsd:element ref="ns3:TaxCatchAll" minOccurs="0"/>
                <xsd:element ref="ns3:TaxCatchAllLabel" minOccurs="0"/>
                <xsd:element ref="ns2:ECHASecClassTaxHTField0" minOccurs="0"/>
                <xsd:element ref="ns2:ECHAProcessTaxHTField0" minOccurs="0"/>
                <xsd:element ref="ns2:ECHACategory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01ee2-a8a8-4e0f-bfd9-aff15f9bc839" elementFormDefault="qualified">
    <xsd:import namespace="http://schemas.microsoft.com/office/2006/documentManagement/types"/>
    <xsd:import namespace="http://schemas.microsoft.com/office/infopath/2007/PartnerControls"/>
    <xsd:element name="ECHADocumentTypeTaxHTField0" ma:index="11" nillable="true" ma:taxonomy="true" ma:internalName="gd32339cd0b5409a9fdb05f9583968bc" ma:taxonomyFieldName="ECHADocumentType" ma:displayName="Document type" ma:readOnly="false" ma:fieldId="{0d32339c-d0b5-409a-9fdb-05f9583968bc}" ma:sspId="5f69e26b-beb5-49c8-89f9-b5a0fae19f51" ma:termSetId="aedf82a2-407f-4791-945d-c1f392314e39" ma:anchorId="00000000-0000-0000-0000-000000000000" ma:open="false" ma:isKeyword="false">
      <xsd:complexType>
        <xsd:sequence>
          <xsd:element ref="pc:Terms" minOccurs="0" maxOccurs="1"/>
        </xsd:sequence>
      </xsd:complexType>
    </xsd:element>
    <xsd:element name="ECHASecClassTaxHTField0" ma:index="15" ma:taxonomy="true" ma:internalName="ab0eb6f132fb4a769815f72efb98c81d" ma:taxonomyFieldName="ECHASecClass" ma:displayName="Security classification" ma:default="1;#|a0307bc2-faf9-4068-8aeb-b713e4fa2a0f" ma:fieldId="{ab0eb6f1-32fb-4a76-9815-f72efb98c81d}" ma:sspId="5f69e26b-beb5-49c8-89f9-b5a0fae19f51" ma:termSetId="bdbfee88-fbc0-4b29-a996-994f751932c4" ma:anchorId="00000000-0000-0000-0000-000000000000" ma:open="false" ma:isKeyword="false">
      <xsd:complexType>
        <xsd:sequence>
          <xsd:element ref="pc:Terms" minOccurs="0" maxOccurs="1"/>
        </xsd:sequence>
      </xsd:complexType>
    </xsd:element>
    <xsd:element name="ECHAProcessTaxHTField0" ma:index="17" nillable="true" ma:taxonomy="true" ma:internalName="k79ecea8bd3e48279038bf7156c8359b" ma:taxonomyFieldName="ECHAProcess" ma:displayName="Process" ma:readOnly="false" ma:fieldId="{479ecea8-bd3e-4827-9038-bf7156c8359b}" ma:sspId="5f69e26b-beb5-49c8-89f9-b5a0fae19f51" ma:termSetId="c30def1a-2ee0-45a9-b531-f691ecbc3c44" ma:anchorId="00000000-0000-0000-0000-000000000000" ma:open="false" ma:isKeyword="false">
      <xsd:complexType>
        <xsd:sequence>
          <xsd:element ref="pc:Terms" minOccurs="0" maxOccurs="1"/>
        </xsd:sequence>
      </xsd:complexType>
    </xsd:element>
    <xsd:element name="ECHACategoryTaxHTField0" ma:index="19" nillable="true" ma:taxonomy="true" ma:internalName="p86653fd247d4255942aa31697ef2e78" ma:taxonomyFieldName="ECHACategory" ma:displayName="Category" ma:readOnly="false" ma:default="" ma:fieldId="{986653fd-247d-4255-942a-a31697ef2e78}" ma:sspId="5f69e26b-beb5-49c8-89f9-b5a0fae19f51" ma:termSetId="55e7dc03-f0a2-4416-8b3b-39dffa2b388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0ede5c-af4c-4bf2-9a87-706a3579dc1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42e49345-dbec-4f99-ae5c-0d1330abc637}" ma:internalName="TaxCatchAll" ma:showField="CatchAllData" ma:web="1a101ee2-a8a8-4e0f-bfd9-aff15f9bc839">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42e49345-dbec-4f99-ae5c-0d1330abc637}" ma:internalName="TaxCatchAllLabel" ma:readOnly="true" ma:showField="CatchAllDataLabel" ma:web="1a101ee2-a8a8-4e0f-bfd9-aff15f9bc8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CF6A5F-9D12-494B-A636-D4E7909EB38C}">
  <ds:schemaRefs>
    <ds:schemaRef ds:uri="http://purl.org/dc/elements/1.1/"/>
    <ds:schemaRef ds:uri="http://schemas.microsoft.com/office/2006/documentManagement/types"/>
    <ds:schemaRef ds:uri="1a101ee2-a8a8-4e0f-bfd9-aff15f9bc839"/>
    <ds:schemaRef ds:uri="http://schemas.openxmlformats.org/package/2006/metadata/core-properties"/>
    <ds:schemaRef ds:uri="http://schemas.microsoft.com/office/infopath/2007/PartnerControls"/>
    <ds:schemaRef ds:uri="http://www.w3.org/XML/1998/namespace"/>
    <ds:schemaRef ds:uri="http://purl.org/dc/terms/"/>
    <ds:schemaRef ds:uri="b80ede5c-af4c-4bf2-9a87-706a3579dc11"/>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57325CAE-108D-4A40-AB78-5D4972D3F836}">
  <ds:schemaRefs/>
</ds:datastoreItem>
</file>

<file path=customXml/itemProps3.xml><?xml version="1.0" encoding="utf-8"?>
<ds:datastoreItem xmlns:ds="http://schemas.openxmlformats.org/officeDocument/2006/customXml" ds:itemID="{393C2A4F-378A-406C-8017-7706C7BE96B5}">
  <ds:schemaRefs/>
</ds:datastoreItem>
</file>

<file path=customXml/itemProps4.xml><?xml version="1.0" encoding="utf-8"?>
<ds:datastoreItem xmlns:ds="http://schemas.openxmlformats.org/officeDocument/2006/customXml" ds:itemID="{C661D9F9-A681-4970-9AB3-BB2CEB580C4E}">
  <ds:schemaRefs/>
</ds:datastoreItem>
</file>

<file path=customXml/itemProps5.xml><?xml version="1.0" encoding="utf-8"?>
<ds:datastoreItem xmlns:ds="http://schemas.openxmlformats.org/officeDocument/2006/customXml" ds:itemID="{3AC6B7AA-5129-4B5D-925F-ADFB35645A32}">
  <ds:schemaRefs/>
</ds:datastoreItem>
</file>

<file path=docProps/app.xml><?xml version="1.0" encoding="utf-8"?>
<Properties xmlns:vt="http://schemas.openxmlformats.org/officeDocument/2006/docPropsVTypes" xmlns="http://schemas.openxmlformats.org/officeDocument/2006/extended-properties">
  <Company>CDT</Company>
  <PresentationFormat>On-screen Show (4:3)</PresentationFormat>
  <Paragraphs>121</Paragraphs>
  <Slides>21</Slides>
  <Notes>21</Notes>
  <TotalTime>2250</TotalTime>
  <HiddenSlides>0</HiddenSlides>
  <MMClips>0</MMClips>
  <ScaleCrop>0</ScaleCrop>
  <HeadingPairs>
    <vt:vector baseType="variant" size="4">
      <vt:variant>
        <vt:lpstr>Theme</vt:lpstr>
      </vt:variant>
      <vt:variant>
        <vt:i4>1</vt:i4>
      </vt:variant>
      <vt:variant>
        <vt:lpstr>Slide Titles</vt:lpstr>
      </vt:variant>
      <vt:variant>
        <vt:i4>21</vt:i4>
      </vt:variant>
    </vt:vector>
  </HeadingPairs>
  <TitlesOfParts>
    <vt:vector baseType="lpstr" size="22">
      <vt:lpstr>Office Theme</vt:lpstr>
      <vt:lpstr>Slide 1</vt:lpstr>
      <vt:lpstr>Prezentācijas mērķis</vt:lpstr>
      <vt:lpstr>5. posms. Sagatavojiet reģistrācijaspieteikumu kā IUCLID dokumentāciju</vt:lpstr>
      <vt:lpstr>Iegūstiet IUCLID</vt:lpstr>
      <vt:lpstr>IUCLID terminoloģija</vt:lpstr>
      <vt:lpstr>Izveidojiet vielas datu kopu</vt:lpstr>
      <vt:lpstr>Vielas datu kopas saturs</vt:lpstr>
      <vt:lpstr>Vielas datu kopas saturs</vt:lpstr>
      <vt:lpstr>Vielas datu kopas saturs</vt:lpstr>
      <vt:lpstr>Vielas datu kopas saturs</vt:lpstr>
      <vt:lpstr>Vielas datu kopas saturs</vt:lpstr>
      <vt:lpstr>Ievadiet vielas datus</vt:lpstr>
      <vt:lpstr>Slide 13</vt:lpstr>
      <vt:lpstr>Ievadiet datus – konfidenciāla komercinformācija (CBI)</vt:lpstr>
      <vt:lpstr>Izveidojiet reģistrācijas dokumentāciju</vt:lpstr>
      <vt:lpstr>Pārbaudiet reģistrācijas dokumentāciju</vt:lpstr>
      <vt:lpstr>Daži padomi par IUCLID 6</vt:lpstr>
      <vt:lpstr>Daži padomi par IUCLID 6</vt:lpstr>
      <vt:lpstr>IUCLID 6 tīmekļa vietne</vt:lpstr>
      <vt:lpstr>ECHA mākoņpakalpojumi</vt:lpstr>
      <vt:lpstr>Atcerieties</vt:lpstr>
    </vt:vector>
  </TitlesOfParts>
  <LinksUpToDate>0</LinksUpToDate>
  <SharedDoc>0</SharedDoc>
  <HyperlinksChanged>0</HyperlinksChanged>
  <Application>Aspose.Slides for .NET</Application>
  <AppVersion>16.1000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dc:creator>CDT</dc:creator>
  <cp:lastModifiedBy>CDT</cp:lastModifiedBy>
  <cp:revision>131</cp:revision>
  <cp:lastPrinted>2017-04-07T10:59:06.000</cp:lastPrinted>
  <dcterms:created xsi:type="dcterms:W3CDTF">2015-06-16T10:48:03Z</dcterms:created>
  <dcterms:modified xsi:type="dcterms:W3CDTF">2017-05-29T13:01:59Z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_dlc_DocIdItemGuid">
    <vt:lpwstr>c2cb4a93-7289-4362-80a0-5b3c03a196a8</vt:lpwstr>
  </property>
  <property fmtid="{D5CDD505-2E9C-101B-9397-08002B2CF9AE}" pid="3" name="ContentTypeId">
    <vt:lpwstr>0x010100B558917389A54ADDB58930FBD7E6FD57008586DED9191B4C4CBD31A5DF7F304A71006D3FFE2B6013534BB5FDEF3B980D4C31</vt:lpwstr>
  </property>
  <property fmtid="{D5CDD505-2E9C-101B-9397-08002B2CF9AE}" pid="4" name="ECHACategory">
    <vt:lpwstr/>
  </property>
  <property fmtid="{D5CDD505-2E9C-101B-9397-08002B2CF9AE}" pid="5" name="ECHADocumentType">
    <vt:lpwstr/>
  </property>
  <property fmtid="{D5CDD505-2E9C-101B-9397-08002B2CF9AE}" pid="6" name="ECHAProcess">
    <vt:lpwstr>3;#10.12 Production and Implementation of Communication outputs|0979686c-f827-4cff-a947-2fd9d24cc3a4</vt:lpwstr>
  </property>
  <property fmtid="{D5CDD505-2E9C-101B-9397-08002B2CF9AE}" pid="7" name="ECHASecClass">
    <vt:lpwstr>1;#Internal|a0307bc2-faf9-4068-8aeb-b713e4fa2a0f</vt:lpwstr>
  </property>
</Properties>
</file>