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48" r:id="rId7"/>
  </p:sldMasterIdLst>
  <p:notesMasterIdLst>
    <p:notesMasterId r:id="rId8"/>
  </p:notesMasterIdLst>
  <p:sldIdLst>
    <p:sldId id="256" r:id="rId9"/>
    <p:sldId id="290" r:id="rId10"/>
    <p:sldId id="288" r:id="rId11"/>
    <p:sldId id="263" r:id="rId12"/>
    <p:sldId id="266" r:id="rId13"/>
    <p:sldId id="267" r:id="rId14"/>
    <p:sldId id="287" r:id="rId15"/>
    <p:sldId id="268" r:id="rId16"/>
    <p:sldId id="269" r:id="rId17"/>
    <p:sldId id="270" r:id="rId18"/>
    <p:sldId id="271" r:id="rId19"/>
    <p:sldId id="277" r:id="rId20"/>
    <p:sldId id="278" r:id="rId21"/>
    <p:sldId id="282" r:id="rId22"/>
    <p:sldId id="289" r:id="rId23"/>
    <p:sldId id="279" r:id="rId24"/>
    <p:sldId id="280" r:id="rId25"/>
    <p:sldId id="281" r:id="rId26"/>
    <p:sldId id="284" r:id="rId27"/>
  </p:sldIdLst>
  <p:sldSz cx="9144000" cy="6858000" type="screen4x3"/>
  <p:notesSz cx="6797675" cy="9926638"/>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1" name="WALIN Laura" initials="WL" lastIdx="0" clrIdx="0">
    <p:extLst>
      <p:ext uri="{19B8F6BF-5375-455C-9EA6-DF929625EA0E}">
        <p15:presenceInfo xmlns:p15="http://schemas.microsoft.com/office/powerpoint/2012/main" userId="S-1-5-21-2444889250-2882189981-708495972-2135" providerId="AD"/>
      </p:ext>
    </p:extLst>
  </p:cmAuthor>
  <p:cmAuthor id="2" name="BUCHANAN Steven" initials="BS" lastIdx="0" clrIdx="1">
    <p:extLst>
      <p:ext uri="{19B8F6BF-5375-455C-9EA6-DF929625EA0E}">
        <p15:presenceInfo xmlns:p15="http://schemas.microsoft.com/office/powerpoint/2012/main" userId="S-1-5-21-2444889250-2882189981-708495972-1879" providerId="AD"/>
      </p:ext>
    </p:extLst>
  </p:cmAuthor>
  <p:cmAuthor id="3" name="MUSSET Christel" initials="MC" lastIdx="0" clrIdx="2">
    <p:extLst>
      <p:ext uri="{19B8F6BF-5375-455C-9EA6-DF929625EA0E}">
        <p15:presenceInfo xmlns:p15="http://schemas.microsoft.com/office/powerpoint/2012/main" userId="S-1-5-21-2444889250-2882189981-708495972-1341" providerId="AD"/>
      </p:ext>
    </p:extLst>
  </p:cmAuthor>
  <p:cmAuthor id="4" name="TROUTH Paul" initials="TP" lastIdx="0" clrIdx="3">
    <p:extLst>
      <p:ext uri="{19B8F6BF-5375-455C-9EA6-DF929625EA0E}">
        <p15:presenceInfo xmlns:p15="http://schemas.microsoft.com/office/powerpoint/2012/main" userId="S-1-5-21-2444889250-2882189981-708495972-51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76261" autoAdjust="0"/>
  </p:normalViewPr>
  <p:slideViewPr>
    <p:cSldViewPr>
      <p:cViewPr varScale="1">
        <p:scale>
          <a:sx n="85" d="100"/>
          <a:sy n="85" d="100"/>
        </p:scale>
        <p:origin x="2214" y="84"/>
      </p:cViewPr>
      <p:guideLst>
        <p:guide orient="horz" pos="2160"/>
        <p:guide pos="2880"/>
      </p:guideLst>
    </p:cSldViewPr>
  </p:slideViewPr>
  <p:outlineViewPr>
    <p:cViewPr>
      <p:scale>
        <a:sx n="33" d="100"/>
        <a:sy n="33" d="100"/>
      </p:scale>
      <p:origin x="0" y="-17466"/>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slide" Target="slides/slide19.xml" /><Relationship Id="rId28" Type="http://schemas.openxmlformats.org/officeDocument/2006/relationships/tags" Target="tags/tag1.xml" /><Relationship Id="rId29" Type="http://schemas.openxmlformats.org/officeDocument/2006/relationships/presProps" Target="presProps.xml" /><Relationship Id="rId3" Type="http://schemas.openxmlformats.org/officeDocument/2006/relationships/customXml" Target="../customXml/item3.xml" /><Relationship Id="rId30" Type="http://schemas.openxmlformats.org/officeDocument/2006/relationships/viewProps" Target="viewProps.xml" /><Relationship Id="rId31" Type="http://schemas.openxmlformats.org/officeDocument/2006/relationships/theme" Target="theme/theme1.xml" /><Relationship Id="rId32"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slide" Target="slides/slide1.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8E478A7-AFE6-4A1C-B985-B1032FA8D500}" type="datetimeFigureOut">
              <a:rPr lang="en-GB" smtClean="0"/>
              <a:t>30/05/2017</a:t>
            </a:fld>
            <a:endParaRPr lang="fi-FI"/>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8DD4212-E431-464C-A3C7-FAC7436F6DC4}" type="slidenum">
              <a:rPr lang="en-GB" smtClean="0"/>
              <a:t>‹#›</a:t>
            </a:fld>
            <a:endParaRPr lang="fi-FI"/>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fi-FI"/>
          </a:p>
        </p:txBody>
      </p:sp>
    </p:spTree>
    <p:extLst>
      <p:ext uri="{BB962C8B-B14F-4D97-AF65-F5344CB8AC3E}">
        <p14:creationId xmlns:p14="http://schemas.microsoft.com/office/powerpoint/2010/main" val="3987989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mtClean="0"/>
              <a:t>Kaikkia aineita ei tarvitse rekisteröidä, jos niillä tiedetään olevan alhainen riski. Huomaa: Jos kyseessä on polymeeri, tarkista huolellisesti, mitkä ovat polymeerin kriteerit, ja jos aine on polymeeri, sinun täytyy sen sijaan rekisteröidä monomeerit.</a:t>
            </a:r>
          </a:p>
          <a:p>
            <a:endParaRPr lang="fi-FI" smtClean="0"/>
          </a:p>
          <a:p>
            <a:r>
              <a:rPr lang="fi-FI" smtClean="0"/>
              <a:t>On myös aineiden </a:t>
            </a:r>
            <a:r>
              <a:rPr lang="fi-FI" u="sng" smtClean="0"/>
              <a:t>käyttötarkoituksia</a:t>
            </a:r>
            <a:r>
              <a:rPr lang="fi-FI" smtClean="0"/>
              <a:t>, jotka on vapautettu, koska niitä säädellään riittävästi muun lainsäädännön nojalla tai muiden REACH-asetuksessa olevien määräysten nojalla. Jos käytät ainetta ainoastaan vapautettuun käyttöön, ainetta ei tarvitse rekisteröidä, mutta jos sinulla tai asiakkaallasi on muita aineen käyttötarkoituksia, silloin se täytyy rekisteröidä.</a:t>
            </a:r>
          </a:p>
          <a:p>
            <a:endParaRPr lang="fi-FI" smtClean="0"/>
          </a:p>
          <a:p>
            <a:r>
              <a:rPr lang="fi-FI" smtClean="0"/>
              <a:t>Kolmanteen vapautettujen aineiden kategoriaan liittyy erityisiä ehtoja, esimerkiksi jo rekisteröityihin uudelleen maahantuotuihin aineisiin, jätteenä poistettuihin aineisiin tai jo rekisteröityihin jätteistä hyödynnettyihin aineisiin.</a:t>
            </a:r>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fi-FI"/>
          </a:p>
        </p:txBody>
      </p:sp>
    </p:spTree>
    <p:extLst>
      <p:ext uri="{BB962C8B-B14F-4D97-AF65-F5344CB8AC3E}">
        <p14:creationId xmlns:p14="http://schemas.microsoft.com/office/powerpoint/2010/main" val="2794308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mtClean="0"/>
              <a:t>Kolmantena tekijänä roolisi ja aineesi lisäksi on tonnimääräsi, ja kysymys on "</a:t>
            </a:r>
            <a:r>
              <a:rPr lang="fi-FI" b="1" smtClean="0">
                <a:solidFill>
                  <a:srgbClr val="0046AD"/>
                </a:solidFill>
              </a:rPr>
              <a:t>Saavutatko tonnin kynnyksen vuodessa</a:t>
            </a:r>
            <a:r>
              <a:rPr lang="fi-FI" smtClean="0">
                <a:solidFill>
                  <a:srgbClr val="0046AD"/>
                </a:solidFill>
              </a:rPr>
              <a:t>'?</a:t>
            </a:r>
            <a:r>
              <a:rPr lang="fi-FI" smtClean="0"/>
              <a:t> </a:t>
            </a:r>
          </a:p>
          <a:p>
            <a:endParaRPr lang="fi-FI" smtClean="0"/>
          </a:p>
          <a:p>
            <a:r>
              <a:rPr lang="fi-FI" smtClean="0"/>
              <a:t>Tonnimäärä myös määrää, kuinka paljon tietoa sinun täytyy antaa rekisteröinnin yhteydessä, joten sinun pitäisi myös selvittää, onko tonnimääräsi vuodessa 1 - 10, 10 - 100, 100 - 1000 tai yli 1000 tonnia.</a:t>
            </a:r>
          </a:p>
          <a:p>
            <a:endParaRPr lang="fi-FI" smtClean="0"/>
          </a:p>
          <a:p>
            <a:r>
              <a:rPr lang="fi-FI" smtClean="0"/>
              <a:t>Sekä rekisteröinnin määräajan määrittävä tonnimäärä että tietovaatimukset määrittävä tonnimäärä lasketaan kolmen vuoden keskiarvona, jos kolmen peräkkäisen vuoden ehto täyttyy.</a:t>
            </a:r>
          </a:p>
          <a:p>
            <a:endParaRPr lang="fi-FI" baseline="0" smtClean="0"/>
          </a:p>
          <a:p>
            <a:pPr marL="0" marR="0" lvl="0" indent="0" algn="l" defTabSz="914400" rtl="0" eaLnBrk="1" fontAlgn="auto" latinLnBrk="0" hangingPunct="1">
              <a:lnSpc>
                <a:spcPct val="100000"/>
              </a:lnSpc>
              <a:spcBef>
                <a:spcPct val="0"/>
              </a:spcBef>
              <a:spcAft>
                <a:spcPct val="0"/>
              </a:spcAft>
              <a:buClrTx/>
              <a:buSzTx/>
              <a:buFontTx/>
              <a:buNone/>
              <a:defRPr/>
            </a:pPr>
            <a:r>
              <a:rPr lang="fi-FI" smtClean="0"/>
              <a:t>Jos käytät ainetta myös </a:t>
            </a:r>
            <a:r>
              <a:rPr lang="fi-FI" i="1" smtClean="0"/>
              <a:t>välituotteena toisen aineen tuotannossa tiukasti valvotuissa olosuhteissa</a:t>
            </a:r>
            <a:r>
              <a:rPr lang="fi-FI" smtClean="0"/>
              <a:t>, voit tehdä siitä erilliset määrälaskelmat. Rekisteröintiä varten vaadittavat tiedot väliaineesta ovat vähäisemmät kuin täydelliset rekisteritiedot.</a:t>
            </a:r>
          </a:p>
          <a:p>
            <a:endParaRPr lang="fi-FI" smtClean="0"/>
          </a:p>
          <a:p>
            <a:r>
              <a:rPr lang="fi-FI" b="1" smtClean="0"/>
              <a:t>Hyödyllisiä linkkejä:</a:t>
            </a:r>
          </a:p>
          <a:p>
            <a:r>
              <a:rPr lang="fi-FI" smtClean="0"/>
              <a:t>Rekisteröintiä koskevat ohjeet, kohdat 2.2.6 ja 2.3 (https://echa.europa.eu/guidance-documents/guidance-on-reach)</a:t>
            </a:r>
          </a:p>
          <a:p>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fi-FI"/>
          </a:p>
        </p:txBody>
      </p:sp>
    </p:spTree>
    <p:extLst>
      <p:ext uri="{BB962C8B-B14F-4D97-AF65-F5344CB8AC3E}">
        <p14:creationId xmlns:p14="http://schemas.microsoft.com/office/powerpoint/2010/main" val="2794308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mtClean="0"/>
              <a:t>Seuraavat kolme diaa antavat esitietoa rekisteröintiä varten tarvitsemastasi tiedosta.</a:t>
            </a:r>
          </a:p>
          <a:p>
            <a:endParaRPr lang="fi-FI" baseline="0" smtClean="0"/>
          </a:p>
          <a:p>
            <a:r>
              <a:rPr lang="fi-FI" smtClean="0"/>
              <a:t>Yleensä sinun täytyy kerätä </a:t>
            </a:r>
            <a:r>
              <a:rPr lang="fi-FI" sz="1200" b="0" i="0" u="none" strike="noStrike" kern="1200" baseline="0" smtClean="0">
                <a:solidFill>
                  <a:schemeClr val="tx1"/>
                </a:solidFill>
                <a:latin typeface="Arial"/>
              </a:rPr>
              <a:t>kaikki asiaankuuluvat ja saatavilla olevat fysikaalis-kemialliset, toksikologiset ja ympäristötoksikologiset tiedot. REACH-asetus asettaa kuitenkin vähimmäisvaatimukset toimitettavista tiedoista. Vähimmäisvaatimukset on esitetty tässä hyvin kaavamaisesti.</a:t>
            </a:r>
          </a:p>
          <a:p>
            <a:pPr marL="171450" indent="-171450">
              <a:buFontTx/>
              <a:buChar char="-"/>
            </a:pPr>
            <a:endParaRPr lang="fi-FI" baseline="0" smtClean="0"/>
          </a:p>
          <a:p>
            <a:pPr marL="0" marR="0" indent="0" algn="l" defTabSz="914400" rtl="0" eaLnBrk="0" fontAlgn="base" latinLnBrk="0" hangingPunct="0">
              <a:lnSpc>
                <a:spcPct val="100000"/>
              </a:lnSpc>
              <a:spcBef>
                <a:spcPct val="30000"/>
              </a:spcBef>
              <a:spcAft>
                <a:spcPct val="0"/>
              </a:spcAft>
              <a:buClrTx/>
              <a:buSzTx/>
              <a:buFontTx/>
              <a:buNone/>
              <a:defRPr/>
            </a:pPr>
            <a:r>
              <a:rPr lang="fi-FI" smtClean="0"/>
              <a:t>Jos tonnimääräsi on 1-10 tonnia vuodessa ja voit perustella, että aineellasi on alhainen riski (ei täytä liitteen III kriteereitä), tämä on tiedon vähimmäisvaatimus.</a:t>
            </a:r>
          </a:p>
          <a:p>
            <a:pPr marL="0" marR="0" indent="0" algn="l" defTabSz="914400" rtl="0" eaLnBrk="0" fontAlgn="base" latinLnBrk="0" hangingPunct="0">
              <a:lnSpc>
                <a:spcPct val="100000"/>
              </a:lnSpc>
              <a:spcBef>
                <a:spcPct val="30000"/>
              </a:spcBef>
              <a:spcAft>
                <a:spcPct val="0"/>
              </a:spcAft>
              <a:buClrTx/>
              <a:buSzTx/>
              <a:buFontTx/>
              <a:buNone/>
              <a:defRPr/>
            </a:pPr>
            <a:endParaRPr lang="fi-FI" baseline="0" smtClean="0"/>
          </a:p>
          <a:p>
            <a:pPr marL="0" marR="0" indent="0" algn="l" defTabSz="914400" rtl="0" eaLnBrk="0" fontAlgn="base" latinLnBrk="0" hangingPunct="0">
              <a:lnSpc>
                <a:spcPct val="100000"/>
              </a:lnSpc>
              <a:spcBef>
                <a:spcPct val="30000"/>
              </a:spcBef>
              <a:spcAft>
                <a:spcPct val="0"/>
              </a:spcAft>
              <a:buClrTx/>
              <a:buSzTx/>
              <a:buFontTx/>
              <a:buNone/>
              <a:defRPr/>
            </a:pPr>
            <a:r>
              <a:rPr lang="fi-FI" b="1" baseline="0" smtClean="0"/>
              <a:t>Hyödyllisiä linkkejä: </a:t>
            </a:r>
          </a:p>
          <a:p>
            <a:pPr marL="0" marR="0" indent="0" algn="l" defTabSz="914400" rtl="0" eaLnBrk="0" fontAlgn="base" latinLnBrk="0" hangingPunct="0">
              <a:lnSpc>
                <a:spcPct val="100000"/>
              </a:lnSpc>
              <a:spcBef>
                <a:spcPct val="30000"/>
              </a:spcBef>
              <a:spcAft>
                <a:spcPct val="0"/>
              </a:spcAft>
              <a:buClrTx/>
              <a:buSzTx/>
              <a:buFontTx/>
              <a:buNone/>
              <a:defRPr/>
            </a:pPr>
            <a:r>
              <a:rPr lang="fi-FI" smtClean="0"/>
              <a:t>https://echa.europa.eu/information-on-chemicals/annex-iii-inventory</a:t>
            </a:r>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fi-FI"/>
          </a:p>
        </p:txBody>
      </p:sp>
    </p:spTree>
    <p:extLst>
      <p:ext uri="{BB962C8B-B14F-4D97-AF65-F5344CB8AC3E}">
        <p14:creationId xmlns:p14="http://schemas.microsoft.com/office/powerpoint/2010/main" val="2794308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mtClean="0"/>
              <a:t>Kyseiset vaatimukset yhdessä edellisessä diassa olevien vaatimusten kanssa ovat vakiotietovaatimukset sellaisen aineen rekisteröintiä varten, joka ei ole alhaisen riskin aine, ja kun määrä on 1-10 tonnia vuodessa. </a:t>
            </a:r>
          </a:p>
          <a:p>
            <a:endParaRPr lang="fi-FI" baseline="0" smtClean="0"/>
          </a:p>
          <a:p>
            <a:r>
              <a:rPr lang="fi-FI" smtClean="0"/>
              <a:t>Tässä diassa on annettu muutamia esimerkkejä sellaisista tutkimuksista. Katso täydellinen lista REACH-asetuksen liitteestä VII.</a:t>
            </a:r>
          </a:p>
          <a:p>
            <a:endParaRPr lang="fi-FI" smtClean="0"/>
          </a:p>
          <a:p>
            <a:r>
              <a:rPr lang="fi-FI" b="1" smtClean="0"/>
              <a:t>Lisätietoa:</a:t>
            </a:r>
          </a:p>
          <a:p>
            <a:r>
              <a:rPr lang="fi-FI" smtClean="0"/>
              <a:t>https://echa.europa.eu/support/registration/what-information-you-need </a:t>
            </a:r>
          </a:p>
        </p:txBody>
      </p:sp>
      <p:sp>
        <p:nvSpPr>
          <p:cNvPr id="4" name="Slide Number Placeholder 3"/>
          <p:cNvSpPr>
            <a:spLocks noGrp="1"/>
          </p:cNvSpPr>
          <p:nvPr>
            <p:ph type="sldNum" sz="quarter" idx="10"/>
          </p:nvPr>
        </p:nvSpPr>
        <p:spPr/>
        <p:txBody>
          <a:bodyPr/>
          <a:lstStyle/>
          <a:p>
            <a:fld id="{68DD4212-E431-464C-A3C7-FAC7436F6DC4}" type="slidenum">
              <a:rPr lang="en-GB" smtClean="0"/>
              <a:t>13</a:t>
            </a:fld>
            <a:endParaRPr lang="fi-FI"/>
          </a:p>
        </p:txBody>
      </p:sp>
    </p:spTree>
    <p:extLst>
      <p:ext uri="{BB962C8B-B14F-4D97-AF65-F5344CB8AC3E}">
        <p14:creationId xmlns:p14="http://schemas.microsoft.com/office/powerpoint/2010/main" val="2794308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i-FI" smtClean="0"/>
              <a:t>Mainitut vaatimukset yhdessä edellisessä diassa olevien vaatimusten kanssa ovat vakiotietovaatimukset aineen rekisteröintiä varten, jos määrä on 1-10 tonnia vuodessa. </a:t>
            </a:r>
          </a:p>
          <a:p>
            <a:endParaRPr lang="fi-FI" smtClean="0"/>
          </a:p>
          <a:p>
            <a:r>
              <a:rPr lang="fi-FI" smtClean="0"/>
              <a:t>Lisätutkimuksia tarvitaan sekä toksikologisista että ympäristötoksikologisista ominaisuuksista. Tässä diassa on annettu muutamia esimerkkejä sellaisista tutkimuksista. Katso täydellinen lista REACH-asetuksen liitteestä VIII.</a:t>
            </a:r>
          </a:p>
          <a:p>
            <a:endParaRPr lang="fi-FI" baseline="0" smtClean="0"/>
          </a:p>
          <a:p>
            <a:r>
              <a:rPr lang="fi-FI" smtClean="0"/>
              <a:t>On tärkeää huomata, että mainitun tonnimäärän osalta on tehtävä täydellinen kemikaaliturvallisuusarviointi. Se on dokumentoitava kemikaaliturvallisuusraporttiin, joka liitetään rekisteröintiin. </a:t>
            </a:r>
          </a:p>
          <a:p>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fi-FI"/>
          </a:p>
        </p:txBody>
      </p:sp>
    </p:spTree>
    <p:extLst>
      <p:ext uri="{BB962C8B-B14F-4D97-AF65-F5344CB8AC3E}">
        <p14:creationId xmlns:p14="http://schemas.microsoft.com/office/powerpoint/2010/main" val="2794308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b="1" smtClean="0"/>
              <a:t>Lisätietoa:</a:t>
            </a:r>
          </a:p>
          <a:p>
            <a:endParaRPr lang="fi-FI" smtClean="0"/>
          </a:p>
          <a:p>
            <a:r>
              <a:rPr lang="fi-FI" i="1" smtClean="0"/>
              <a:t>Välituotteita koskevat ohjeet </a:t>
            </a:r>
            <a:r>
              <a:rPr lang="fi-FI" smtClean="0"/>
              <a:t>(Https://echa.europa.eu/guidance-documents/guidance-on-reach)</a:t>
            </a:r>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fi-FI"/>
          </a:p>
        </p:txBody>
      </p:sp>
    </p:spTree>
    <p:extLst>
      <p:ext uri="{BB962C8B-B14F-4D97-AF65-F5344CB8AC3E}">
        <p14:creationId xmlns:p14="http://schemas.microsoft.com/office/powerpoint/2010/main" val="2871302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fi-FI" smtClean="0"/>
              <a:t>Velvollisuutesi on kerätä kaikki saatavissa olevat tiedot, vaikka niitä olisi enemmän kuin REACH- asetuksessa asetetut vähimmäisvaatimukset.</a:t>
            </a:r>
          </a:p>
          <a:p>
            <a:pPr marL="171450" indent="-171450">
              <a:buFontTx/>
              <a:buChar char="-"/>
            </a:pPr>
            <a:r>
              <a:rPr lang="fi-FI" smtClean="0"/>
              <a:t>Rekisteröijen täytyy jakaa tiedot muiden samaa ainetta rekisteröivien yritysten kanssa. Kaikki tiedot aineen ominaisuuksista tulee toimittaa yhdessä kaikkien samaa ainetta käsittelevien yritysten kanssa (REACH-asetuksen periaatteella yksi aine – yksi rekisteröinti).</a:t>
            </a:r>
          </a:p>
          <a:p>
            <a:pPr marL="171450" indent="-171450">
              <a:buFontTx/>
              <a:buChar char="-"/>
            </a:pPr>
            <a:r>
              <a:rPr lang="fi-FI" smtClean="0"/>
              <a:t>Kun on saatu hyvä yleiskuva kaikesta käsillä olevasta tiedosta, rekisteröijien täytyy ryhmänä verrata näitä tietoja rekisteröinnissä vaadittaviin tietoihin.</a:t>
            </a:r>
          </a:p>
          <a:p>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fi-FI"/>
          </a:p>
        </p:txBody>
      </p:sp>
    </p:spTree>
    <p:extLst>
      <p:ext uri="{BB962C8B-B14F-4D97-AF65-F5344CB8AC3E}">
        <p14:creationId xmlns:p14="http://schemas.microsoft.com/office/powerpoint/2010/main" val="2794308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mtClean="0"/>
              <a:t>Aineen rekisteröinti edellyttää panostusta tietojen keräämiseen ja arviointiin.</a:t>
            </a:r>
          </a:p>
          <a:p>
            <a:endParaRPr lang="fi-FI" baseline="0" smtClean="0"/>
          </a:p>
          <a:p>
            <a:r>
              <a:rPr lang="fi-FI" smtClean="0"/>
              <a:t>Tämä on toteutettava kahdella eri tasolla: kunkin rekisteröijän omassa yrityksessä ja muiden saman aineen valmistajien ja maahantuojien yrityksissä. </a:t>
            </a:r>
          </a:p>
          <a:p>
            <a:endParaRPr lang="fi-FI" baseline="0" smtClean="0"/>
          </a:p>
          <a:p>
            <a:r>
              <a:rPr lang="fi-FI" smtClean="0"/>
              <a:t>Tämä edellyttää panostusta seuraaviin asioihin:</a:t>
            </a:r>
          </a:p>
          <a:p>
            <a:pPr marL="171450" indent="-171450">
              <a:buFontTx/>
              <a:buChar char="-"/>
            </a:pPr>
            <a:r>
              <a:rPr lang="fi-FI" smtClean="0"/>
              <a:t>kaiken omasta yrityksestä saatavan tiedon kerääminen ja arviointi, mukaan lukien kirjallisuushaut.</a:t>
            </a:r>
          </a:p>
          <a:p>
            <a:pPr marL="171450" indent="-171450">
              <a:buFontTx/>
              <a:buChar char="-"/>
            </a:pPr>
            <a:r>
              <a:rPr lang="fi-FI" smtClean="0"/>
              <a:t>tietojen hankkiminen aineen eri käytöistä asiakkaiden keskuudessa ja toimitusketjussa.</a:t>
            </a:r>
          </a:p>
          <a:p>
            <a:pPr marL="0" indent="0">
              <a:buFontTx/>
              <a:buNone/>
            </a:pPr>
            <a:endParaRPr lang="fi-FI" baseline="0" smtClean="0"/>
          </a:p>
          <a:p>
            <a:pPr marL="0" indent="0">
              <a:buFontTx/>
              <a:buNone/>
            </a:pPr>
            <a:r>
              <a:rPr lang="fi-FI" smtClean="0"/>
              <a:t>Selvitä, onko organisaatiossa tarvittavat asiantuntijat vai pitääkö tehtävä ulkoistaa.</a:t>
            </a:r>
          </a:p>
          <a:p>
            <a:pPr marL="0" indent="0">
              <a:buFontTx/>
              <a:buNone/>
            </a:pPr>
            <a:endParaRPr lang="fi-FI" smtClean="0"/>
          </a:p>
          <a:p>
            <a:pPr marL="0" indent="0">
              <a:buFontTx/>
              <a:buNone/>
            </a:pPr>
            <a:r>
              <a:rPr lang="fi-FI" smtClean="0"/>
              <a:t>Muiden samaa ainetta rekisteröivien yritysten kanssa tehtävät sopimukset pitää laatia yhdessä ja sopia miten puuttuvat tiedot lisätään ja kustannukset jaetaan.</a:t>
            </a:r>
          </a:p>
          <a:p>
            <a:pPr marL="0" indent="0">
              <a:buFontTx/>
              <a:buNone/>
            </a:pPr>
            <a:endParaRPr lang="fi-FI" baseline="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17</a:t>
            </a:fld>
            <a:endParaRPr lang="fi-FI"/>
          </a:p>
        </p:txBody>
      </p:sp>
    </p:spTree>
    <p:extLst>
      <p:ext uri="{BB962C8B-B14F-4D97-AF65-F5344CB8AC3E}">
        <p14:creationId xmlns:p14="http://schemas.microsoft.com/office/powerpoint/2010/main" val="2794308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mtClean="0"/>
              <a:t>Muiden, aikaisemmin aineita rekisteröineiden yritysten kokemukset osoittavat, että tarkka suunnittelu on olennaisen tärkeää määräajan noudattamisessa.</a:t>
            </a:r>
          </a:p>
          <a:p>
            <a:endParaRPr lang="fi-FI" baseline="0" smtClean="0"/>
          </a:p>
          <a:p>
            <a:r>
              <a:rPr lang="fi-FI" smtClean="0"/>
              <a:t>Harkitse tarpeeksi ajoissa sellaisten yrityksen muiden osastojen mukaantuloa, joilla olisi varmasti myös tärkeä rooli.</a:t>
            </a:r>
          </a:p>
          <a:p>
            <a:endParaRPr lang="fi-FI" baseline="0" smtClean="0"/>
          </a:p>
          <a:p>
            <a:r>
              <a:rPr lang="fi-FI" smtClean="0"/>
              <a:t>Riippuen vuonna 2018 rekisteröitävien aineiden määrästä voisi olla hyödyllistä priorisoida yksi aineista ja viedä rekisteröinti heti alusta loppuun prosessin toiminnasta oppimiseksi.</a:t>
            </a:r>
          </a:p>
          <a:p>
            <a:endParaRPr lang="fi-FI" baseline="0" smtClean="0"/>
          </a:p>
          <a:p>
            <a:r>
              <a:rPr lang="fi-FI" smtClean="0"/>
              <a:t>On myös hyödyllistä tutustua rekisteröinnissä tarvittaviin tietoteknisiin välineisiin.</a:t>
            </a:r>
          </a:p>
          <a:p>
            <a:endParaRPr lang="fi-FI" baseline="0" smtClean="0"/>
          </a:p>
          <a:p>
            <a:r>
              <a:rPr lang="fi-FI" smtClean="0"/>
              <a:t>Koska ainetta koskeva tieto kehittyy ajan myötä, se on rekisteröinnissä pidettävä ajan tasalla. Tähän tulisi varata tetty määrä resursseja.</a:t>
            </a:r>
          </a:p>
          <a:p>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18</a:t>
            </a:fld>
            <a:endParaRPr lang="fi-FI"/>
          </a:p>
        </p:txBody>
      </p:sp>
    </p:spTree>
    <p:extLst>
      <p:ext uri="{BB962C8B-B14F-4D97-AF65-F5344CB8AC3E}">
        <p14:creationId xmlns:p14="http://schemas.microsoft.com/office/powerpoint/2010/main" val="2794308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19</a:t>
            </a:fld>
            <a:endParaRPr lang="fi-FI"/>
          </a:p>
        </p:txBody>
      </p:sp>
    </p:spTree>
    <p:extLst>
      <p:ext uri="{BB962C8B-B14F-4D97-AF65-F5344CB8AC3E}">
        <p14:creationId xmlns:p14="http://schemas.microsoft.com/office/powerpoint/2010/main" val="2794308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fi-FI"/>
          </a:p>
        </p:txBody>
      </p:sp>
    </p:spTree>
    <p:extLst>
      <p:ext uri="{BB962C8B-B14F-4D97-AF65-F5344CB8AC3E}">
        <p14:creationId xmlns:p14="http://schemas.microsoft.com/office/powerpoint/2010/main" val="4074094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mtClean="0"/>
              <a:t>Rekisteröinnin myötä sinulla on mahdollisuus dokumentoida vastuusi aineiden turvallisesta valmistuksesta ja käytöstä käymällä läpi tämän dian eri vaiheet. Euroopan kemikaalivirastoon lähetetty rekisteröintiaineisto on todiste siitä, että täytät velvollisuutesi.</a:t>
            </a:r>
          </a:p>
          <a:p>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fi-FI"/>
          </a:p>
        </p:txBody>
      </p:sp>
    </p:spTree>
    <p:extLst>
      <p:ext uri="{BB962C8B-B14F-4D97-AF65-F5344CB8AC3E}">
        <p14:creationId xmlns:p14="http://schemas.microsoft.com/office/powerpoint/2010/main" val="815286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mtClean="0"/>
              <a:t>Euroopan kemikaaliviraston REACH 2018 -etenemissuunnitelma rekisteröintiä varten jakautuu seitsemään vaiheeseen.</a:t>
            </a:r>
          </a:p>
          <a:p>
            <a:endParaRPr lang="fi-FI" smtClean="0"/>
          </a:p>
          <a:p>
            <a:r>
              <a:rPr lang="fi-FI" smtClean="0"/>
              <a:t>Tämä esitys kattaa ensimmäisen vaiheen toimet. Ne koostuvat </a:t>
            </a:r>
            <a:r>
              <a:rPr lang="fi-FI" u="none" smtClean="0"/>
              <a:t>alkutoimista, jotka teet ennen kuin </a:t>
            </a:r>
            <a:r>
              <a:rPr lang="fi-FI" smtClean="0"/>
              <a:t>aloitat yhteistyön muiden rekisteröijien kanssa.</a:t>
            </a:r>
          </a:p>
          <a:p>
            <a:endParaRPr lang="fi-FI" smtClean="0"/>
          </a:p>
          <a:p>
            <a:r>
              <a:rPr lang="fi-FI" smtClean="0"/>
              <a:t>Jos haluat yksityiskohtaisempaa tukiaineistoa, siirry osoitteeseen https://echa.europa.eu/reach-2018.</a:t>
            </a:r>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fi-FI"/>
          </a:p>
        </p:txBody>
      </p:sp>
    </p:spTree>
    <p:extLst>
      <p:ext uri="{BB962C8B-B14F-4D97-AF65-F5344CB8AC3E}">
        <p14:creationId xmlns:p14="http://schemas.microsoft.com/office/powerpoint/2010/main" val="2794308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mtClean="0"/>
              <a:t>Lähtökohta rekisteröinnin valmistelussa on tuntea REACH-järjestelmän mukainen ainevalikoimasi; </a:t>
            </a:r>
            <a:r>
              <a:rPr lang="fi-FI" u="none" smtClean="0"/>
              <a:t>mitä aineita </a:t>
            </a:r>
            <a:r>
              <a:rPr lang="fi-FI" smtClean="0"/>
              <a:t>käsittelette.</a:t>
            </a:r>
          </a:p>
          <a:p>
            <a:endParaRPr lang="fi-FI" smtClean="0"/>
          </a:p>
          <a:p>
            <a:r>
              <a:rPr lang="fi-FI" smtClean="0"/>
              <a:t>Joissakin tapauksissa tämä saattaa olla yksinkertaista. Jos esimerkiksi valmistat aineita tai maahantuot yksittäisiä aineita, sinulla on todennäköisesti jo aineluettelo.</a:t>
            </a:r>
          </a:p>
          <a:p>
            <a:endParaRPr lang="fi-FI" smtClean="0"/>
          </a:p>
          <a:p>
            <a:r>
              <a:rPr lang="fi-FI" smtClean="0"/>
              <a:t>Jos tuotteesi muodostuvat seoksista, esimerkiksi pesuaineista tai maaleista, sinun on tiedettävä tai selvitettävä, mistä aineista ne on tehty, koska sinun täytyy rekisteröidä aineet, ei tuotteet.</a:t>
            </a:r>
          </a:p>
          <a:p>
            <a:endParaRPr lang="fi-FI" smtClean="0"/>
          </a:p>
          <a:p>
            <a:r>
              <a:rPr lang="fi-FI" smtClean="0"/>
              <a:t>Niinpä yksittäiset aineet, aineet seoksissa ja myös esineistä vapautuvat aineet, esimerkiksi T-paidoista vapautuvat hajusteet, on rekisteröitävä.</a:t>
            </a:r>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fi-FI"/>
          </a:p>
        </p:txBody>
      </p:sp>
    </p:spTree>
    <p:extLst>
      <p:ext uri="{BB962C8B-B14F-4D97-AF65-F5344CB8AC3E}">
        <p14:creationId xmlns:p14="http://schemas.microsoft.com/office/powerpoint/2010/main" val="2794308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mtClean="0"/>
              <a:t>Sinun täytyy kuvailla ja yksilöidä kaikki ainevalikoimasi aineet REACH-asetuksen sääntöjen mukaisesti.</a:t>
            </a:r>
          </a:p>
          <a:p>
            <a:endParaRPr lang="fi-FI" smtClean="0"/>
          </a:p>
          <a:p>
            <a:r>
              <a:rPr lang="fi-FI" smtClean="0"/>
              <a:t>Tämä tarkoittaa, että aineet täytyy analysoida kemiallisesti, ja analyysin perusteella yhdessä kemistin kanssa määrittää aineen koostumus ja tyyppi, ja erityisesti se, onko aine </a:t>
            </a:r>
          </a:p>
          <a:p>
            <a:pPr marL="171450" indent="-171450">
              <a:buFont typeface="Arial" panose="020b0604020202020204" pitchFamily="34" charset="0"/>
              <a:buChar char="•"/>
            </a:pPr>
            <a:r>
              <a:rPr lang="fi-FI" smtClean="0"/>
              <a:t>yhdestä ainesosasta koostuva, ts. se koostuu pääasiassa yhdestä ainesosasta</a:t>
            </a:r>
          </a:p>
          <a:p>
            <a:pPr marL="171450" indent="-171450">
              <a:buFont typeface="Arial" panose="020b0604020202020204" pitchFamily="34" charset="0"/>
              <a:buChar char="•"/>
            </a:pPr>
            <a:r>
              <a:rPr lang="fi-FI" smtClean="0"/>
              <a:t>useammasta ainesosasta koostuva, ts. se koostuu useammasta kuin yhdestä ainesosasta tai yhdisteestä, tai</a:t>
            </a:r>
          </a:p>
          <a:p>
            <a:pPr marL="171450" indent="-171450">
              <a:buFont typeface="Arial" panose="020b0604020202020204" pitchFamily="34" charset="0"/>
              <a:buChar char="•"/>
            </a:pPr>
            <a:r>
              <a:rPr lang="fi-FI" smtClean="0"/>
              <a:t>UVCB-aine eli aine, jolla on tuntematon tai vaihteleva koostumus tai joka on monimutkainen reaktiotuote tai biologinen aine.</a:t>
            </a:r>
          </a:p>
          <a:p>
            <a:endParaRPr lang="fi-FI" smtClean="0"/>
          </a:p>
          <a:p>
            <a:r>
              <a:rPr lang="fi-FI" smtClean="0"/>
              <a:t>Aineen koostumuksen ja tyypin perusteella sinun on annettava aineelle nimi ja selvitettävä sen EY- ja CAS-numero (jos ne ovat saatavissa aineellesi). Tai tarkista, että käyttämäsi EY- ja CAS-numero sopii aineen kemiallisesta analyysista saatuun nimeen ja tunnistetietoon.</a:t>
            </a:r>
          </a:p>
          <a:p>
            <a:endParaRPr lang="fi-FI" smtClean="0"/>
          </a:p>
          <a:p>
            <a:r>
              <a:rPr lang="fi-FI" smtClean="0"/>
              <a:t>On tärkeää yksilöidä aine oikein, koska sinun täytyy myöhemmin keskustella muiden jäsenrekisteröijien kanssa siitä, onko sinulla sama aine. Jos aineesi on sama, se täytyy rekisteröidä yhteisesti ja varmistaa, että yhteisrekisteröinnissä käytettävät tiedot ovat yhtäpitäviä muiden jäsenrekisteröijien tietojen kanssa.</a:t>
            </a:r>
          </a:p>
          <a:p>
            <a:endParaRPr lang="fi-FI" smtClean="0"/>
          </a:p>
          <a:p>
            <a:r>
              <a:rPr lang="fi-FI" b="1" smtClean="0"/>
              <a:t>Hyödyllisiä linkkejä:</a:t>
            </a:r>
          </a:p>
          <a:p>
            <a:r>
              <a:rPr lang="fi-FI" i="1" smtClean="0"/>
              <a:t>Ohjeet aineiden tunnistamiseen ja nimeämiseen REACH- ja CLP-asetuksen mukaisesti</a:t>
            </a:r>
            <a:r>
              <a:rPr lang="fi-FI" smtClean="0"/>
              <a:t> (https://echa.europa.eu/guidance-documents/guidance-on-reach)</a:t>
            </a:r>
          </a:p>
          <a:p>
            <a:r>
              <a:rPr lang="fi-FI" smtClean="0"/>
              <a:t>Aineen yksilöinti (https://echa.europa.eu/support/substance-identification)</a:t>
            </a:r>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fi-FI"/>
          </a:p>
        </p:txBody>
      </p:sp>
    </p:spTree>
    <p:extLst>
      <p:ext uri="{BB962C8B-B14F-4D97-AF65-F5344CB8AC3E}">
        <p14:creationId xmlns:p14="http://schemas.microsoft.com/office/powerpoint/2010/main" val="2794308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b="0" smtClean="0"/>
              <a:t>Tässä on kaavamaisesti esitetty yhdestä ja useammasta ainesosasta koostuvat aineet sekä UVCB-aineet.</a:t>
            </a:r>
          </a:p>
          <a:p>
            <a:pPr marL="171450" indent="-171450">
              <a:buFont typeface="Arial" panose="020b0604020202020204" pitchFamily="34" charset="0"/>
              <a:buChar char="•"/>
            </a:pPr>
            <a:r>
              <a:rPr lang="fi-FI" b="0" baseline="0" smtClean="0"/>
              <a:t>Yhdestä ainesosasta koostuvalla aineella on yksi pääainesosa&gt; = 80%</a:t>
            </a:r>
          </a:p>
          <a:p>
            <a:pPr marL="171450" indent="-171450">
              <a:buFont typeface="Arial" panose="020b0604020202020204" pitchFamily="34" charset="0"/>
              <a:buChar char="•"/>
            </a:pPr>
            <a:r>
              <a:rPr lang="fi-FI" b="0" baseline="0" smtClean="0"/>
              <a:t>Useammasta ainesosasta koostuvalla aineella on kaksi tai useampi pääainesosaa, joiden pitoisuudet ovat 10 – 80%.</a:t>
            </a:r>
          </a:p>
          <a:p>
            <a:pPr marL="171450" indent="-171450">
              <a:buFont typeface="Arial" panose="020b0604020202020204" pitchFamily="34" charset="0"/>
              <a:buChar char="•"/>
            </a:pPr>
            <a:r>
              <a:rPr lang="fi-FI" b="0" baseline="0" smtClean="0"/>
              <a:t>UVCB-aineet vaihtelevat tai niitä ei voi tarkasti tunnistaa. UVCB-aineiden yksilöintiin käytetään tavallisesti lähdemateriaalia ja valmistusprosessia.</a:t>
            </a:r>
            <a:endParaRPr lang="fi-FI" b="0" smtClean="0"/>
          </a:p>
          <a:p>
            <a:endParaRPr lang="fi-FI" b="1" smtClean="0"/>
          </a:p>
        </p:txBody>
      </p:sp>
      <p:sp>
        <p:nvSpPr>
          <p:cNvPr id="4" name="Slide Number Placeholder 3"/>
          <p:cNvSpPr>
            <a:spLocks noGrp="1"/>
          </p:cNvSpPr>
          <p:nvPr>
            <p:ph type="sldNum" sz="quarter" idx="10"/>
          </p:nvPr>
        </p:nvSpPr>
        <p:spPr/>
        <p:txBody>
          <a:bodyPr/>
          <a:lstStyle/>
          <a:p>
            <a:fld id="{68DD4212-E431-464C-A3C7-FAC7436F6DC4}" type="slidenum">
              <a:rPr lang="en-GB" smtClean="0"/>
              <a:t>7</a:t>
            </a:fld>
            <a:endParaRPr lang="fi-FI"/>
          </a:p>
        </p:txBody>
      </p:sp>
    </p:spTree>
    <p:extLst>
      <p:ext uri="{BB962C8B-B14F-4D97-AF65-F5344CB8AC3E}">
        <p14:creationId xmlns:p14="http://schemas.microsoft.com/office/powerpoint/2010/main" val="1863353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mtClean="0"/>
              <a:t>Kun tiedät, mitä ainevalikoimassasi on, voit määrittää rekisteröintivelvollisuutesi kyseisten aineiden osalta.</a:t>
            </a:r>
          </a:p>
          <a:p>
            <a:endParaRPr lang="fi-FI" smtClean="0"/>
          </a:p>
          <a:p>
            <a:r>
              <a:rPr lang="fi-FI" smtClean="0"/>
              <a:t>Sen vuoksi on esitettävä kolme kysymystä, ja jos vastaus kaikkiin kolmeen kysymykseen on myönteinen, aine täytyy rekisteröidä.</a:t>
            </a:r>
          </a:p>
          <a:p>
            <a:r>
              <a:rPr lang="fi-FI" smtClean="0"/>
              <a:t>Jos vastaus johonkin näistä kysymyksistä on kielteinen, ainetta ei tarvitse rekisteröidä. Kysymykset ovat:</a:t>
            </a:r>
          </a:p>
          <a:p>
            <a:endParaRPr lang="fi-FI" smtClean="0"/>
          </a:p>
          <a:p>
            <a:pPr marL="228600" indent="-228600">
              <a:buAutoNum type="arabicParenR"/>
            </a:pPr>
            <a:r>
              <a:rPr lang="fi-FI" smtClean="0"/>
              <a:t>Oletko valmistaja, maahantuoja tai ainoa aineen edustaja?</a:t>
            </a:r>
            <a:endParaRPr lang="fi-FI" baseline="0" smtClean="0"/>
          </a:p>
          <a:p>
            <a:pPr marL="228600" indent="-228600">
              <a:buAutoNum type="arabicParenR"/>
            </a:pPr>
            <a:r>
              <a:rPr lang="fi-FI" smtClean="0"/>
              <a:t>Pitääkö aine rekisteröidä? </a:t>
            </a:r>
          </a:p>
          <a:p>
            <a:pPr marL="228600" indent="-228600">
              <a:buAutoNum type="arabicParenR"/>
            </a:pPr>
            <a:r>
              <a:rPr lang="fi-FI" smtClean="0"/>
              <a:t>Onko aineen vuosimäärä tonni tai sen yli?</a:t>
            </a:r>
          </a:p>
          <a:p>
            <a:pPr marL="228600" indent="-228600">
              <a:buAutoNum type="arabicParenR"/>
            </a:pPr>
            <a:endParaRPr lang="fi-FI" smtClean="0"/>
          </a:p>
          <a:p>
            <a:endParaRPr lang="fi-FI" smtClean="0"/>
          </a:p>
          <a:p>
            <a:r>
              <a:rPr lang="fi-FI" smtClean="0"/>
              <a:t>Näiden kolmen kysymyksen kohdalla sinun pitäisi aloittaa kysymyksellä, joka todennäköisimmin antaa kieltävän kuin myöntävän vastauksen. </a:t>
            </a:r>
          </a:p>
          <a:p>
            <a:endParaRPr lang="fi-FI" smtClean="0"/>
          </a:p>
          <a:p>
            <a:endParaRPr lang="fi-FI" smtClean="0"/>
          </a:p>
          <a:p>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8</a:t>
            </a:fld>
            <a:endParaRPr lang="fi-FI"/>
          </a:p>
        </p:txBody>
      </p:sp>
    </p:spTree>
    <p:extLst>
      <p:ext uri="{BB962C8B-B14F-4D97-AF65-F5344CB8AC3E}">
        <p14:creationId xmlns:p14="http://schemas.microsoft.com/office/powerpoint/2010/main" val="279430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mtClean="0"/>
              <a:t>Ensimmäinen kysymys koskee rooliasi toimitusketjussa, ja se on </a:t>
            </a:r>
            <a:r>
              <a:rPr lang="fi-FI" b="1" baseline="0" smtClean="0"/>
              <a:t>'</a:t>
            </a:r>
            <a:r>
              <a:rPr lang="fi-FI" b="1" smtClean="0">
                <a:solidFill>
                  <a:srgbClr val="0046AD"/>
                </a:solidFill>
              </a:rPr>
              <a:t>Pitääkö </a:t>
            </a:r>
            <a:r>
              <a:rPr lang="fi-FI" b="1" u="sng" smtClean="0">
                <a:solidFill>
                  <a:srgbClr val="0046AD"/>
                </a:solidFill>
              </a:rPr>
              <a:t>sinun</a:t>
            </a:r>
            <a:r>
              <a:rPr lang="fi-FI" b="1" smtClean="0">
                <a:solidFill>
                  <a:srgbClr val="0046AD"/>
                </a:solidFill>
              </a:rPr>
              <a:t> rekisteröidä aineesi?'</a:t>
            </a:r>
          </a:p>
          <a:p>
            <a:r>
              <a:rPr lang="fi-FI" smtClean="0"/>
              <a:t> </a:t>
            </a:r>
            <a:endParaRPr lang="fi-FI" smtClean="0">
              <a:solidFill>
                <a:srgbClr val="0046AD"/>
              </a:solidFill>
            </a:endParaRPr>
          </a:p>
          <a:p>
            <a:r>
              <a:rPr lang="fi-FI" smtClean="0"/>
              <a:t>Ensinnäkin on tärkeää </a:t>
            </a:r>
            <a:r>
              <a:rPr lang="fi-FI" u="none" smtClean="0"/>
              <a:t>mikä </a:t>
            </a:r>
            <a:r>
              <a:rPr lang="fi-FI" smtClean="0"/>
              <a:t>on sijaintisi. Jos sijaintisi on jossakin Euroopan talousalueella, joudut ehkä rekisteröitymään. Kyseiset maat näkyvät kartalla tummansinisinä. Kyseessä ovat EU:n jäsenvaltiot sekä Norja, Islanti ja Liechtenstein. Jos sijaintisi on jossain vaaleansinisellä merkityssä maassa Euroopan talousalueen ulkopuolella, et voi rekisteröidä ainettasi.</a:t>
            </a:r>
          </a:p>
          <a:p>
            <a:endParaRPr lang="fi-FI" smtClean="0"/>
          </a:p>
          <a:p>
            <a:r>
              <a:rPr lang="fi-FI" smtClean="0"/>
              <a:t>Toiseksi sinun on selvitettävä, mitä tarkkaan ottaen teet</a:t>
            </a:r>
            <a:r>
              <a:rPr lang="fi-FI" u="sng" smtClean="0"/>
              <a:t>-</a:t>
            </a:r>
            <a:r>
              <a:rPr lang="fi-FI" smtClean="0"/>
              <a:t> aineella. On neljä toimitusketjuroolia, jotka täytyy rekisteröidä.</a:t>
            </a:r>
          </a:p>
          <a:p>
            <a:endParaRPr lang="fi-FI"/>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fi-FI"/>
          </a:p>
        </p:txBody>
      </p:sp>
    </p:spTree>
    <p:extLst>
      <p:ext uri="{BB962C8B-B14F-4D97-AF65-F5344CB8AC3E}">
        <p14:creationId xmlns:p14="http://schemas.microsoft.com/office/powerpoint/2010/main" val="279430817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4632213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4666"/>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695912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917835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210329240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12508"/>
            <a:ext cx="9143245" cy="6857434"/>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282146359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4" name="Pictur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 y="1"/>
            <a:ext cx="9143999" cy="6858000"/>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4.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3.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image" Target="../media/image16.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17.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 Id="rId3" Type="http://schemas.openxmlformats.org/officeDocument/2006/relationships/image" Target="../media/image18.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hyperlink" Target="https://echa.europa.eu/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6.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7.png" /><Relationship Id="rId4" Type="http://schemas.openxmlformats.org/officeDocument/2006/relationships/image" Target="../media/image8.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9.png" /><Relationship Id="rId4" Type="http://schemas.openxmlformats.org/officeDocument/2006/relationships/image" Target="../media/image10.png" /><Relationship Id="rId5" Type="http://schemas.openxmlformats.org/officeDocument/2006/relationships/image" Target="../media/image11.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2.png" /><Relationship Id="rId4" Type="http://schemas.openxmlformats.org/officeDocument/2006/relationships/image" Target="../media/image13.png" /><Relationship Id="rId5" Type="http://schemas.openxmlformats.org/officeDocument/2006/relationships/image" Target="../media/image14.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2.png" /><Relationship Id="rId4" Type="http://schemas.openxmlformats.org/officeDocument/2006/relationships/image" Target="../media/image15.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905232"/>
            <a:ext cx="6336704" cy="2523768"/>
          </a:xfrm>
          <a:prstGeom prst="rect">
            <a:avLst/>
          </a:prstGeom>
          <a:noFill/>
        </p:spPr>
        <p:txBody>
          <a:bodyPr wrap="square" rtlCol="0">
            <a:spAutoFit/>
          </a:bodyPr>
          <a:lstStyle/>
          <a:p>
            <a:r>
              <a:rPr lang="fi-FI" sz="5000" b="1" smtClean="0">
                <a:solidFill>
                  <a:schemeClr val="bg1"/>
                </a:solidFill>
                <a:latin typeface="Verdana" panose="020b0604030504040204" pitchFamily="34" charset="0"/>
              </a:rPr>
              <a:t>REACH 2018</a:t>
            </a:r>
          </a:p>
          <a:p>
            <a:endParaRPr lang="fi-FI"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fi-FI" sz="3600" smtClean="0">
                <a:solidFill>
                  <a:schemeClr val="bg1"/>
                </a:solidFill>
                <a:latin typeface="Verdana" panose="020b0604030504040204" pitchFamily="34" charset="0"/>
              </a:rPr>
              <a:t>Tunnista ainevalikoimasi ja aloita valmistelut nyt.</a:t>
            </a:r>
            <a:endParaRPr lang="fi-FI"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i-FI" noProof="0"/>
              <a:t>Soveltamisala ja poikkeukset</a:t>
            </a:r>
          </a:p>
        </p:txBody>
      </p:sp>
      <p:sp>
        <p:nvSpPr>
          <p:cNvPr id="3" name="Content Placeholder 2"/>
          <p:cNvSpPr>
            <a:spLocks noGrp="1"/>
          </p:cNvSpPr>
          <p:nvPr>
            <p:ph idx="1"/>
          </p:nvPr>
        </p:nvSpPr>
        <p:spPr/>
        <p:txBody>
          <a:bodyPr/>
          <a:lstStyle/>
          <a:p>
            <a:pPr marL="0" indent="0">
              <a:buNone/>
            </a:pPr>
            <a:r>
              <a:rPr lang="fi-FI" noProof="0"/>
              <a:t>Täytyykö </a:t>
            </a:r>
            <a:r>
              <a:rPr lang="fi-FI" b="1" noProof="0"/>
              <a:t>aine </a:t>
            </a:r>
            <a:r>
              <a:rPr lang="fi-FI" noProof="0"/>
              <a:t> rekisteröidä?</a:t>
            </a:r>
          </a:p>
          <a:p>
            <a:pPr marL="0" indent="0">
              <a:buNone/>
            </a:pPr>
            <a:endParaRPr lang="fi-FI" sz="1400" noProof="0"/>
          </a:p>
          <a:p>
            <a:r>
              <a:rPr lang="fi-FI" noProof="0"/>
              <a:t>Tarkista vapautukset rekisteröintivelvollisuudesta seuraavista:</a:t>
            </a:r>
          </a:p>
          <a:p>
            <a:pPr lvl="1"/>
            <a:r>
              <a:rPr lang="fi-FI" noProof="0"/>
              <a:t>aineet (polymeeri, vesi, ...)</a:t>
            </a:r>
          </a:p>
          <a:p>
            <a:pPr lvl="1"/>
            <a:r>
              <a:rPr lang="fi-FI" noProof="0"/>
              <a:t>aineiden käyttötarkoitukset (tuotekehitys, ruoka, ...)</a:t>
            </a:r>
          </a:p>
          <a:p>
            <a:pPr lvl="1"/>
            <a:r>
              <a:rPr lang="fi-FI" noProof="0"/>
              <a:t>erityisehdot (jälleentuonti, jäte, ...)</a:t>
            </a:r>
          </a:p>
          <a:p>
            <a:pPr marL="0" indent="0">
              <a:buNone/>
            </a:pPr>
            <a:endParaRPr lang="fi-FI" noProof="0"/>
          </a:p>
        </p:txBody>
      </p:sp>
      <p:sp>
        <p:nvSpPr>
          <p:cNvPr id="5" name="Slide Number Placeholder 4"/>
          <p:cNvSpPr>
            <a:spLocks noGrp="1"/>
          </p:cNvSpPr>
          <p:nvPr>
            <p:ph type="sldNum" sz="quarter" idx="12"/>
          </p:nvPr>
        </p:nvSpPr>
        <p:spPr/>
        <p:txBody>
          <a:bodyPr/>
          <a:lstStyle/>
          <a:p>
            <a:fld id="{53FE240C-791C-4FA0-BA72-1FE57C9E7D13}" type="slidenum">
              <a:rPr lang="en-GB" smtClean="0"/>
              <a:t>10</a:t>
            </a:fld>
            <a:endParaRPr lang="fi-FI"/>
          </a:p>
        </p:txBody>
      </p:sp>
      <p:pic>
        <p:nvPicPr>
          <p:cNvPr id="6" name="Picture 2" descr="B:\IEtemp\u07041\Temporary Internet Files\Content.Outlook\DOW1UNL0\substance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732240" y="1047011"/>
            <a:ext cx="812698" cy="876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036652"/>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i-FI" noProof="0"/>
              <a:t>Määrä</a:t>
            </a:r>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pPr marL="0" indent="0">
              <a:buNone/>
            </a:pPr>
            <a:r>
              <a:rPr lang="fi-FI" noProof="0" smtClean="0"/>
              <a:t>Saavutatko </a:t>
            </a:r>
            <a:r>
              <a:rPr lang="fi-FI" b="1" noProof="0" smtClean="0"/>
              <a:t>1 tonnin vuodessa -kynnyksen</a:t>
            </a:r>
            <a:r>
              <a:rPr lang="fi-FI" noProof="0" smtClean="0"/>
              <a:t>?</a:t>
            </a:r>
          </a:p>
          <a:p>
            <a:pPr marL="0" indent="0">
              <a:buNone/>
            </a:pPr>
            <a:endParaRPr lang="fi-FI" sz="1400" noProof="0" smtClean="0">
              <a:solidFill>
                <a:srgbClr val="0046AD"/>
              </a:solidFill>
            </a:endParaRPr>
          </a:p>
          <a:p>
            <a:r>
              <a:rPr lang="fi-FI" noProof="0" smtClean="0"/>
              <a:t>Laske määrä </a:t>
            </a:r>
            <a:r>
              <a:rPr lang="fi-FI" i="1" noProof="0" smtClean="0"/>
              <a:t>jokaiselle</a:t>
            </a:r>
            <a:r>
              <a:rPr lang="fi-FI" noProof="0" smtClean="0"/>
              <a:t> kalenterivuodelle:</a:t>
            </a:r>
          </a:p>
          <a:p>
            <a:pPr lvl="1">
              <a:buFont typeface="Arial" panose="020b0604020202020204" pitchFamily="34" charset="0"/>
              <a:buChar char="•"/>
            </a:pPr>
            <a:r>
              <a:rPr lang="fi-FI" noProof="0" smtClean="0"/>
              <a:t>Jos olet valmistanut tai maahantuonut ainetta viimeksi kuluneiden kolmen vuoden aikana, käytä kolmen viime vuoden keskiarvoa.</a:t>
            </a:r>
          </a:p>
          <a:p>
            <a:pPr lvl="1">
              <a:buFont typeface="Arial" panose="020b0604020202020204" pitchFamily="34" charset="0"/>
              <a:buChar char="•"/>
            </a:pPr>
            <a:r>
              <a:rPr lang="fi-FI" noProof="0" smtClean="0"/>
              <a:t>Jos näin ei ole, käytä valmistuksen tai tuonnin määrää yhden kalenterivuoden aikana.</a:t>
            </a:r>
            <a:endParaRPr lang="fi-FI" i="1" noProof="0" smtClean="0"/>
          </a:p>
          <a:p>
            <a:r>
              <a:rPr lang="fi-FI" noProof="0" smtClean="0"/>
              <a:t>Korkein tonnimäärä </a:t>
            </a:r>
            <a:r>
              <a:rPr lang="fi-FI" i="1" noProof="0" smtClean="0"/>
              <a:t> vuodessa laskettuna edellisen mukaan </a:t>
            </a:r>
            <a:r>
              <a:rPr lang="fi-FI" noProof="0" smtClean="0"/>
              <a:t> kesäkuun 1. päivästä 2007 lähtien määrittää rekisteröinnin määräajan.</a:t>
            </a:r>
          </a:p>
          <a:p>
            <a:r>
              <a:rPr lang="fi-FI" noProof="0" smtClean="0"/>
              <a:t>Tonnimäärä </a:t>
            </a:r>
            <a:r>
              <a:rPr lang="fi-FI" i="1" noProof="0" smtClean="0"/>
              <a:t>vuosittain laskettuna </a:t>
            </a:r>
            <a:r>
              <a:rPr lang="fi-FI" noProof="0" smtClean="0"/>
              <a:t> rekisteröintivuotena määrittää tietovaatimuksesi.</a:t>
            </a:r>
          </a:p>
          <a:p>
            <a:pPr lvl="1">
              <a:buFont typeface="Arial" panose="020b0604020202020204" pitchFamily="34" charset="0"/>
              <a:buChar char="•"/>
            </a:pPr>
            <a:r>
              <a:rPr lang="fi-FI" noProof="0" smtClean="0"/>
              <a:t>Jos olet valmistanut tai maahantuonut ainetta viimeiset 3 vuotta, käytä viimeisten 3 vuoden keskiarvoa.</a:t>
            </a:r>
          </a:p>
          <a:p>
            <a:pPr lvl="1">
              <a:buFont typeface="Arial" panose="020b0604020202020204" pitchFamily="34" charset="0"/>
              <a:buChar char="•"/>
            </a:pPr>
            <a:r>
              <a:rPr lang="fi-FI" noProof="0" smtClean="0"/>
              <a:t>Jos näin ei ole, käytä valmistuksen tai maahantuonnin arvioitua määrää rekisteröinnin kalenterivuonna.</a:t>
            </a:r>
          </a:p>
          <a:p>
            <a:r>
              <a:rPr lang="fi-FI" noProof="0" smtClean="0"/>
              <a:t>Erillinen laskelma välituotteista tiukasti valvotuissa olosuhteissa</a:t>
            </a:r>
          </a:p>
          <a:p>
            <a:endParaRPr lang="fi-FI" noProof="0" smtClean="0"/>
          </a:p>
          <a:p>
            <a:pPr marL="0" indent="0">
              <a:buNone/>
            </a:pPr>
            <a:endParaRPr lang="fi-FI" noProof="0"/>
          </a:p>
        </p:txBody>
      </p:sp>
      <p:sp>
        <p:nvSpPr>
          <p:cNvPr id="5" name="Slide Number Placeholder 4"/>
          <p:cNvSpPr>
            <a:spLocks noGrp="1"/>
          </p:cNvSpPr>
          <p:nvPr>
            <p:ph type="sldNum" sz="quarter" idx="12"/>
          </p:nvPr>
        </p:nvSpPr>
        <p:spPr/>
        <p:txBody>
          <a:bodyPr/>
          <a:lstStyle/>
          <a:p>
            <a:fld id="{53FE240C-791C-4FA0-BA72-1FE57C9E7D13}" type="slidenum">
              <a:rPr lang="en-GB" smtClean="0"/>
              <a:t>11</a:t>
            </a:fld>
            <a:endParaRPr lang="fi-FI"/>
          </a:p>
        </p:txBody>
      </p:sp>
      <p:pic>
        <p:nvPicPr>
          <p:cNvPr id="6" name="Picture 2" descr="B:\IEtemp\u07041\Temporary Internet Files\Content.Outlook\DOW1UNL0\weight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83768" y="692696"/>
            <a:ext cx="681494" cy="681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036652"/>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i-FI" noProof="0" smtClean="0"/>
              <a:t>Mitä tietoja tarvitset?</a:t>
            </a:r>
            <a:endParaRPr lang="fi-FI" noProof="0"/>
          </a:p>
        </p:txBody>
      </p:sp>
      <p:sp>
        <p:nvSpPr>
          <p:cNvPr id="3" name="Content Placeholder 2"/>
          <p:cNvSpPr>
            <a:spLocks noGrp="1"/>
          </p:cNvSpPr>
          <p:nvPr>
            <p:ph idx="1"/>
          </p:nvPr>
        </p:nvSpPr>
        <p:spPr/>
        <p:txBody>
          <a:bodyPr/>
          <a:lstStyle/>
          <a:p>
            <a:r>
              <a:rPr lang="fi-FI" noProof="0"/>
              <a:t>Aineesi tunnistetiedot</a:t>
            </a:r>
          </a:p>
          <a:p>
            <a:pPr lvl="1">
              <a:buFont typeface="Arial" panose="020b0604020202020204" pitchFamily="34" charset="0"/>
              <a:buChar char="•"/>
            </a:pPr>
            <a:r>
              <a:rPr lang="fi-FI" noProof="0"/>
              <a:t>Analyyttiset tiedot</a:t>
            </a:r>
          </a:p>
          <a:p>
            <a:pPr lvl="1"/>
            <a:endParaRPr lang="fi-FI" noProof="0"/>
          </a:p>
          <a:p>
            <a:r>
              <a:rPr lang="fi-FI" noProof="0"/>
              <a:t>Tiedot valmistuksesta, käytöstä ja altistumisesta</a:t>
            </a:r>
          </a:p>
          <a:p>
            <a:pPr lvl="1">
              <a:buFont typeface="Arial" panose="020b0604020202020204" pitchFamily="34" charset="0"/>
              <a:buChar char="•"/>
            </a:pPr>
            <a:r>
              <a:rPr lang="fi-FI" noProof="0"/>
              <a:t>Koko elinkaaren aikainen käyttö valmistuksesta jätteeksi</a:t>
            </a:r>
          </a:p>
          <a:p>
            <a:pPr lvl="1"/>
            <a:endParaRPr lang="fi-FI" noProof="0"/>
          </a:p>
          <a:p>
            <a:r>
              <a:rPr lang="fi-FI" noProof="0"/>
              <a:t>Fysikaalis-kemialliset tiedot, kuten</a:t>
            </a:r>
          </a:p>
          <a:p>
            <a:pPr lvl="1">
              <a:buFont typeface="Arial" panose="020b0604020202020204" pitchFamily="34" charset="0"/>
              <a:buChar char="•"/>
            </a:pPr>
            <a:r>
              <a:rPr lang="fi-FI" noProof="0"/>
              <a:t>kiehumispiste, höyrynpaine, raekoko ...</a:t>
            </a:r>
          </a:p>
          <a:p>
            <a:pPr lvl="1"/>
            <a:endParaRPr lang="fi-FI" noProof="0"/>
          </a:p>
          <a:p>
            <a:r>
              <a:rPr lang="fi-FI" noProof="0"/>
              <a:t>Luokitus ja merkinnät</a:t>
            </a:r>
          </a:p>
          <a:p>
            <a:pPr marL="0" indent="0">
              <a:buNone/>
            </a:pPr>
            <a:endParaRPr lang="fi-FI" noProof="0"/>
          </a:p>
        </p:txBody>
      </p:sp>
      <p:sp>
        <p:nvSpPr>
          <p:cNvPr id="5" name="Slide Number Placeholder 4"/>
          <p:cNvSpPr>
            <a:spLocks noGrp="1"/>
          </p:cNvSpPr>
          <p:nvPr>
            <p:ph type="sldNum" sz="quarter" idx="12"/>
          </p:nvPr>
        </p:nvSpPr>
        <p:spPr/>
        <p:txBody>
          <a:bodyPr/>
          <a:lstStyle/>
          <a:p>
            <a:fld id="{53FE240C-791C-4FA0-BA72-1FE57C9E7D13}" type="slidenum">
              <a:rPr lang="en-GB" smtClean="0"/>
              <a:t>12</a:t>
            </a:fld>
            <a:endParaRPr lang="fi-FI"/>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4725144"/>
            <a:ext cx="1296144" cy="1529497"/>
          </a:xfrm>
          <a:prstGeom prst="rect">
            <a:avLst/>
          </a:prstGeom>
        </p:spPr>
      </p:pic>
      <p:sp>
        <p:nvSpPr>
          <p:cNvPr id="8" name="TextBox 7"/>
          <p:cNvSpPr txBox="1"/>
          <p:nvPr/>
        </p:nvSpPr>
        <p:spPr>
          <a:xfrm>
            <a:off x="6156176" y="1556792"/>
            <a:ext cx="1944216" cy="830997"/>
          </a:xfrm>
          <a:prstGeom prst="rect">
            <a:avLst/>
          </a:prstGeom>
          <a:noFill/>
        </p:spPr>
        <p:txBody>
          <a:bodyPr wrap="square" rtlCol="0">
            <a:spAutoFit/>
          </a:bodyPr>
          <a:lstStyle/>
          <a:p>
            <a:pPr>
              <a:buNone/>
            </a:pPr>
            <a:r>
              <a:rPr lang="fi-FI" sz="2400" b="1" smtClean="0">
                <a:solidFill>
                  <a:srgbClr val="008BC8"/>
                </a:solidFill>
                <a:latin typeface="Verdana" panose="020b0604030504040204" pitchFamily="34" charset="0"/>
              </a:rPr>
              <a:t>Tarvitaan aina</a:t>
            </a:r>
            <a:endParaRPr lang="fi-FI"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69920741"/>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i-FI" noProof="0"/>
              <a:t>Tarvittavat tiedot</a:t>
            </a:r>
          </a:p>
        </p:txBody>
      </p:sp>
      <p:sp>
        <p:nvSpPr>
          <p:cNvPr id="3" name="Content Placeholder 2"/>
          <p:cNvSpPr>
            <a:spLocks noGrp="1"/>
          </p:cNvSpPr>
          <p:nvPr>
            <p:ph idx="1"/>
          </p:nvPr>
        </p:nvSpPr>
        <p:spPr/>
        <p:txBody>
          <a:bodyPr/>
          <a:lstStyle/>
          <a:p>
            <a:r>
              <a:rPr lang="fi-FI" noProof="0"/>
              <a:t>Toksikologiset tiedot, kuten</a:t>
            </a:r>
          </a:p>
          <a:p>
            <a:pPr lvl="1">
              <a:buFont typeface="Arial" panose="020b0604020202020204" pitchFamily="34" charset="0"/>
              <a:buChar char="•"/>
            </a:pPr>
            <a:r>
              <a:rPr lang="fi-FI" noProof="0"/>
              <a:t>Iho- ja silmä-ärsytys – </a:t>
            </a:r>
            <a:r>
              <a:rPr lang="fi-FI" i="1" noProof="0"/>
              <a:t>in vitro</a:t>
            </a:r>
          </a:p>
          <a:p>
            <a:pPr lvl="1">
              <a:buFont typeface="Arial" panose="020b0604020202020204" pitchFamily="34" charset="0"/>
              <a:buChar char="•"/>
            </a:pPr>
            <a:r>
              <a:rPr lang="fi-FI" noProof="0"/>
              <a:t>Mutageenisuus bakteereissa – </a:t>
            </a:r>
            <a:r>
              <a:rPr lang="fi-FI" i="1" noProof="0"/>
              <a:t>in vitro</a:t>
            </a:r>
          </a:p>
          <a:p>
            <a:pPr lvl="1">
              <a:buFont typeface="Arial" panose="020b0604020202020204" pitchFamily="34" charset="0"/>
              <a:buChar char="•"/>
            </a:pPr>
            <a:r>
              <a:rPr lang="fi-FI" i="1" noProof="0"/>
              <a:t>...</a:t>
            </a:r>
            <a:endParaRPr lang="fi-FI" noProof="0"/>
          </a:p>
          <a:p>
            <a:pPr lvl="1"/>
            <a:endParaRPr lang="fi-FI" noProof="0"/>
          </a:p>
          <a:p>
            <a:r>
              <a:rPr lang="fi-FI" noProof="0" smtClean="0"/>
              <a:t>Ympäristötoksikologiset tiedot, kuten</a:t>
            </a:r>
          </a:p>
          <a:p>
            <a:pPr lvl="1">
              <a:buFont typeface="Arial" panose="020b0604020202020204" pitchFamily="34" charset="0"/>
              <a:buChar char="•"/>
            </a:pPr>
            <a:r>
              <a:rPr lang="fi-FI" noProof="0"/>
              <a:t>lyhytaikainen myrkyllisyys vesieliöille </a:t>
            </a:r>
            <a:r>
              <a:rPr lang="fi-FI" i="1" noProof="0"/>
              <a:t>Daphnia</a:t>
            </a:r>
          </a:p>
          <a:p>
            <a:pPr lvl="1">
              <a:buFont typeface="Arial" panose="020b0604020202020204" pitchFamily="34" charset="0"/>
              <a:buChar char="•"/>
            </a:pPr>
            <a:r>
              <a:rPr lang="fi-FI" noProof="0"/>
              <a:t>Biohajoavuus</a:t>
            </a:r>
          </a:p>
          <a:p>
            <a:pPr lvl="1">
              <a:buFont typeface="Arial" panose="020b0604020202020204" pitchFamily="34" charset="0"/>
              <a:buChar char="•"/>
            </a:pPr>
            <a:r>
              <a:rPr lang="fi-FI" noProof="0"/>
              <a:t>...</a:t>
            </a:r>
          </a:p>
          <a:p>
            <a:pPr marL="0" indent="0">
              <a:buNone/>
            </a:pPr>
            <a:endParaRPr lang="fi-FI" noProof="0"/>
          </a:p>
        </p:txBody>
      </p:sp>
      <p:sp>
        <p:nvSpPr>
          <p:cNvPr id="5" name="Slide Number Placeholder 4"/>
          <p:cNvSpPr>
            <a:spLocks noGrp="1"/>
          </p:cNvSpPr>
          <p:nvPr>
            <p:ph type="sldNum" sz="quarter" idx="12"/>
          </p:nvPr>
        </p:nvSpPr>
        <p:spPr/>
        <p:txBody>
          <a:bodyPr/>
          <a:lstStyle/>
          <a:p>
            <a:fld id="{53FE240C-791C-4FA0-BA72-1FE57C9E7D13}" type="slidenum">
              <a:rPr lang="en-GB" smtClean="0"/>
              <a:t>13</a:t>
            </a:fld>
            <a:endParaRPr lang="fi-FI"/>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025" y="3863181"/>
            <a:ext cx="1491615" cy="2238375"/>
          </a:xfrm>
          <a:prstGeom prst="rect">
            <a:avLst/>
          </a:prstGeom>
        </p:spPr>
      </p:pic>
      <p:sp>
        <p:nvSpPr>
          <p:cNvPr id="7" name="TextBox 6"/>
          <p:cNvSpPr txBox="1"/>
          <p:nvPr/>
        </p:nvSpPr>
        <p:spPr>
          <a:xfrm>
            <a:off x="6372200" y="1832856"/>
            <a:ext cx="2520280" cy="830997"/>
          </a:xfrm>
          <a:prstGeom prst="rect">
            <a:avLst/>
          </a:prstGeom>
          <a:noFill/>
        </p:spPr>
        <p:txBody>
          <a:bodyPr wrap="square" rtlCol="0">
            <a:spAutoFit/>
          </a:bodyPr>
          <a:lstStyle/>
          <a:p>
            <a:pPr>
              <a:buNone/>
            </a:pPr>
            <a:r>
              <a:rPr lang="fi-FI" sz="2400" b="1">
                <a:solidFill>
                  <a:srgbClr val="008BC8"/>
                </a:solidFill>
                <a:latin typeface="Verdana" panose="020b0604030504040204" pitchFamily="34" charset="0"/>
              </a:rPr>
              <a:t>1-10 tonnia/vuosi</a:t>
            </a:r>
            <a:endParaRPr lang="fi-FI"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13825618"/>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i-FI" noProof="0"/>
              <a:t>Tarvittavat tiedot</a:t>
            </a:r>
          </a:p>
        </p:txBody>
      </p:sp>
      <p:sp>
        <p:nvSpPr>
          <p:cNvPr id="3" name="Content Placeholder 2"/>
          <p:cNvSpPr>
            <a:spLocks noGrp="1"/>
          </p:cNvSpPr>
          <p:nvPr>
            <p:ph idx="1"/>
          </p:nvPr>
        </p:nvSpPr>
        <p:spPr/>
        <p:txBody>
          <a:bodyPr/>
          <a:lstStyle/>
          <a:p>
            <a:r>
              <a:rPr lang="fi-FI" noProof="0"/>
              <a:t>Toksikologiset tiedot, kuten</a:t>
            </a:r>
          </a:p>
          <a:p>
            <a:pPr lvl="1">
              <a:buFont typeface="Arial" panose="020b0604020202020204" pitchFamily="34" charset="0"/>
              <a:buChar char="•"/>
            </a:pPr>
            <a:r>
              <a:rPr lang="fi-FI" noProof="0"/>
              <a:t>Lyhytaikainen myrkyllisyys toistuvalla annostuksella</a:t>
            </a:r>
          </a:p>
          <a:p>
            <a:pPr lvl="1">
              <a:buFont typeface="Arial" panose="020b0604020202020204" pitchFamily="34" charset="0"/>
              <a:buChar char="•"/>
            </a:pPr>
            <a:r>
              <a:rPr lang="fi-FI" noProof="0"/>
              <a:t>Lisääntymismyrkyllisyysseulonta</a:t>
            </a:r>
          </a:p>
          <a:p>
            <a:pPr lvl="1">
              <a:buFont typeface="Arial" panose="020b0604020202020204" pitchFamily="34" charset="0"/>
              <a:buChar char="•"/>
            </a:pPr>
            <a:r>
              <a:rPr lang="fi-FI" noProof="0"/>
              <a:t>...</a:t>
            </a:r>
          </a:p>
          <a:p>
            <a:r>
              <a:rPr lang="fi-FI" noProof="0" smtClean="0"/>
              <a:t>Ympäristötoksikologiset tiedot, kuten</a:t>
            </a:r>
          </a:p>
          <a:p>
            <a:pPr lvl="1">
              <a:buFont typeface="Arial" panose="020b0604020202020204" pitchFamily="34" charset="0"/>
              <a:buChar char="•"/>
            </a:pPr>
            <a:r>
              <a:rPr lang="fi-FI" noProof="0"/>
              <a:t>Lyhytaikainen myrkyllisyys kaloille</a:t>
            </a:r>
          </a:p>
          <a:p>
            <a:pPr lvl="1">
              <a:buFont typeface="Arial" panose="020b0604020202020204" pitchFamily="34" charset="0"/>
              <a:buChar char="•"/>
            </a:pPr>
            <a:r>
              <a:rPr lang="fi-FI" noProof="0"/>
              <a:t>Aktiivilietteen hengityksenestymistesti</a:t>
            </a:r>
          </a:p>
          <a:p>
            <a:pPr lvl="1">
              <a:buFont typeface="Arial" panose="020b0604020202020204" pitchFamily="34" charset="0"/>
              <a:buChar char="•"/>
            </a:pPr>
            <a:r>
              <a:rPr lang="fi-FI" noProof="0"/>
              <a:t>Adsorptio-/desorptioseulonta</a:t>
            </a:r>
          </a:p>
          <a:p>
            <a:pPr lvl="1">
              <a:buFont typeface="Arial" panose="020b0604020202020204" pitchFamily="34" charset="0"/>
              <a:buChar char="•"/>
            </a:pPr>
            <a:r>
              <a:rPr lang="fi-FI" noProof="0"/>
              <a:t>...</a:t>
            </a:r>
          </a:p>
          <a:p>
            <a:r>
              <a:rPr lang="fi-FI" noProof="0"/>
              <a:t>Kemikaaliturvallisuusarviointi!</a:t>
            </a:r>
          </a:p>
          <a:p>
            <a:pPr marL="0" indent="0">
              <a:buNone/>
            </a:pPr>
            <a:endParaRPr lang="fi-FI" noProof="0"/>
          </a:p>
        </p:txBody>
      </p:sp>
      <p:sp>
        <p:nvSpPr>
          <p:cNvPr id="5" name="Slide Number Placeholder 4"/>
          <p:cNvSpPr>
            <a:spLocks noGrp="1"/>
          </p:cNvSpPr>
          <p:nvPr>
            <p:ph type="sldNum" sz="quarter" idx="12"/>
          </p:nvPr>
        </p:nvSpPr>
        <p:spPr/>
        <p:txBody>
          <a:bodyPr/>
          <a:lstStyle/>
          <a:p>
            <a:fld id="{53FE240C-791C-4FA0-BA72-1FE57C9E7D13}" type="slidenum">
              <a:rPr lang="en-GB" smtClean="0"/>
              <a:t>14</a:t>
            </a:fld>
            <a:endParaRPr lang="fi-FI"/>
          </a:p>
        </p:txBody>
      </p:sp>
      <p:sp>
        <p:nvSpPr>
          <p:cNvPr id="7" name="TextBox 6"/>
          <p:cNvSpPr txBox="1"/>
          <p:nvPr/>
        </p:nvSpPr>
        <p:spPr>
          <a:xfrm>
            <a:off x="6359860" y="1319267"/>
            <a:ext cx="2520280" cy="830997"/>
          </a:xfrm>
          <a:prstGeom prst="rect">
            <a:avLst/>
          </a:prstGeom>
          <a:noFill/>
        </p:spPr>
        <p:txBody>
          <a:bodyPr wrap="square" rtlCol="0">
            <a:spAutoFit/>
          </a:bodyPr>
          <a:lstStyle/>
          <a:p>
            <a:pPr>
              <a:buNone/>
            </a:pPr>
            <a:r>
              <a:rPr lang="fi-FI" sz="2400" b="1" smtClean="0">
                <a:solidFill>
                  <a:srgbClr val="008BC8"/>
                </a:solidFill>
                <a:latin typeface="Verdana" panose="020b0604030504040204" pitchFamily="34" charset="0"/>
              </a:rPr>
              <a:t>10 - 100 tonnia/vuosi</a:t>
            </a:r>
            <a:endParaRPr lang="fi-FI"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9432485"/>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15</a:t>
            </a:fld>
            <a:endParaRPr lang="fi-FI"/>
          </a:p>
        </p:txBody>
      </p:sp>
      <p:sp>
        <p:nvSpPr>
          <p:cNvPr id="4" name="Title 3"/>
          <p:cNvSpPr>
            <a:spLocks noGrp="1"/>
          </p:cNvSpPr>
          <p:nvPr>
            <p:ph type="title"/>
          </p:nvPr>
        </p:nvSpPr>
        <p:spPr/>
        <p:txBody>
          <a:bodyPr/>
          <a:lstStyle/>
          <a:p>
            <a:r>
              <a:rPr lang="fi-FI" noProof="0" smtClean="0"/>
              <a:t>Välituotteiden rekisteröintiin vaadittavat tiedot</a:t>
            </a:r>
            <a:endParaRPr lang="fi-FI" noProof="0"/>
          </a:p>
        </p:txBody>
      </p:sp>
      <p:sp>
        <p:nvSpPr>
          <p:cNvPr id="5" name="Content Placeholder 4"/>
          <p:cNvSpPr>
            <a:spLocks noGrp="1"/>
          </p:cNvSpPr>
          <p:nvPr>
            <p:ph idx="1"/>
          </p:nvPr>
        </p:nvSpPr>
        <p:spPr/>
        <p:txBody>
          <a:bodyPr/>
          <a:lstStyle/>
          <a:p>
            <a:r>
              <a:rPr lang="fi-FI" noProof="0" smtClean="0"/>
              <a:t>Vähäisempiä vaatimuksia sovelletaan, jos valmistat eristettyjä väliaineita </a:t>
            </a:r>
            <a:r>
              <a:rPr lang="fi-FI" u="sng" noProof="0" smtClean="0"/>
              <a:t>tiukasti valvotuissa olosuhteissa</a:t>
            </a:r>
          </a:p>
          <a:p>
            <a:r>
              <a:rPr lang="fi-FI" noProof="0" smtClean="0"/>
              <a:t>Väliaineen määritelmä:</a:t>
            </a:r>
          </a:p>
          <a:p>
            <a:pPr lvl="1">
              <a:buFont typeface="Arial" panose="020b0604020202020204" pitchFamily="34" charset="0"/>
              <a:buChar char="•"/>
            </a:pPr>
            <a:r>
              <a:rPr lang="fi-FI" noProof="0" smtClean="0"/>
              <a:t>aine on muuttunut toiseksi aineeksi ja valmistettu</a:t>
            </a:r>
          </a:p>
          <a:p>
            <a:pPr lvl="1">
              <a:buFont typeface="Arial" panose="020b0604020202020204" pitchFamily="34" charset="0"/>
              <a:buChar char="•"/>
            </a:pPr>
            <a:r>
              <a:rPr lang="fi-FI" noProof="0" smtClean="0"/>
              <a:t>käytetään tiukasti valvotuissa olosuhteissa kemiallisissa tuotantolaitoksissa</a:t>
            </a:r>
          </a:p>
          <a:p>
            <a:r>
              <a:rPr lang="fi-FI" noProof="0" smtClean="0"/>
              <a:t>Aineen asema välituotteena ei liity sen kemialliseen luonteeseen vaan siihen, miten sitä käytetään valmistuksen jälkeen.</a:t>
            </a:r>
          </a:p>
          <a:p>
            <a:endParaRPr lang="fi-FI" noProof="0"/>
          </a:p>
        </p:txBody>
      </p:sp>
    </p:spTree>
    <p:extLst>
      <p:ext uri="{BB962C8B-B14F-4D97-AF65-F5344CB8AC3E}">
        <p14:creationId xmlns:p14="http://schemas.microsoft.com/office/powerpoint/2010/main" val="3876745143"/>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i-FI" noProof="0"/>
              <a:t>Ennen uusien tietojen tuottamista</a:t>
            </a:r>
          </a:p>
        </p:txBody>
      </p:sp>
      <p:sp>
        <p:nvSpPr>
          <p:cNvPr id="3" name="Content Placeholder 2"/>
          <p:cNvSpPr>
            <a:spLocks noGrp="1"/>
          </p:cNvSpPr>
          <p:nvPr>
            <p:ph idx="1"/>
          </p:nvPr>
        </p:nvSpPr>
        <p:spPr/>
        <p:txBody>
          <a:bodyPr/>
          <a:lstStyle/>
          <a:p>
            <a:pPr marL="457200" indent="-457200">
              <a:buFont typeface="+mj-lt"/>
              <a:buAutoNum type="arabicPeriod"/>
            </a:pPr>
            <a:r>
              <a:rPr lang="fi-FI" noProof="0"/>
              <a:t>Kerää saatavissa olevat tiedot</a:t>
            </a:r>
          </a:p>
          <a:p>
            <a:pPr marL="457200" indent="-457200">
              <a:buFont typeface="+mj-lt"/>
              <a:buAutoNum type="arabicPeriod"/>
            </a:pPr>
            <a:endParaRPr lang="fi-FI" sz="2000" noProof="0"/>
          </a:p>
          <a:p>
            <a:pPr marL="457200" indent="-457200">
              <a:buFont typeface="+mj-lt"/>
              <a:buAutoNum type="arabicPeriod"/>
            </a:pPr>
            <a:r>
              <a:rPr lang="fi-FI" noProof="0"/>
              <a:t>Jaa tiedot muiden yritysten kanssa</a:t>
            </a:r>
          </a:p>
          <a:p>
            <a:pPr lvl="1">
              <a:buFont typeface="Arial" panose="020b0604020202020204" pitchFamily="34" charset="0"/>
              <a:buChar char="•"/>
            </a:pPr>
            <a:r>
              <a:rPr lang="fi-FI" noProof="0"/>
              <a:t>Tiedot täytyy toimittaa yhteisesti</a:t>
            </a:r>
          </a:p>
          <a:p>
            <a:pPr lvl="1"/>
            <a:endParaRPr lang="fi-FI" noProof="0"/>
          </a:p>
          <a:p>
            <a:pPr marL="457200" indent="-457200">
              <a:buFont typeface="+mj-lt"/>
              <a:buAutoNum type="arabicPeriod"/>
            </a:pPr>
            <a:r>
              <a:rPr lang="fi-FI" noProof="0"/>
              <a:t>Arvioi tietojen tarve</a:t>
            </a:r>
          </a:p>
          <a:p>
            <a:pPr marL="457200" indent="-457200">
              <a:buFont typeface="+mj-lt"/>
              <a:buAutoNum type="arabicPeriod"/>
            </a:pPr>
            <a:endParaRPr lang="fi-FI" sz="2000" noProof="0"/>
          </a:p>
          <a:p>
            <a:pPr marL="457200" indent="-457200">
              <a:buFont typeface="+mj-lt"/>
              <a:buAutoNum type="arabicPeriod"/>
            </a:pPr>
            <a:r>
              <a:rPr lang="fi-FI" noProof="0"/>
              <a:t>Selvitä tietopuutteet</a:t>
            </a:r>
          </a:p>
          <a:p>
            <a:pPr marL="457200" indent="-457200">
              <a:buFont typeface="+mj-lt"/>
              <a:buAutoNum type="arabicPeriod"/>
            </a:pPr>
            <a:endParaRPr lang="fi-FI" sz="2000" noProof="0"/>
          </a:p>
        </p:txBody>
      </p:sp>
      <p:sp>
        <p:nvSpPr>
          <p:cNvPr id="5" name="Slide Number Placeholder 4"/>
          <p:cNvSpPr>
            <a:spLocks noGrp="1"/>
          </p:cNvSpPr>
          <p:nvPr>
            <p:ph type="sldNum" sz="quarter" idx="12"/>
          </p:nvPr>
        </p:nvSpPr>
        <p:spPr/>
        <p:txBody>
          <a:bodyPr/>
          <a:lstStyle/>
          <a:p>
            <a:fld id="{53FE240C-791C-4FA0-BA72-1FE57C9E7D13}" type="slidenum">
              <a:rPr lang="en-GB" smtClean="0"/>
              <a:t>16</a:t>
            </a:fld>
            <a:endParaRPr lang="fi-FI"/>
          </a:p>
        </p:txBody>
      </p:sp>
    </p:spTree>
    <p:extLst>
      <p:ext uri="{BB962C8B-B14F-4D97-AF65-F5344CB8AC3E}">
        <p14:creationId xmlns:p14="http://schemas.microsoft.com/office/powerpoint/2010/main" val="3313825618"/>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i-FI" sz="3200" noProof="0"/>
              <a:t>Mitä sinun täytyy ottaa huomioon liiketoiminnassasi</a:t>
            </a:r>
          </a:p>
        </p:txBody>
      </p:sp>
      <p:sp>
        <p:nvSpPr>
          <p:cNvPr id="3" name="Content Placeholder 2"/>
          <p:cNvSpPr>
            <a:spLocks noGrp="1"/>
          </p:cNvSpPr>
          <p:nvPr>
            <p:ph idx="1"/>
          </p:nvPr>
        </p:nvSpPr>
        <p:spPr/>
        <p:txBody>
          <a:bodyPr>
            <a:normAutofit lnSpcReduction="10000"/>
          </a:bodyPr>
          <a:lstStyle/>
          <a:p>
            <a:r>
              <a:rPr lang="fi-FI" noProof="0"/>
              <a:t>Tietojen kerääminen ja arviointi ...</a:t>
            </a:r>
          </a:p>
          <a:p>
            <a:endParaRPr lang="fi-FI" noProof="0"/>
          </a:p>
          <a:p>
            <a:pPr>
              <a:buFont typeface="Wingdings 3" panose="05040102010807070707" pitchFamily="18" charset="2"/>
              <a:buChar char=""/>
            </a:pPr>
            <a:r>
              <a:rPr lang="fi-FI" noProof="0"/>
              <a:t>yrityksessäsi</a:t>
            </a:r>
          </a:p>
          <a:p>
            <a:pPr lvl="1"/>
            <a:r>
              <a:rPr lang="fi-FI" noProof="0"/>
              <a:t>Mitä tietoja sinulla jo on aineesta?</a:t>
            </a:r>
          </a:p>
          <a:p>
            <a:pPr lvl="1"/>
            <a:r>
              <a:rPr lang="fi-FI" noProof="0"/>
              <a:t>Tiedätkö miten ainetta käytetään?</a:t>
            </a:r>
          </a:p>
          <a:p>
            <a:pPr lvl="1"/>
            <a:r>
              <a:rPr lang="fi-FI" noProof="0"/>
              <a:t>Onko sinulla asiantuntemusta rekisteröinnin loppuunviemiseen?</a:t>
            </a:r>
          </a:p>
          <a:p>
            <a:pPr>
              <a:buFont typeface="Wingdings 3" panose="05040102010807070707" pitchFamily="18" charset="2"/>
              <a:buChar char="["/>
            </a:pPr>
            <a:r>
              <a:rPr lang="fi-FI" noProof="0"/>
              <a:t>jäsenrekisteröijien kanssa </a:t>
            </a:r>
          </a:p>
          <a:p>
            <a:pPr lvl="1"/>
            <a:r>
              <a:rPr lang="fi-FI" noProof="0" smtClean="0"/>
              <a:t>Onko olemassa muita yrityksiä vai oletko ainoa?</a:t>
            </a:r>
          </a:p>
          <a:p>
            <a:pPr lvl="1"/>
            <a:r>
              <a:rPr lang="fi-FI" noProof="0"/>
              <a:t>Yhteistyön muodoista sopiminen</a:t>
            </a:r>
          </a:p>
          <a:p>
            <a:pPr lvl="1"/>
            <a:r>
              <a:rPr lang="fi-FI" noProof="0"/>
              <a:t>Tietojen arviointi ja jakaminen</a:t>
            </a:r>
          </a:p>
          <a:p>
            <a:pPr lvl="1"/>
            <a:r>
              <a:rPr lang="fi-FI" noProof="0"/>
              <a:t>Puuttuvien tietojen tuottaminen</a:t>
            </a:r>
          </a:p>
          <a:p>
            <a:pPr marL="0" indent="0">
              <a:buNone/>
            </a:pPr>
            <a:endParaRPr lang="fi-FI" noProof="0"/>
          </a:p>
        </p:txBody>
      </p:sp>
      <p:sp>
        <p:nvSpPr>
          <p:cNvPr id="5" name="Slide Number Placeholder 4"/>
          <p:cNvSpPr>
            <a:spLocks noGrp="1"/>
          </p:cNvSpPr>
          <p:nvPr>
            <p:ph type="sldNum" sz="quarter" idx="12"/>
          </p:nvPr>
        </p:nvSpPr>
        <p:spPr/>
        <p:txBody>
          <a:bodyPr/>
          <a:lstStyle/>
          <a:p>
            <a:fld id="{53FE240C-791C-4FA0-BA72-1FE57C9E7D13}" type="slidenum">
              <a:rPr lang="en-GB" smtClean="0"/>
              <a:t>17</a:t>
            </a:fld>
            <a:endParaRPr lang="fi-FI"/>
          </a:p>
        </p:txBody>
      </p:sp>
    </p:spTree>
    <p:extLst>
      <p:ext uri="{BB962C8B-B14F-4D97-AF65-F5344CB8AC3E}">
        <p14:creationId xmlns:p14="http://schemas.microsoft.com/office/powerpoint/2010/main" val="3313825618"/>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64244" y="449311"/>
            <a:ext cx="8229600" cy="1143000"/>
          </a:xfrm>
        </p:spPr>
        <p:txBody>
          <a:bodyPr/>
          <a:lstStyle/>
          <a:p>
            <a:pPr fontAlgn="auto">
              <a:spcAft>
                <a:spcPct val="0"/>
              </a:spcAft>
            </a:pPr>
            <a:r>
              <a:rPr lang="fi-FI" sz="3200" noProof="0"/>
              <a:t>Mitä sinun täytyy ottaa huomioon liiketoiminnassasi</a:t>
            </a:r>
          </a:p>
        </p:txBody>
      </p:sp>
      <p:sp>
        <p:nvSpPr>
          <p:cNvPr id="3" name="Content Placeholder 2"/>
          <p:cNvSpPr>
            <a:spLocks noGrp="1"/>
          </p:cNvSpPr>
          <p:nvPr>
            <p:ph idx="1"/>
          </p:nvPr>
        </p:nvSpPr>
        <p:spPr>
          <a:xfrm>
            <a:off x="457200" y="1711349"/>
            <a:ext cx="8229600" cy="4525963"/>
          </a:xfrm>
        </p:spPr>
        <p:txBody>
          <a:bodyPr>
            <a:normAutofit lnSpcReduction="10000"/>
          </a:bodyPr>
          <a:lstStyle/>
          <a:p>
            <a:r>
              <a:rPr lang="fi-FI" noProof="0"/>
              <a:t>Sisäinen organisaatio</a:t>
            </a:r>
          </a:p>
          <a:p>
            <a:pPr lvl="1">
              <a:buFont typeface="Arial" panose="020b0604020202020204" pitchFamily="34" charset="0"/>
              <a:buChar char="•"/>
            </a:pPr>
            <a:r>
              <a:rPr lang="fi-FI" noProof="0"/>
              <a:t>Suunnittele kaikkien aineiden rekisteröinti ajoissa</a:t>
            </a:r>
          </a:p>
          <a:p>
            <a:pPr lvl="1">
              <a:buFont typeface="Arial" panose="020b0604020202020204" pitchFamily="34" charset="0"/>
              <a:buChar char="•"/>
            </a:pPr>
            <a:r>
              <a:rPr lang="fi-FI" noProof="0"/>
              <a:t>Aktivoi muutkin yksiköt: talousosasto, myyntiosasto, käyttöturvallisuustiedotteiden laatijat</a:t>
            </a:r>
          </a:p>
          <a:p>
            <a:pPr lvl="1"/>
            <a:endParaRPr lang="fi-FI" noProof="0"/>
          </a:p>
          <a:p>
            <a:r>
              <a:rPr lang="fi-FI" noProof="0"/>
              <a:t>Tutustu IT-työkaluihin: IUCLID, Euroopaan kemikaaliviraston pilvipalvelut ja REACH-IT-järjestelmä</a:t>
            </a:r>
          </a:p>
          <a:p>
            <a:pPr lvl="1">
              <a:buFont typeface="Arial" panose="020b0604020202020204" pitchFamily="34" charset="0"/>
              <a:buChar char="•"/>
            </a:pPr>
            <a:r>
              <a:rPr lang="fi-FI" noProof="0" smtClean="0"/>
              <a:t>Vuonna 2016 julkaistut laajennetut versiot</a:t>
            </a:r>
          </a:p>
          <a:p>
            <a:pPr lvl="1"/>
            <a:endParaRPr lang="fi-FI" noProof="0"/>
          </a:p>
          <a:p>
            <a:r>
              <a:rPr lang="fi-FI" noProof="0"/>
              <a:t>Varaa resursseja rekisteröinnin päivityksiin jatkossa.</a:t>
            </a:r>
          </a:p>
          <a:p>
            <a:pPr marL="0" indent="0">
              <a:buNone/>
            </a:pPr>
            <a:endParaRPr lang="fi-FI" noProof="0"/>
          </a:p>
        </p:txBody>
      </p:sp>
      <p:sp>
        <p:nvSpPr>
          <p:cNvPr id="5" name="Slide Number Placeholder 4"/>
          <p:cNvSpPr>
            <a:spLocks noGrp="1"/>
          </p:cNvSpPr>
          <p:nvPr>
            <p:ph type="sldNum" sz="quarter" idx="12"/>
          </p:nvPr>
        </p:nvSpPr>
        <p:spPr/>
        <p:txBody>
          <a:bodyPr/>
          <a:lstStyle/>
          <a:p>
            <a:fld id="{53FE240C-791C-4FA0-BA72-1FE57C9E7D13}" type="slidenum">
              <a:rPr lang="en-GB" smtClean="0"/>
              <a:t>18</a:t>
            </a:fld>
            <a:endParaRPr lang="fi-FI"/>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5452" y="5013175"/>
            <a:ext cx="1318721" cy="1224137"/>
          </a:xfrm>
          <a:prstGeom prst="rect">
            <a:avLst/>
          </a:prstGeom>
        </p:spPr>
      </p:pic>
    </p:spTree>
    <p:extLst>
      <p:ext uri="{BB962C8B-B14F-4D97-AF65-F5344CB8AC3E}">
        <p14:creationId xmlns:p14="http://schemas.microsoft.com/office/powerpoint/2010/main" val="3313825618"/>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fontAlgn="auto">
              <a:spcAft>
                <a:spcPct val="0"/>
              </a:spcAft>
            </a:pPr>
            <a:r>
              <a:rPr lang="fi-FI" sz="3200" noProof="0"/>
              <a:t>Take away -viestit</a:t>
            </a:r>
          </a:p>
        </p:txBody>
      </p:sp>
      <p:sp>
        <p:nvSpPr>
          <p:cNvPr id="3" name="Content Placeholder 2"/>
          <p:cNvSpPr>
            <a:spLocks noGrp="1"/>
          </p:cNvSpPr>
          <p:nvPr>
            <p:ph idx="1"/>
          </p:nvPr>
        </p:nvSpPr>
        <p:spPr/>
        <p:txBody>
          <a:bodyPr>
            <a:normAutofit fontScale="92500" lnSpcReduction="10000"/>
          </a:bodyPr>
          <a:lstStyle/>
          <a:p>
            <a:r>
              <a:rPr lang="fi-FI" noProof="0"/>
              <a:t>Olet vastuussa aineidesi turvallisesta käytöstä – rekisteröinti antaa mahdollisuuden sen dokumentointiin</a:t>
            </a:r>
          </a:p>
          <a:p>
            <a:r>
              <a:rPr lang="fi-FI" noProof="0"/>
              <a:t>Käy läpi ainevalikoimasi ja aloita tietojen kerääminen nyt</a:t>
            </a:r>
          </a:p>
          <a:p>
            <a:pPr lvl="1">
              <a:spcBef>
                <a:spcPts val="600"/>
              </a:spcBef>
              <a:spcAft>
                <a:spcPts val="600"/>
              </a:spcAft>
              <a:buFont typeface="Arial" panose="020b0604020202020204" pitchFamily="34" charset="0"/>
              <a:buChar char="•"/>
            </a:pPr>
            <a:r>
              <a:rPr lang="fi-FI" noProof="0" smtClean="0"/>
              <a:t>Selvitä, mitä aineita käsittelet</a:t>
            </a:r>
          </a:p>
          <a:p>
            <a:pPr lvl="1">
              <a:spcBef>
                <a:spcPts val="600"/>
              </a:spcBef>
              <a:spcAft>
                <a:spcPts val="600"/>
              </a:spcAft>
              <a:buFont typeface="Arial" panose="020b0604020202020204" pitchFamily="34" charset="0"/>
              <a:buChar char="•"/>
            </a:pPr>
            <a:r>
              <a:rPr lang="fi-FI" noProof="0"/>
              <a:t>Suunnittele kemiallisten analyysien tekeminen nyt </a:t>
            </a:r>
          </a:p>
          <a:p>
            <a:pPr lvl="1">
              <a:buFont typeface="Arial" panose="020b0604020202020204" pitchFamily="34" charset="0"/>
              <a:buChar char="•"/>
            </a:pPr>
            <a:r>
              <a:rPr lang="fi-FI" noProof="0"/>
              <a:t>Miten asiakkaasi käyttävät aineitasi</a:t>
            </a:r>
          </a:p>
          <a:p>
            <a:r>
              <a:rPr lang="fi-FI" noProof="0" smtClean="0"/>
              <a:t>Rekisteröinti vie aikaa ja resursseja</a:t>
            </a:r>
          </a:p>
          <a:p>
            <a:r>
              <a:rPr lang="fi-FI" noProof="0"/>
              <a:t>Onko yrityksessäsi saatavana asiantuntemusta?</a:t>
            </a:r>
          </a:p>
          <a:p>
            <a:r>
              <a:rPr lang="fi-FI" noProof="0"/>
              <a:t>Tukea on osoitteessa </a:t>
            </a:r>
            <a:r>
              <a:rPr lang="fi-FI" noProof="0" smtClean="0">
                <a:hlinkClick r:id="rId3"/>
              </a:rPr>
              <a:t>https://echa.europa.eu/reach-2018</a:t>
            </a:r>
            <a:r>
              <a:rPr lang="fi-FI" smtClean="0"/>
              <a:t> </a:t>
            </a:r>
            <a:endParaRPr lang="fi-FI" noProof="0"/>
          </a:p>
          <a:p>
            <a:pPr marL="0" indent="0">
              <a:buNone/>
            </a:pPr>
            <a:endParaRPr lang="fi-FI" noProof="0"/>
          </a:p>
        </p:txBody>
      </p:sp>
      <p:sp>
        <p:nvSpPr>
          <p:cNvPr id="5" name="Slide Number Placeholder 4"/>
          <p:cNvSpPr>
            <a:spLocks noGrp="1"/>
          </p:cNvSpPr>
          <p:nvPr>
            <p:ph type="sldNum" sz="quarter" idx="12"/>
          </p:nvPr>
        </p:nvSpPr>
        <p:spPr/>
        <p:txBody>
          <a:bodyPr/>
          <a:lstStyle/>
          <a:p>
            <a:fld id="{53FE240C-791C-4FA0-BA72-1FE57C9E7D13}" type="slidenum">
              <a:rPr lang="en-GB" smtClean="0"/>
              <a:t>19</a:t>
            </a:fld>
            <a:endParaRPr lang="fi-FI"/>
          </a:p>
        </p:txBody>
      </p:sp>
    </p:spTree>
    <p:extLst>
      <p:ext uri="{BB962C8B-B14F-4D97-AF65-F5344CB8AC3E}">
        <p14:creationId xmlns:p14="http://schemas.microsoft.com/office/powerpoint/2010/main" val="3548107969"/>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fi-FI"/>
          </a:p>
        </p:txBody>
      </p:sp>
      <p:sp>
        <p:nvSpPr>
          <p:cNvPr id="4" name="Title 3"/>
          <p:cNvSpPr>
            <a:spLocks noGrp="1"/>
          </p:cNvSpPr>
          <p:nvPr>
            <p:ph type="title"/>
          </p:nvPr>
        </p:nvSpPr>
        <p:spPr/>
        <p:txBody>
          <a:bodyPr/>
          <a:lstStyle/>
          <a:p>
            <a:r>
              <a:rPr lang="fi-FI" noProof="0" smtClean="0"/>
              <a:t>Tämän esityksen tarkoitus</a:t>
            </a:r>
            <a:endParaRPr lang="fi-FI" noProof="0"/>
          </a:p>
        </p:txBody>
      </p:sp>
      <p:sp>
        <p:nvSpPr>
          <p:cNvPr id="5" name="Content Placeholder 4"/>
          <p:cNvSpPr>
            <a:spLocks noGrp="1"/>
          </p:cNvSpPr>
          <p:nvPr>
            <p:ph idx="1"/>
          </p:nvPr>
        </p:nvSpPr>
        <p:spPr/>
        <p:txBody>
          <a:bodyPr>
            <a:normAutofit fontScale="62500" lnSpcReduction="20000"/>
          </a:bodyPr>
          <a:lstStyle/>
          <a:p>
            <a:r>
              <a:rPr lang="fi-FI" altLang="en-US" noProof="0"/>
              <a:t>Tämä esitys on Euroopan kemikaaliviraston laatima, ja sen tarkoitus on auttaa sinua laatimaan esittely REACH 2018 -määräajasta eli vaiheittain rekisteröitävien aineiden viimeisestä rekisteröintimääräajasta. Tarkoituksena on, että valitset asiaankuuluvat diat ja muokkaat esityksen kohdeyleisölle sopivaksi, olipa kohteena johto, työntekijät, ympäristöterveyden ja -turvallisuuden ammattilaiset, viranomaiset yms. Voit käyttää dioja ilman erityistä lupaa.</a:t>
            </a:r>
          </a:p>
          <a:p>
            <a:endParaRPr lang="fi-FI" altLang="en-US" noProof="0"/>
          </a:p>
          <a:p>
            <a:r>
              <a:rPr lang="fi-FI" altLang="en-US" noProof="0"/>
              <a:t>Esitys tarjoaa lyhyen yleiskatsauksen Euroopan kemikaaliviraston REACH 2018 -etenemissuunnitelman ensimmäiseen vaiheeseen (Tunne ainevalikoimasi). Esitys on osa Euroopan kemikaaliviraston verkkosivustolla olevaa REACH 2018 -määräajan esityssarjaa. Voit lähettää meille kommentteja ja ehdotuksia osoitteeseen: </a:t>
            </a:r>
            <a:r>
              <a:rPr lang="fi-FI" altLang="en-US" b="1" noProof="0" smtClean="0">
                <a:solidFill>
                  <a:srgbClr val="0046AD"/>
                </a:solidFill>
              </a:rPr>
              <a:t>reach-2018@echa.europa.eu</a:t>
            </a:r>
            <a:r>
              <a:rPr lang="fi-FI" altLang="en-US" noProof="0"/>
              <a:t>.  </a:t>
            </a:r>
          </a:p>
          <a:p>
            <a:endParaRPr lang="fi-FI" altLang="en-US" noProof="0"/>
          </a:p>
          <a:p>
            <a:r>
              <a:rPr lang="fi-FI" altLang="en-US" b="1" noProof="0"/>
              <a:t>Oikeudellinen huomautus: </a:t>
            </a:r>
            <a:r>
              <a:rPr lang="fi-FI" altLang="en-US" noProof="0"/>
              <a:t>Esityksessä olevat tiedot eivät ole verrattavissa oikeudelliseen neuvontaan eivätkä välttämättä vastaa oikeudellisesti Euroopan kemikaaliviraston virallista kantaa. Euroopan kemikaalivirasto ei vastaa tämän asiakirjan sisällöstä.</a:t>
            </a:r>
          </a:p>
          <a:p>
            <a:endParaRPr lang="fi-FI" altLang="en-US" noProof="0"/>
          </a:p>
          <a:p>
            <a:r>
              <a:rPr lang="fi-FI" altLang="en-US" noProof="0"/>
              <a:t>Julkaiseminen: Toukokuussa 2017</a:t>
            </a:r>
          </a:p>
          <a:p>
            <a:pPr marL="0" indent="0">
              <a:buNone/>
            </a:pPr>
            <a:endParaRPr lang="fi-FI" noProof="0"/>
          </a:p>
        </p:txBody>
      </p:sp>
    </p:spTree>
    <p:extLst>
      <p:ext uri="{BB962C8B-B14F-4D97-AF65-F5344CB8AC3E}">
        <p14:creationId xmlns:p14="http://schemas.microsoft.com/office/powerpoint/2010/main" val="125791833"/>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266285" y="342107"/>
            <a:ext cx="8229600" cy="1143000"/>
          </a:xfrm>
        </p:spPr>
        <p:txBody>
          <a:bodyPr/>
          <a:lstStyle/>
          <a:p>
            <a:r>
              <a:rPr lang="fi-FI" noProof="0"/>
              <a:t>Rekisteröinti on velvollisuutesi</a:t>
            </a:r>
          </a:p>
        </p:txBody>
      </p:sp>
      <p:sp>
        <p:nvSpPr>
          <p:cNvPr id="3" name="Content Placeholder 2"/>
          <p:cNvSpPr>
            <a:spLocks noGrp="1"/>
          </p:cNvSpPr>
          <p:nvPr>
            <p:ph idx="1"/>
          </p:nvPr>
        </p:nvSpPr>
        <p:spPr/>
        <p:txBody>
          <a:bodyPr/>
          <a:lstStyle/>
          <a:p>
            <a:pPr marL="0" indent="0">
              <a:buNone/>
            </a:pPr>
            <a:r>
              <a:rPr lang="fi-FI" noProof="0"/>
              <a:t>Olet vastuussa aineen turvallisesta valmistuksesta ja käytöstä.</a:t>
            </a:r>
          </a:p>
          <a:p>
            <a:pPr marL="0" indent="0">
              <a:buNone/>
            </a:pPr>
            <a:endParaRPr lang="fi-FI" noProof="0"/>
          </a:p>
          <a:p>
            <a:r>
              <a:rPr lang="fi-FI" noProof="0"/>
              <a:t>Kerää ja laadi tiedot aineittesi ominaisuuksista ja käytöstä.</a:t>
            </a:r>
          </a:p>
          <a:p>
            <a:r>
              <a:rPr lang="fi-FI" noProof="0"/>
              <a:t>Arvioi riskit.</a:t>
            </a:r>
          </a:p>
          <a:p>
            <a:r>
              <a:rPr lang="fi-FI" noProof="0"/>
              <a:t>Kehitä toimenpiteitä riskien hallitsemiseksi.</a:t>
            </a:r>
          </a:p>
          <a:p>
            <a:r>
              <a:rPr lang="fi-FI" noProof="0"/>
              <a:t>Tiedota niistä toimitusketjussasi. </a:t>
            </a:r>
          </a:p>
          <a:p>
            <a:pPr marL="0" indent="0">
              <a:buNone/>
            </a:pPr>
            <a:endParaRPr lang="fi-FI" noProof="0" smtClean="0"/>
          </a:p>
          <a:p>
            <a:pPr marL="0" indent="0">
              <a:buNone/>
            </a:pPr>
            <a:r>
              <a:rPr lang="en-GB" noProof="0" smtClean="0">
                <a:sym typeface="Wingdings" panose="05000000000000000000" pitchFamily="2" charset="2"/>
              </a:rPr>
              <a:t></a:t>
            </a:r>
            <a:r>
              <a:rPr lang="fi-FI" smtClean="0"/>
              <a:t> </a:t>
            </a:r>
            <a:r>
              <a:rPr lang="fi-FI" noProof="0" smtClean="0"/>
              <a:t>Dokumentoi ne rekisteröintiaineistoon.</a:t>
            </a:r>
          </a:p>
          <a:p>
            <a:pPr marL="0" indent="0">
              <a:buNone/>
            </a:pPr>
            <a:endParaRPr lang="fi-FI" noProof="0"/>
          </a:p>
        </p:txBody>
      </p:sp>
      <p:sp>
        <p:nvSpPr>
          <p:cNvPr id="5" name="Slide Number Placeholder 4"/>
          <p:cNvSpPr>
            <a:spLocks noGrp="1"/>
          </p:cNvSpPr>
          <p:nvPr>
            <p:ph type="sldNum" sz="quarter" idx="12"/>
          </p:nvPr>
        </p:nvSpPr>
        <p:spPr/>
        <p:txBody>
          <a:bodyPr/>
          <a:lstStyle/>
          <a:p>
            <a:fld id="{53FE240C-791C-4FA0-BA72-1FE57C9E7D13}" type="slidenum">
              <a:rPr lang="en-GB" smtClean="0"/>
              <a:t>3</a:t>
            </a:fld>
            <a:endParaRPr lang="fi-FI"/>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8486" y="4797152"/>
            <a:ext cx="1463122" cy="1224136"/>
          </a:xfrm>
          <a:prstGeom prst="rect">
            <a:avLst/>
          </a:prstGeom>
        </p:spPr>
      </p:pic>
    </p:spTree>
    <p:extLst>
      <p:ext uri="{BB962C8B-B14F-4D97-AF65-F5344CB8AC3E}">
        <p14:creationId xmlns:p14="http://schemas.microsoft.com/office/powerpoint/2010/main" val="340134898"/>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i-FI" noProof="0"/>
              <a:t>REACH-rekisteröinti 2018</a:t>
            </a:r>
          </a:p>
        </p:txBody>
      </p:sp>
      <p:sp>
        <p:nvSpPr>
          <p:cNvPr id="3" name="Content Placeholder 2"/>
          <p:cNvSpPr>
            <a:spLocks noGrp="1"/>
          </p:cNvSpPr>
          <p:nvPr>
            <p:ph idx="1"/>
          </p:nvPr>
        </p:nvSpPr>
        <p:spPr/>
        <p:txBody>
          <a:bodyPr/>
          <a:lstStyle/>
          <a:p>
            <a:pPr marL="0" indent="0">
              <a:buNone/>
            </a:pPr>
            <a:r>
              <a:rPr lang="fi-FI" noProof="0" smtClean="0"/>
              <a:t>Ensimmäisen vaiheen toimet:</a:t>
            </a:r>
          </a:p>
          <a:p>
            <a:pPr marL="457200" indent="-457200">
              <a:spcBef>
                <a:spcPts val="1200"/>
              </a:spcBef>
              <a:spcAft>
                <a:spcPts val="1200"/>
              </a:spcAft>
              <a:buFont typeface="+mj-lt"/>
              <a:buAutoNum type="arabicPeriod"/>
            </a:pPr>
            <a:r>
              <a:rPr lang="fi-FI" noProof="0"/>
              <a:t>Tunne ainevalikoimasi</a:t>
            </a:r>
          </a:p>
          <a:p>
            <a:pPr marL="457200" indent="-457200">
              <a:spcBef>
                <a:spcPts val="1200"/>
              </a:spcBef>
              <a:spcAft>
                <a:spcPts val="1200"/>
              </a:spcAft>
              <a:buFont typeface="+mj-lt"/>
              <a:buAutoNum type="arabicPeriod"/>
            </a:pPr>
            <a:r>
              <a:rPr lang="fi-FI" noProof="0"/>
              <a:t>Yksilöi aineesi</a:t>
            </a:r>
          </a:p>
          <a:p>
            <a:pPr marL="457200" indent="-457200">
              <a:spcBef>
                <a:spcPts val="1200"/>
              </a:spcBef>
              <a:spcAft>
                <a:spcPts val="1200"/>
              </a:spcAft>
              <a:buFont typeface="+mj-lt"/>
              <a:buAutoNum type="arabicPeriod"/>
            </a:pPr>
            <a:r>
              <a:rPr lang="fi-FI" noProof="0"/>
              <a:t>Selvitä rekisteröintivelvollisuutesi</a:t>
            </a:r>
          </a:p>
          <a:p>
            <a:pPr marL="457200" indent="-457200">
              <a:spcBef>
                <a:spcPts val="1200"/>
              </a:spcBef>
              <a:spcAft>
                <a:spcPts val="1200"/>
              </a:spcAft>
              <a:buFont typeface="+mj-lt"/>
              <a:buAutoNum type="arabicPeriod"/>
            </a:pPr>
            <a:r>
              <a:rPr lang="fi-FI" noProof="0"/>
              <a:t>Tiedosta tietotarpeesi</a:t>
            </a:r>
          </a:p>
          <a:p>
            <a:pPr marL="457200" indent="-457200">
              <a:spcBef>
                <a:spcPts val="1200"/>
              </a:spcBef>
              <a:spcAft>
                <a:spcPts val="1200"/>
              </a:spcAft>
              <a:buFont typeface="+mj-lt"/>
              <a:buAutoNum type="arabicPeriod"/>
            </a:pPr>
            <a:r>
              <a:rPr lang="fi-FI" noProof="0"/>
              <a:t>Arvioi liiketoimintaan kohdistuvat vaikutukset</a:t>
            </a:r>
          </a:p>
        </p:txBody>
      </p:sp>
      <p:sp>
        <p:nvSpPr>
          <p:cNvPr id="5" name="Slide Number Placeholder 4"/>
          <p:cNvSpPr>
            <a:spLocks noGrp="1"/>
          </p:cNvSpPr>
          <p:nvPr>
            <p:ph type="sldNum" sz="quarter" idx="12"/>
          </p:nvPr>
        </p:nvSpPr>
        <p:spPr/>
        <p:txBody>
          <a:bodyPr/>
          <a:lstStyle/>
          <a:p>
            <a:fld id="{53FE240C-791C-4FA0-BA72-1FE57C9E7D13}" type="slidenum">
              <a:rPr lang="en-GB" smtClean="0"/>
              <a:t>4</a:t>
            </a:fld>
            <a:endParaRPr lang="fi-FI"/>
          </a:p>
        </p:txBody>
      </p:sp>
    </p:spTree>
    <p:extLst>
      <p:ext uri="{BB962C8B-B14F-4D97-AF65-F5344CB8AC3E}">
        <p14:creationId xmlns:p14="http://schemas.microsoft.com/office/powerpoint/2010/main" val="1381194592"/>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i-FI" noProof="0" smtClean="0"/>
              <a:t>Tunne ainevalikoimasi</a:t>
            </a:r>
            <a:endParaRPr lang="fi-FI" noProof="0"/>
          </a:p>
        </p:txBody>
      </p:sp>
      <p:sp>
        <p:nvSpPr>
          <p:cNvPr id="3" name="Content Placeholder 2"/>
          <p:cNvSpPr>
            <a:spLocks noGrp="1"/>
          </p:cNvSpPr>
          <p:nvPr>
            <p:ph idx="1"/>
          </p:nvPr>
        </p:nvSpPr>
        <p:spPr/>
        <p:txBody>
          <a:bodyPr/>
          <a:lstStyle/>
          <a:p>
            <a:r>
              <a:rPr lang="fi-FI" noProof="0"/>
              <a:t>Ilmoita ainevalikoimasi </a:t>
            </a:r>
            <a:r>
              <a:rPr lang="fi-FI" noProof="0">
                <a:solidFill>
                  <a:schemeClr val="accent4">
                    <a:lumMod val="50000"/>
                  </a:schemeClr>
                </a:solidFill>
              </a:rPr>
              <a:t>aineet</a:t>
            </a:r>
          </a:p>
          <a:p>
            <a:pPr lvl="1">
              <a:buFont typeface="Arial" panose="020b0604020202020204" pitchFamily="34" charset="0"/>
              <a:buChar char="•"/>
            </a:pPr>
            <a:r>
              <a:rPr lang="fi-FI" noProof="0"/>
              <a:t>yksittäiset aineet</a:t>
            </a:r>
          </a:p>
          <a:p>
            <a:pPr lvl="1">
              <a:buFont typeface="Arial" panose="020b0604020202020204" pitchFamily="34" charset="0"/>
              <a:buChar char="•"/>
            </a:pPr>
            <a:r>
              <a:rPr lang="fi-FI" noProof="0"/>
              <a:t>seokset: mitä aineita niissä on?</a:t>
            </a:r>
          </a:p>
          <a:p>
            <a:pPr lvl="1">
              <a:buFont typeface="Arial" panose="020b0604020202020204" pitchFamily="34" charset="0"/>
              <a:buChar char="•"/>
            </a:pPr>
            <a:r>
              <a:rPr lang="fi-FI" noProof="0"/>
              <a:t>tuotteet: mitä aineita niistä vapautuu?</a:t>
            </a:r>
          </a:p>
        </p:txBody>
      </p:sp>
      <p:sp>
        <p:nvSpPr>
          <p:cNvPr id="5" name="Slide Number Placeholder 4"/>
          <p:cNvSpPr>
            <a:spLocks noGrp="1"/>
          </p:cNvSpPr>
          <p:nvPr>
            <p:ph type="sldNum" sz="quarter" idx="12"/>
          </p:nvPr>
        </p:nvSpPr>
        <p:spPr/>
        <p:txBody>
          <a:bodyPr/>
          <a:lstStyle/>
          <a:p>
            <a:fld id="{53FE240C-791C-4FA0-BA72-1FE57C9E7D13}" type="slidenum">
              <a:rPr lang="en-GB" smtClean="0"/>
              <a:t>5</a:t>
            </a:fld>
            <a:endParaRPr lang="fi-FI"/>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3501008"/>
            <a:ext cx="4286250" cy="10572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3964" y="4941168"/>
            <a:ext cx="4286250" cy="904875"/>
          </a:xfrm>
          <a:prstGeom prst="rect">
            <a:avLst/>
          </a:prstGeom>
        </p:spPr>
      </p:pic>
      <p:sp>
        <p:nvSpPr>
          <p:cNvPr id="8" name="TextBox 7"/>
          <p:cNvSpPr txBox="1"/>
          <p:nvPr/>
        </p:nvSpPr>
        <p:spPr>
          <a:xfrm>
            <a:off x="5951608" y="4029645"/>
            <a:ext cx="2387577" cy="369332"/>
          </a:xfrm>
          <a:prstGeom prst="rect">
            <a:avLst/>
          </a:prstGeom>
          <a:noFill/>
        </p:spPr>
        <p:txBody>
          <a:bodyPr wrap="none" rtlCol="0">
            <a:spAutoFit/>
          </a:bodyPr>
          <a:lstStyle/>
          <a:p>
            <a:r>
              <a:rPr lang="fi-FI" smtClean="0">
                <a:sym typeface="Wingdings" panose="05000000000000000000" pitchFamily="2" charset="2"/>
              </a:rPr>
              <a:t> Rekisteröi aine C</a:t>
            </a:r>
            <a:endParaRPr lang="fi-FI"/>
          </a:p>
        </p:txBody>
      </p:sp>
      <p:sp>
        <p:nvSpPr>
          <p:cNvPr id="10" name="TextBox 9"/>
          <p:cNvSpPr txBox="1"/>
          <p:nvPr/>
        </p:nvSpPr>
        <p:spPr>
          <a:xfrm>
            <a:off x="5951608" y="5208939"/>
            <a:ext cx="3072059" cy="369332"/>
          </a:xfrm>
          <a:prstGeom prst="rect">
            <a:avLst/>
          </a:prstGeom>
          <a:noFill/>
        </p:spPr>
        <p:txBody>
          <a:bodyPr wrap="none" rtlCol="0">
            <a:spAutoFit/>
          </a:bodyPr>
          <a:lstStyle/>
          <a:p>
            <a:r>
              <a:rPr lang="fi-FI" smtClean="0">
                <a:sym typeface="Wingdings" panose="05000000000000000000" pitchFamily="2" charset="2"/>
              </a:rPr>
              <a:t> Rekisteröi aineet A ja B</a:t>
            </a:r>
            <a:endParaRPr lang="fi-FI"/>
          </a:p>
        </p:txBody>
      </p:sp>
    </p:spTree>
    <p:extLst>
      <p:ext uri="{BB962C8B-B14F-4D97-AF65-F5344CB8AC3E}">
        <p14:creationId xmlns:p14="http://schemas.microsoft.com/office/powerpoint/2010/main" val="4034218416"/>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i-FI" noProof="0"/>
              <a:t>Yksilöi aineesi</a:t>
            </a:r>
          </a:p>
        </p:txBody>
      </p:sp>
      <p:sp>
        <p:nvSpPr>
          <p:cNvPr id="3" name="Content Placeholder 2"/>
          <p:cNvSpPr>
            <a:spLocks noGrp="1"/>
          </p:cNvSpPr>
          <p:nvPr>
            <p:ph idx="1"/>
          </p:nvPr>
        </p:nvSpPr>
        <p:spPr/>
        <p:txBody>
          <a:bodyPr/>
          <a:lstStyle/>
          <a:p>
            <a:r>
              <a:rPr lang="fi-FI" noProof="0"/>
              <a:t>Määritä</a:t>
            </a:r>
            <a:r>
              <a:rPr lang="fi-FI" noProof="0">
                <a:solidFill>
                  <a:schemeClr val="accent4">
                    <a:lumMod val="50000"/>
                  </a:schemeClr>
                </a:solidFill>
              </a:rPr>
              <a:t>aineen</a:t>
            </a:r>
            <a:r>
              <a:rPr lang="fi-FI" noProof="0"/>
              <a:t>koostumus ja tyyppi</a:t>
            </a:r>
          </a:p>
          <a:p>
            <a:pPr lvl="1">
              <a:buFont typeface="Arial" panose="020b0604020202020204" pitchFamily="34" charset="0"/>
              <a:buChar char="•"/>
            </a:pPr>
            <a:r>
              <a:rPr lang="fi-FI" noProof="0"/>
              <a:t>yhdestä ainesosasta koostuva</a:t>
            </a:r>
          </a:p>
          <a:p>
            <a:pPr lvl="1">
              <a:buFont typeface="Arial" panose="020b0604020202020204" pitchFamily="34" charset="0"/>
              <a:buChar char="•"/>
            </a:pPr>
            <a:r>
              <a:rPr lang="fi-FI" noProof="0"/>
              <a:t>useammasta ainesosasta koostuva</a:t>
            </a:r>
          </a:p>
          <a:p>
            <a:pPr lvl="1">
              <a:buFont typeface="Arial" panose="020b0604020202020204" pitchFamily="34" charset="0"/>
              <a:buChar char="•"/>
            </a:pPr>
            <a:r>
              <a:rPr lang="fi-FI" noProof="0"/>
              <a:t>UVCB-aine</a:t>
            </a:r>
          </a:p>
          <a:p>
            <a:pPr lvl="1"/>
            <a:endParaRPr lang="fi-FI" noProof="0"/>
          </a:p>
          <a:p>
            <a:r>
              <a:rPr lang="fi-FI" noProof="0"/>
              <a:t>anna</a:t>
            </a:r>
            <a:r>
              <a:rPr lang="fi-FI" noProof="0">
                <a:solidFill>
                  <a:schemeClr val="accent4">
                    <a:lumMod val="50000"/>
                  </a:schemeClr>
                </a:solidFill>
              </a:rPr>
              <a:t>nimi</a:t>
            </a:r>
            <a:r>
              <a:rPr lang="fi-FI" noProof="0"/>
              <a:t> ja tunnisteet (</a:t>
            </a:r>
            <a:r>
              <a:rPr lang="fi-FI" noProof="0">
                <a:solidFill>
                  <a:schemeClr val="accent4">
                    <a:lumMod val="50000"/>
                  </a:schemeClr>
                </a:solidFill>
              </a:rPr>
              <a:t>EY-numero </a:t>
            </a:r>
            <a:r>
              <a:rPr lang="fi-FI" noProof="0"/>
              <a:t>ja CAS-numero)</a:t>
            </a:r>
          </a:p>
        </p:txBody>
      </p:sp>
      <p:sp>
        <p:nvSpPr>
          <p:cNvPr id="5" name="Slide Number Placeholder 4"/>
          <p:cNvSpPr>
            <a:spLocks noGrp="1"/>
          </p:cNvSpPr>
          <p:nvPr>
            <p:ph type="sldNum" sz="quarter" idx="12"/>
          </p:nvPr>
        </p:nvSpPr>
        <p:spPr/>
        <p:txBody>
          <a:bodyPr/>
          <a:lstStyle/>
          <a:p>
            <a:fld id="{53FE240C-791C-4FA0-BA72-1FE57C9E7D13}" type="slidenum">
              <a:rPr lang="en-GB" smtClean="0"/>
              <a:t>6</a:t>
            </a:fld>
            <a:endParaRPr lang="fi-FI"/>
          </a:p>
        </p:txBody>
      </p:sp>
    </p:spTree>
    <p:extLst>
      <p:ext uri="{BB962C8B-B14F-4D97-AF65-F5344CB8AC3E}">
        <p14:creationId xmlns:p14="http://schemas.microsoft.com/office/powerpoint/2010/main" val="88929798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7</a:t>
            </a:fld>
            <a:endParaRPr lang="fi-FI"/>
          </a:p>
        </p:txBody>
      </p:sp>
      <p:sp>
        <p:nvSpPr>
          <p:cNvPr id="4" name="Title 3"/>
          <p:cNvSpPr>
            <a:spLocks noGrp="1"/>
          </p:cNvSpPr>
          <p:nvPr>
            <p:ph type="title"/>
          </p:nvPr>
        </p:nvSpPr>
        <p:spPr/>
        <p:txBody>
          <a:bodyPr/>
          <a:lstStyle/>
          <a:p>
            <a:r>
              <a:rPr lang="fi-FI" noProof="0" smtClean="0"/>
              <a:t>Yksilöi aineesi (2)</a:t>
            </a:r>
            <a:endParaRPr lang="fi-FI" noProof="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597" y="2420888"/>
            <a:ext cx="2752725" cy="2590800"/>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8588" y="2461392"/>
            <a:ext cx="2619375" cy="258127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46229" y="2461392"/>
            <a:ext cx="2962275" cy="2581275"/>
          </a:xfrm>
          <a:prstGeom prst="rect">
            <a:avLst/>
          </a:prstGeom>
        </p:spPr>
      </p:pic>
      <p:sp>
        <p:nvSpPr>
          <p:cNvPr id="9" name="TextBox 8"/>
          <p:cNvSpPr txBox="1"/>
          <p:nvPr/>
        </p:nvSpPr>
        <p:spPr>
          <a:xfrm>
            <a:off x="430529" y="5146182"/>
            <a:ext cx="2849883" cy="369332"/>
          </a:xfrm>
          <a:prstGeom prst="rect">
            <a:avLst/>
          </a:prstGeom>
          <a:noFill/>
        </p:spPr>
        <p:txBody>
          <a:bodyPr wrap="none" rtlCol="0">
            <a:spAutoFit/>
          </a:bodyPr>
          <a:lstStyle/>
          <a:p>
            <a:r>
              <a:rPr lang="fi-FI" b="1" smtClean="0">
                <a:sym typeface="Wingdings" panose="05000000000000000000" pitchFamily="2" charset="2"/>
              </a:rPr>
              <a:t>Yhdestä ainesosasta koostuva aine</a:t>
            </a:r>
            <a:endParaRPr lang="fi-FI" b="1"/>
          </a:p>
        </p:txBody>
      </p:sp>
      <p:sp>
        <p:nvSpPr>
          <p:cNvPr id="10" name="TextBox 9"/>
          <p:cNvSpPr txBox="1"/>
          <p:nvPr/>
        </p:nvSpPr>
        <p:spPr>
          <a:xfrm>
            <a:off x="3757819" y="5145510"/>
            <a:ext cx="2795381" cy="369332"/>
          </a:xfrm>
          <a:prstGeom prst="rect">
            <a:avLst/>
          </a:prstGeom>
          <a:noFill/>
        </p:spPr>
        <p:txBody>
          <a:bodyPr wrap="none" rtlCol="0">
            <a:spAutoFit/>
          </a:bodyPr>
          <a:lstStyle/>
          <a:p>
            <a:r>
              <a:rPr lang="fi-FI" b="1" smtClean="0">
                <a:sym typeface="Wingdings" panose="05000000000000000000" pitchFamily="2" charset="2"/>
              </a:rPr>
              <a:t>Useammasta ainesosasta koostuva aine</a:t>
            </a:r>
            <a:endParaRPr lang="fi-FI" b="1"/>
          </a:p>
        </p:txBody>
      </p:sp>
      <p:sp>
        <p:nvSpPr>
          <p:cNvPr id="11" name="TextBox 10"/>
          <p:cNvSpPr txBox="1"/>
          <p:nvPr/>
        </p:nvSpPr>
        <p:spPr>
          <a:xfrm>
            <a:off x="7620000" y="5145510"/>
            <a:ext cx="1390578" cy="369332"/>
          </a:xfrm>
          <a:prstGeom prst="rect">
            <a:avLst/>
          </a:prstGeom>
          <a:noFill/>
        </p:spPr>
        <p:txBody>
          <a:bodyPr wrap="square" rtlCol="0">
            <a:spAutoFit/>
          </a:bodyPr>
          <a:lstStyle/>
          <a:p>
            <a:r>
              <a:rPr lang="fi-FI" b="1" smtClean="0">
                <a:sym typeface="Wingdings" panose="05000000000000000000" pitchFamily="2" charset="2"/>
              </a:rPr>
              <a:t>UVCB-aine</a:t>
            </a:r>
            <a:endParaRPr lang="fi-FI" b="1"/>
          </a:p>
        </p:txBody>
      </p:sp>
    </p:spTree>
    <p:extLst>
      <p:ext uri="{BB962C8B-B14F-4D97-AF65-F5344CB8AC3E}">
        <p14:creationId xmlns:p14="http://schemas.microsoft.com/office/powerpoint/2010/main" val="641361820"/>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i-FI" sz="3200" noProof="0"/>
              <a:t>Selvitä rekisteröintivelvollisuutesi.</a:t>
            </a:r>
          </a:p>
        </p:txBody>
      </p:sp>
      <p:sp>
        <p:nvSpPr>
          <p:cNvPr id="5" name="Slide Number Placeholder 4"/>
          <p:cNvSpPr>
            <a:spLocks noGrp="1"/>
          </p:cNvSpPr>
          <p:nvPr>
            <p:ph type="sldNum" sz="quarter" idx="12"/>
          </p:nvPr>
        </p:nvSpPr>
        <p:spPr/>
        <p:txBody>
          <a:bodyPr/>
          <a:lstStyle/>
          <a:p>
            <a:fld id="{53FE240C-791C-4FA0-BA72-1FE57C9E7D13}" type="slidenum">
              <a:rPr lang="en-GB" smtClean="0"/>
              <a:t>8</a:t>
            </a:fld>
            <a:endParaRPr lang="fi-FI"/>
          </a:p>
        </p:txBody>
      </p:sp>
      <p:sp>
        <p:nvSpPr>
          <p:cNvPr id="17" name="TextBox 16"/>
          <p:cNvSpPr txBox="1"/>
          <p:nvPr/>
        </p:nvSpPr>
        <p:spPr>
          <a:xfrm>
            <a:off x="2195736" y="3177006"/>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fi-FI"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Kyllä</a:t>
            </a:r>
          </a:p>
        </p:txBody>
      </p:sp>
      <p:sp>
        <p:nvSpPr>
          <p:cNvPr id="18" name="TextBox 17"/>
          <p:cNvSpPr txBox="1"/>
          <p:nvPr/>
        </p:nvSpPr>
        <p:spPr>
          <a:xfrm>
            <a:off x="4150098" y="3166131"/>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fi-FI"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Kyllä</a:t>
            </a:r>
          </a:p>
        </p:txBody>
      </p:sp>
      <p:sp>
        <p:nvSpPr>
          <p:cNvPr id="19" name="TextBox 18"/>
          <p:cNvSpPr txBox="1"/>
          <p:nvPr/>
        </p:nvSpPr>
        <p:spPr>
          <a:xfrm>
            <a:off x="6166322" y="3166131"/>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fi-FI"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Kyllä</a:t>
            </a:r>
          </a:p>
        </p:txBody>
      </p:sp>
      <p:pic>
        <p:nvPicPr>
          <p:cNvPr id="20" name="Picture 2" descr="B:\IEtemp\u07041\Temporary Internet Files\Content.Outlook\DOW1UNL0\supply_chain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979712" y="1943062"/>
            <a:ext cx="1092551" cy="99890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B:\IEtemp\u07041\Temporary Internet Files\Content.Outlook\DOW1UNL0\weight_lg (2).pn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156176" y="2147015"/>
            <a:ext cx="7200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B:\IEtemp\u07041\Temporary Internet Files\Content.Outlook\DOW1UNL0\substance_blue_lg (2).png"/>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150098" y="2090221"/>
            <a:ext cx="709934" cy="765398"/>
          </a:xfrm>
          <a:prstGeom prst="rect">
            <a:avLst/>
          </a:prstGeom>
          <a:noFill/>
          <a:extLst>
            <a:ext uri="{909E8E84-426E-40DD-AFC4-6F175D3DCCD1}">
              <a14:hiddenFill xmlns:a14="http://schemas.microsoft.com/office/drawing/2010/main">
                <a:solidFill>
                  <a:srgbClr val="FFFFFF"/>
                </a:solidFill>
              </a14:hiddenFill>
            </a:ext>
          </a:extLst>
        </p:spPr>
      </p:pic>
      <p:sp>
        <p:nvSpPr>
          <p:cNvPr id="23" name="Freeform 22"/>
          <p:cNvSpPr/>
          <p:nvPr/>
        </p:nvSpPr>
        <p:spPr>
          <a:xfrm>
            <a:off x="3072263" y="3626238"/>
            <a:ext cx="1499737" cy="1440160"/>
          </a:xfrm>
          <a:custGeom>
            <a:gdLst>
              <a:gd name="connsiteX0" fmla="*/ 0 w 1509485"/>
              <a:gd name="connsiteY0" fmla="*/ 0 h 1669143"/>
              <a:gd name="connsiteX1" fmla="*/ 72571 w 1509485"/>
              <a:gd name="connsiteY1" fmla="*/ 43543 h 1669143"/>
              <a:gd name="connsiteX2" fmla="*/ 116114 w 1509485"/>
              <a:gd name="connsiteY2" fmla="*/ 58057 h 1669143"/>
              <a:gd name="connsiteX3" fmla="*/ 203200 w 1509485"/>
              <a:gd name="connsiteY3" fmla="*/ 101600 h 1669143"/>
              <a:gd name="connsiteX4" fmla="*/ 275771 w 1509485"/>
              <a:gd name="connsiteY4" fmla="*/ 159657 h 1669143"/>
              <a:gd name="connsiteX5" fmla="*/ 406400 w 1509485"/>
              <a:gd name="connsiteY5" fmla="*/ 232229 h 1669143"/>
              <a:gd name="connsiteX6" fmla="*/ 522514 w 1509485"/>
              <a:gd name="connsiteY6" fmla="*/ 333829 h 1669143"/>
              <a:gd name="connsiteX7" fmla="*/ 609600 w 1509485"/>
              <a:gd name="connsiteY7" fmla="*/ 406400 h 1669143"/>
              <a:gd name="connsiteX8" fmla="*/ 653142 w 1509485"/>
              <a:gd name="connsiteY8" fmla="*/ 449943 h 1669143"/>
              <a:gd name="connsiteX9" fmla="*/ 740228 w 1509485"/>
              <a:gd name="connsiteY9" fmla="*/ 508000 h 1669143"/>
              <a:gd name="connsiteX10" fmla="*/ 783771 w 1509485"/>
              <a:gd name="connsiteY10" fmla="*/ 537029 h 1669143"/>
              <a:gd name="connsiteX11" fmla="*/ 914400 w 1509485"/>
              <a:gd name="connsiteY11" fmla="*/ 624114 h 1669143"/>
              <a:gd name="connsiteX12" fmla="*/ 957942 w 1509485"/>
              <a:gd name="connsiteY12" fmla="*/ 653143 h 1669143"/>
              <a:gd name="connsiteX13" fmla="*/ 986971 w 1509485"/>
              <a:gd name="connsiteY13" fmla="*/ 696686 h 1669143"/>
              <a:gd name="connsiteX14" fmla="*/ 1030514 w 1509485"/>
              <a:gd name="connsiteY14" fmla="*/ 725714 h 1669143"/>
              <a:gd name="connsiteX15" fmla="*/ 1088571 w 1509485"/>
              <a:gd name="connsiteY15" fmla="*/ 812800 h 1669143"/>
              <a:gd name="connsiteX16" fmla="*/ 1117600 w 1509485"/>
              <a:gd name="connsiteY16" fmla="*/ 856343 h 1669143"/>
              <a:gd name="connsiteX17" fmla="*/ 1161142 w 1509485"/>
              <a:gd name="connsiteY17" fmla="*/ 885372 h 1669143"/>
              <a:gd name="connsiteX18" fmla="*/ 1219200 w 1509485"/>
              <a:gd name="connsiteY18" fmla="*/ 957943 h 1669143"/>
              <a:gd name="connsiteX19" fmla="*/ 1262742 w 1509485"/>
              <a:gd name="connsiteY19" fmla="*/ 1045029 h 1669143"/>
              <a:gd name="connsiteX20" fmla="*/ 1320800 w 1509485"/>
              <a:gd name="connsiteY20" fmla="*/ 1132114 h 1669143"/>
              <a:gd name="connsiteX21" fmla="*/ 1335314 w 1509485"/>
              <a:gd name="connsiteY21" fmla="*/ 1175657 h 1669143"/>
              <a:gd name="connsiteX22" fmla="*/ 1393371 w 1509485"/>
              <a:gd name="connsiteY22" fmla="*/ 1262743 h 1669143"/>
              <a:gd name="connsiteX23" fmla="*/ 1465942 w 1509485"/>
              <a:gd name="connsiteY23" fmla="*/ 1480457 h 1669143"/>
              <a:gd name="connsiteX24" fmla="*/ 1494971 w 1509485"/>
              <a:gd name="connsiteY24" fmla="*/ 1567543 h 1669143"/>
              <a:gd name="connsiteX25" fmla="*/ 1509485 w 1509485"/>
              <a:gd name="connsiteY25" fmla="*/ 1611086 h 1669143"/>
              <a:gd name="connsiteX26" fmla="*/ 1509485 w 1509485"/>
              <a:gd name="connsiteY26" fmla="*/ 1669143 h 16691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09485" h="1669143">
                <a:moveTo>
                  <a:pt x="0" y="0"/>
                </a:moveTo>
                <a:cubicBezTo>
                  <a:pt x="24190" y="14514"/>
                  <a:pt x="47339" y="30927"/>
                  <a:pt x="72571" y="43543"/>
                </a:cubicBezTo>
                <a:cubicBezTo>
                  <a:pt x="86255" y="50385"/>
                  <a:pt x="102430" y="51215"/>
                  <a:pt x="116114" y="58057"/>
                </a:cubicBezTo>
                <a:cubicBezTo>
                  <a:pt x="228660" y="114330"/>
                  <a:pt x="93754" y="65119"/>
                  <a:pt x="203200" y="101600"/>
                </a:cubicBezTo>
                <a:cubicBezTo>
                  <a:pt x="256835" y="182055"/>
                  <a:pt x="201540" y="118418"/>
                  <a:pt x="275771" y="159657"/>
                </a:cubicBezTo>
                <a:cubicBezTo>
                  <a:pt x="425500" y="242839"/>
                  <a:pt x="307871" y="199384"/>
                  <a:pt x="406400" y="232229"/>
                </a:cubicBezTo>
                <a:cubicBezTo>
                  <a:pt x="488645" y="355599"/>
                  <a:pt x="353184" y="164499"/>
                  <a:pt x="522514" y="333829"/>
                </a:cubicBezTo>
                <a:cubicBezTo>
                  <a:pt x="649734" y="461049"/>
                  <a:pt x="488349" y="305357"/>
                  <a:pt x="609600" y="406400"/>
                </a:cubicBezTo>
                <a:cubicBezTo>
                  <a:pt x="625369" y="419541"/>
                  <a:pt x="636940" y="437341"/>
                  <a:pt x="653142" y="449943"/>
                </a:cubicBezTo>
                <a:cubicBezTo>
                  <a:pt x="680681" y="471362"/>
                  <a:pt x="711199" y="488648"/>
                  <a:pt x="740228" y="508000"/>
                </a:cubicBezTo>
                <a:lnTo>
                  <a:pt x="783771" y="537029"/>
                </a:lnTo>
                <a:lnTo>
                  <a:pt x="914400" y="624114"/>
                </a:lnTo>
                <a:lnTo>
                  <a:pt x="957942" y="653143"/>
                </a:lnTo>
                <a:cubicBezTo>
                  <a:pt x="967618" y="667657"/>
                  <a:pt x="974636" y="684351"/>
                  <a:pt x="986971" y="696686"/>
                </a:cubicBezTo>
                <a:cubicBezTo>
                  <a:pt x="999306" y="709021"/>
                  <a:pt x="1019027" y="712586"/>
                  <a:pt x="1030514" y="725714"/>
                </a:cubicBezTo>
                <a:cubicBezTo>
                  <a:pt x="1053488" y="751970"/>
                  <a:pt x="1069219" y="783771"/>
                  <a:pt x="1088571" y="812800"/>
                </a:cubicBezTo>
                <a:cubicBezTo>
                  <a:pt x="1098247" y="827314"/>
                  <a:pt x="1103086" y="846667"/>
                  <a:pt x="1117600" y="856343"/>
                </a:cubicBezTo>
                <a:lnTo>
                  <a:pt x="1161142" y="885372"/>
                </a:lnTo>
                <a:cubicBezTo>
                  <a:pt x="1189400" y="970141"/>
                  <a:pt x="1153547" y="892289"/>
                  <a:pt x="1219200" y="957943"/>
                </a:cubicBezTo>
                <a:cubicBezTo>
                  <a:pt x="1267527" y="1006270"/>
                  <a:pt x="1233229" y="991906"/>
                  <a:pt x="1262742" y="1045029"/>
                </a:cubicBezTo>
                <a:cubicBezTo>
                  <a:pt x="1279685" y="1075526"/>
                  <a:pt x="1320800" y="1132114"/>
                  <a:pt x="1320800" y="1132114"/>
                </a:cubicBezTo>
                <a:cubicBezTo>
                  <a:pt x="1325638" y="1146628"/>
                  <a:pt x="1327884" y="1162283"/>
                  <a:pt x="1335314" y="1175657"/>
                </a:cubicBezTo>
                <a:cubicBezTo>
                  <a:pt x="1352257" y="1206155"/>
                  <a:pt x="1393371" y="1262743"/>
                  <a:pt x="1393371" y="1262743"/>
                </a:cubicBezTo>
                <a:lnTo>
                  <a:pt x="1465942" y="1480457"/>
                </a:lnTo>
                <a:lnTo>
                  <a:pt x="1494971" y="1567543"/>
                </a:lnTo>
                <a:cubicBezTo>
                  <a:pt x="1499809" y="1582057"/>
                  <a:pt x="1509485" y="1595787"/>
                  <a:pt x="1509485" y="1611086"/>
                </a:cubicBezTo>
                <a:lnTo>
                  <a:pt x="1509485" y="1669143"/>
                </a:lnTo>
              </a:path>
            </a:pathLst>
          </a:custGeom>
          <a:noFill/>
          <a:ln w="127000" cap="rnd" cmpd="sng" algn="ctr">
            <a:solidFill>
              <a:srgbClr val="D7EFFA">
                <a:lumMod val="50000"/>
              </a:srgbClr>
            </a:solidFill>
            <a:prstDash val="solid"/>
            <a:headEnd type="none" w="med" len="med"/>
            <a:tailEnd type="none" w="med" len="med"/>
          </a:ln>
          <a:effectLst>
            <a:outerShdw blurRad="40000" dist="23000" dir="5400000" rotWithShape="0">
              <a:srgbClr val="000000">
                <a:alpha val="35000"/>
              </a:srgbClr>
            </a:outerShdw>
          </a:effectLst>
        </p:spPr>
        <p:txBody>
          <a:bodyPr rtlCol="0" anchor="ctr"/>
          <a:lstStyle/>
          <a:p>
            <a:pPr marL="0" marR="0" lvl="0" indent="0" algn="ctr" defTabSz="914400" eaLnBrk="1" fontAlgn="base" latinLnBrk="0" hangingPunct="1">
              <a:lnSpc>
                <a:spcPct val="100000"/>
              </a:lnSpc>
              <a:spcBef>
                <a:spcPct val="20000"/>
              </a:spcBef>
              <a:spcAft>
                <a:spcPct val="0"/>
              </a:spcAft>
              <a:buClrTx/>
              <a:buSzTx/>
              <a:buFontTx/>
              <a:buChar char="•"/>
              <a:defRPr/>
            </a:pPr>
            <a:endParaRPr kumimoji="0" lang="en-GB" sz="2800" b="0" i="0" u="none" strike="noStrike" kern="0" cap="none" spc="0" normalizeH="0" baseline="0" noProof="0" smtClean="0">
              <a:ln>
                <a:noFill/>
              </a:ln>
              <a:solidFill>
                <a:prstClr val="black"/>
              </a:solidFill>
              <a:effectLst/>
              <a:uLnTx/>
              <a:uFillTx/>
              <a:latin typeface="Verdana"/>
              <a:ea typeface="+mn-ea"/>
              <a:cs typeface="+mn-cs"/>
            </a:endParaRPr>
          </a:p>
        </p:txBody>
      </p:sp>
      <p:sp>
        <p:nvSpPr>
          <p:cNvPr id="24" name="Freeform 23"/>
          <p:cNvSpPr/>
          <p:nvPr/>
        </p:nvSpPr>
        <p:spPr>
          <a:xfrm flipH="1">
            <a:off x="4572000" y="3598178"/>
            <a:ext cx="1499737" cy="1440160"/>
          </a:xfrm>
          <a:custGeom>
            <a:gdLst>
              <a:gd name="connsiteX0" fmla="*/ 0 w 1509485"/>
              <a:gd name="connsiteY0" fmla="*/ 0 h 1669143"/>
              <a:gd name="connsiteX1" fmla="*/ 72571 w 1509485"/>
              <a:gd name="connsiteY1" fmla="*/ 43543 h 1669143"/>
              <a:gd name="connsiteX2" fmla="*/ 116114 w 1509485"/>
              <a:gd name="connsiteY2" fmla="*/ 58057 h 1669143"/>
              <a:gd name="connsiteX3" fmla="*/ 203200 w 1509485"/>
              <a:gd name="connsiteY3" fmla="*/ 101600 h 1669143"/>
              <a:gd name="connsiteX4" fmla="*/ 275771 w 1509485"/>
              <a:gd name="connsiteY4" fmla="*/ 159657 h 1669143"/>
              <a:gd name="connsiteX5" fmla="*/ 406400 w 1509485"/>
              <a:gd name="connsiteY5" fmla="*/ 232229 h 1669143"/>
              <a:gd name="connsiteX6" fmla="*/ 522514 w 1509485"/>
              <a:gd name="connsiteY6" fmla="*/ 333829 h 1669143"/>
              <a:gd name="connsiteX7" fmla="*/ 609600 w 1509485"/>
              <a:gd name="connsiteY7" fmla="*/ 406400 h 1669143"/>
              <a:gd name="connsiteX8" fmla="*/ 653142 w 1509485"/>
              <a:gd name="connsiteY8" fmla="*/ 449943 h 1669143"/>
              <a:gd name="connsiteX9" fmla="*/ 740228 w 1509485"/>
              <a:gd name="connsiteY9" fmla="*/ 508000 h 1669143"/>
              <a:gd name="connsiteX10" fmla="*/ 783771 w 1509485"/>
              <a:gd name="connsiteY10" fmla="*/ 537029 h 1669143"/>
              <a:gd name="connsiteX11" fmla="*/ 914400 w 1509485"/>
              <a:gd name="connsiteY11" fmla="*/ 624114 h 1669143"/>
              <a:gd name="connsiteX12" fmla="*/ 957942 w 1509485"/>
              <a:gd name="connsiteY12" fmla="*/ 653143 h 1669143"/>
              <a:gd name="connsiteX13" fmla="*/ 986971 w 1509485"/>
              <a:gd name="connsiteY13" fmla="*/ 696686 h 1669143"/>
              <a:gd name="connsiteX14" fmla="*/ 1030514 w 1509485"/>
              <a:gd name="connsiteY14" fmla="*/ 725714 h 1669143"/>
              <a:gd name="connsiteX15" fmla="*/ 1088571 w 1509485"/>
              <a:gd name="connsiteY15" fmla="*/ 812800 h 1669143"/>
              <a:gd name="connsiteX16" fmla="*/ 1117600 w 1509485"/>
              <a:gd name="connsiteY16" fmla="*/ 856343 h 1669143"/>
              <a:gd name="connsiteX17" fmla="*/ 1161142 w 1509485"/>
              <a:gd name="connsiteY17" fmla="*/ 885372 h 1669143"/>
              <a:gd name="connsiteX18" fmla="*/ 1219200 w 1509485"/>
              <a:gd name="connsiteY18" fmla="*/ 957943 h 1669143"/>
              <a:gd name="connsiteX19" fmla="*/ 1262742 w 1509485"/>
              <a:gd name="connsiteY19" fmla="*/ 1045029 h 1669143"/>
              <a:gd name="connsiteX20" fmla="*/ 1320800 w 1509485"/>
              <a:gd name="connsiteY20" fmla="*/ 1132114 h 1669143"/>
              <a:gd name="connsiteX21" fmla="*/ 1335314 w 1509485"/>
              <a:gd name="connsiteY21" fmla="*/ 1175657 h 1669143"/>
              <a:gd name="connsiteX22" fmla="*/ 1393371 w 1509485"/>
              <a:gd name="connsiteY22" fmla="*/ 1262743 h 1669143"/>
              <a:gd name="connsiteX23" fmla="*/ 1465942 w 1509485"/>
              <a:gd name="connsiteY23" fmla="*/ 1480457 h 1669143"/>
              <a:gd name="connsiteX24" fmla="*/ 1494971 w 1509485"/>
              <a:gd name="connsiteY24" fmla="*/ 1567543 h 1669143"/>
              <a:gd name="connsiteX25" fmla="*/ 1509485 w 1509485"/>
              <a:gd name="connsiteY25" fmla="*/ 1611086 h 1669143"/>
              <a:gd name="connsiteX26" fmla="*/ 1509485 w 1509485"/>
              <a:gd name="connsiteY26" fmla="*/ 1669143 h 16691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09485" h="1669143">
                <a:moveTo>
                  <a:pt x="0" y="0"/>
                </a:moveTo>
                <a:cubicBezTo>
                  <a:pt x="24190" y="14514"/>
                  <a:pt x="47339" y="30927"/>
                  <a:pt x="72571" y="43543"/>
                </a:cubicBezTo>
                <a:cubicBezTo>
                  <a:pt x="86255" y="50385"/>
                  <a:pt x="102430" y="51215"/>
                  <a:pt x="116114" y="58057"/>
                </a:cubicBezTo>
                <a:cubicBezTo>
                  <a:pt x="228660" y="114330"/>
                  <a:pt x="93754" y="65119"/>
                  <a:pt x="203200" y="101600"/>
                </a:cubicBezTo>
                <a:cubicBezTo>
                  <a:pt x="256835" y="182055"/>
                  <a:pt x="201540" y="118418"/>
                  <a:pt x="275771" y="159657"/>
                </a:cubicBezTo>
                <a:cubicBezTo>
                  <a:pt x="425500" y="242839"/>
                  <a:pt x="307871" y="199384"/>
                  <a:pt x="406400" y="232229"/>
                </a:cubicBezTo>
                <a:cubicBezTo>
                  <a:pt x="488645" y="355599"/>
                  <a:pt x="353184" y="164499"/>
                  <a:pt x="522514" y="333829"/>
                </a:cubicBezTo>
                <a:cubicBezTo>
                  <a:pt x="649734" y="461049"/>
                  <a:pt x="488349" y="305357"/>
                  <a:pt x="609600" y="406400"/>
                </a:cubicBezTo>
                <a:cubicBezTo>
                  <a:pt x="625369" y="419541"/>
                  <a:pt x="636940" y="437341"/>
                  <a:pt x="653142" y="449943"/>
                </a:cubicBezTo>
                <a:cubicBezTo>
                  <a:pt x="680681" y="471362"/>
                  <a:pt x="711199" y="488648"/>
                  <a:pt x="740228" y="508000"/>
                </a:cubicBezTo>
                <a:lnTo>
                  <a:pt x="783771" y="537029"/>
                </a:lnTo>
                <a:lnTo>
                  <a:pt x="914400" y="624114"/>
                </a:lnTo>
                <a:lnTo>
                  <a:pt x="957942" y="653143"/>
                </a:lnTo>
                <a:cubicBezTo>
                  <a:pt x="967618" y="667657"/>
                  <a:pt x="974636" y="684351"/>
                  <a:pt x="986971" y="696686"/>
                </a:cubicBezTo>
                <a:cubicBezTo>
                  <a:pt x="999306" y="709021"/>
                  <a:pt x="1019027" y="712586"/>
                  <a:pt x="1030514" y="725714"/>
                </a:cubicBezTo>
                <a:cubicBezTo>
                  <a:pt x="1053488" y="751970"/>
                  <a:pt x="1069219" y="783771"/>
                  <a:pt x="1088571" y="812800"/>
                </a:cubicBezTo>
                <a:cubicBezTo>
                  <a:pt x="1098247" y="827314"/>
                  <a:pt x="1103086" y="846667"/>
                  <a:pt x="1117600" y="856343"/>
                </a:cubicBezTo>
                <a:lnTo>
                  <a:pt x="1161142" y="885372"/>
                </a:lnTo>
                <a:cubicBezTo>
                  <a:pt x="1189400" y="970141"/>
                  <a:pt x="1153547" y="892289"/>
                  <a:pt x="1219200" y="957943"/>
                </a:cubicBezTo>
                <a:cubicBezTo>
                  <a:pt x="1267527" y="1006270"/>
                  <a:pt x="1233229" y="991906"/>
                  <a:pt x="1262742" y="1045029"/>
                </a:cubicBezTo>
                <a:cubicBezTo>
                  <a:pt x="1279685" y="1075526"/>
                  <a:pt x="1320800" y="1132114"/>
                  <a:pt x="1320800" y="1132114"/>
                </a:cubicBezTo>
                <a:cubicBezTo>
                  <a:pt x="1325638" y="1146628"/>
                  <a:pt x="1327884" y="1162283"/>
                  <a:pt x="1335314" y="1175657"/>
                </a:cubicBezTo>
                <a:cubicBezTo>
                  <a:pt x="1352257" y="1206155"/>
                  <a:pt x="1393371" y="1262743"/>
                  <a:pt x="1393371" y="1262743"/>
                </a:cubicBezTo>
                <a:lnTo>
                  <a:pt x="1465942" y="1480457"/>
                </a:lnTo>
                <a:lnTo>
                  <a:pt x="1494971" y="1567543"/>
                </a:lnTo>
                <a:cubicBezTo>
                  <a:pt x="1499809" y="1582057"/>
                  <a:pt x="1509485" y="1595787"/>
                  <a:pt x="1509485" y="1611086"/>
                </a:cubicBezTo>
                <a:lnTo>
                  <a:pt x="1509485" y="1669143"/>
                </a:lnTo>
              </a:path>
            </a:pathLst>
          </a:custGeom>
          <a:noFill/>
          <a:ln w="127000" cap="rnd" cmpd="sng" algn="ctr">
            <a:solidFill>
              <a:srgbClr val="D7EFFA">
                <a:lumMod val="50000"/>
              </a:srgbClr>
            </a:solidFill>
            <a:prstDash val="solid"/>
            <a:headEnd type="none" w="med" len="med"/>
            <a:tailEnd type="none" w="med" len="med"/>
          </a:ln>
          <a:effectLst>
            <a:outerShdw blurRad="40000" dist="23000" dir="5400000" rotWithShape="0">
              <a:srgbClr val="000000">
                <a:alpha val="35000"/>
              </a:srgbClr>
            </a:outerShdw>
          </a:effectLst>
        </p:spPr>
        <p:txBody>
          <a:bodyPr rtlCol="0" anchor="ctr"/>
          <a:lstStyle/>
          <a:p>
            <a:pPr marL="0" marR="0" lvl="0" indent="0" algn="ctr" defTabSz="914400" eaLnBrk="1" fontAlgn="base" latinLnBrk="0" hangingPunct="1">
              <a:lnSpc>
                <a:spcPct val="100000"/>
              </a:lnSpc>
              <a:spcBef>
                <a:spcPct val="20000"/>
              </a:spcBef>
              <a:spcAft>
                <a:spcPct val="0"/>
              </a:spcAft>
              <a:buClrTx/>
              <a:buSzTx/>
              <a:buFontTx/>
              <a:buChar char="•"/>
              <a:defRPr/>
            </a:pPr>
            <a:endParaRPr kumimoji="0" lang="en-GB" sz="2800" b="0" i="0" u="none" strike="noStrike" kern="0" cap="none" spc="0" normalizeH="0" baseline="0" noProof="0" smtClean="0">
              <a:ln>
                <a:noFill/>
              </a:ln>
              <a:solidFill>
                <a:prstClr val="black"/>
              </a:solidFill>
              <a:effectLst/>
              <a:uLnTx/>
              <a:uFillTx/>
              <a:latin typeface="Verdana"/>
              <a:ea typeface="+mn-ea"/>
              <a:cs typeface="+mn-cs"/>
            </a:endParaRPr>
          </a:p>
        </p:txBody>
      </p:sp>
      <p:cxnSp>
        <p:nvCxnSpPr>
          <p:cNvPr id="25" name="Straight Arrow Connector 24"/>
          <p:cNvCxnSpPr>
            <a:stCxn id="24" idx="25"/>
          </p:cNvCxnSpPr>
          <p:nvPr/>
        </p:nvCxnSpPr>
        <p:spPr>
          <a:xfrm>
            <a:off x="4572000" y="4988246"/>
            <a:ext cx="2538" cy="626156"/>
          </a:xfrm>
          <a:prstGeom prst="straightConnector1">
            <a:avLst/>
          </a:prstGeom>
          <a:noFill/>
          <a:ln w="127000" cap="flat" cmpd="sng" algn="ctr">
            <a:solidFill>
              <a:srgbClr val="D7EFFA">
                <a:lumMod val="50000"/>
              </a:srgbClr>
            </a:solidFill>
            <a:prstDash val="solid"/>
            <a:headEnd type="none" w="med" len="med"/>
            <a:tailEnd type="triangle" w="med" len="med"/>
          </a:ln>
          <a:effectLst/>
        </p:spPr>
      </p:cxnSp>
      <p:sp>
        <p:nvSpPr>
          <p:cNvPr id="27" name="Text Placeholder 3"/>
          <p:cNvSpPr txBox="1"/>
          <p:nvPr/>
        </p:nvSpPr>
        <p:spPr>
          <a:xfrm>
            <a:off x="540000" y="5733256"/>
            <a:ext cx="8064000" cy="350720"/>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ct val="0"/>
              </a:spcAft>
              <a:buClrTx/>
              <a:buSzTx/>
              <a:buFont typeface="Arial" pitchFamily="34" charset="0"/>
              <a:buNone/>
              <a:defRPr/>
            </a:pPr>
            <a:r>
              <a:rPr kumimoji="0" lang="fi-FI" sz="2400" b="1" i="0" u="none" strike="noStrike" kern="1200" cap="none" spc="0" normalizeH="0" baseline="0" noProof="0" smtClean="0">
                <a:ln>
                  <a:noFill/>
                </a:ln>
                <a:solidFill>
                  <a:srgbClr val="D7EFFA">
                    <a:lumMod val="50000"/>
                  </a:srgbClr>
                </a:solidFill>
                <a:effectLst/>
                <a:uLnTx/>
                <a:uFillTx/>
                <a:latin typeface="Verdana"/>
              </a:rPr>
              <a:t> Sinun täytyy rekisteröidä tämä aine!</a:t>
            </a:r>
            <a:endParaRPr kumimoji="0" lang="fi-FI" sz="2400" b="1" i="0" u="none" strike="noStrike" kern="1200" cap="none" spc="0" normalizeH="0" baseline="0" noProof="0">
              <a:ln>
                <a:noFill/>
              </a:ln>
              <a:solidFill>
                <a:srgbClr val="D7EFFA">
                  <a:lumMod val="50000"/>
                </a:srgbClr>
              </a:solidFill>
              <a:effectLst/>
              <a:uLnTx/>
              <a:uFillTx/>
              <a:latin typeface="Verdana"/>
              <a:ea typeface="+mn-ea"/>
              <a:cs typeface="Arial" pitchFamily="34" charset="0"/>
            </a:endParaRPr>
          </a:p>
        </p:txBody>
      </p:sp>
    </p:spTree>
    <p:extLst>
      <p:ext uri="{BB962C8B-B14F-4D97-AF65-F5344CB8AC3E}">
        <p14:creationId xmlns:p14="http://schemas.microsoft.com/office/powerpoint/2010/main" val="88929798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fi-FI" noProof="0"/>
              <a:t>Rooli toimitusketjussa</a:t>
            </a:r>
          </a:p>
        </p:txBody>
      </p:sp>
      <p:sp>
        <p:nvSpPr>
          <p:cNvPr id="3" name="Content Placeholder 2"/>
          <p:cNvSpPr>
            <a:spLocks noGrp="1"/>
          </p:cNvSpPr>
          <p:nvPr>
            <p:ph idx="1"/>
          </p:nvPr>
        </p:nvSpPr>
        <p:spPr/>
        <p:txBody>
          <a:bodyPr/>
          <a:lstStyle/>
          <a:p>
            <a:pPr marL="0" indent="0">
              <a:buNone/>
            </a:pPr>
            <a:r>
              <a:rPr lang="fi-FI" noProof="0"/>
              <a:t>Pitääkö </a:t>
            </a:r>
            <a:r>
              <a:rPr lang="fi-FI" b="1" noProof="0"/>
              <a:t>sinun</a:t>
            </a:r>
            <a:r>
              <a:rPr lang="fi-FI" noProof="0"/>
              <a:t> rekisteröidä aineesi?</a:t>
            </a:r>
          </a:p>
          <a:p>
            <a:pPr marL="0" indent="0">
              <a:buNone/>
            </a:pPr>
            <a:endParaRPr lang="fi-FI" sz="1400" noProof="0"/>
          </a:p>
          <a:p>
            <a:r>
              <a:rPr lang="fi-FI" noProof="0"/>
              <a:t>Selvitä, oletko</a:t>
            </a:r>
          </a:p>
          <a:p>
            <a:pPr lvl="1" fontAlgn="t">
              <a:buFont typeface="Arial" panose="020b0604020202020204" pitchFamily="34" charset="0"/>
              <a:buChar char="•"/>
            </a:pPr>
            <a:r>
              <a:rPr lang="fi-FI" noProof="0" smtClean="0"/>
              <a:t>Valmistaja</a:t>
            </a:r>
            <a:endParaRPr lang="fi-FI" noProof="0"/>
          </a:p>
          <a:p>
            <a:pPr lvl="1">
              <a:buFont typeface="Arial" panose="020b0604020202020204" pitchFamily="34" charset="0"/>
              <a:buChar char="•"/>
            </a:pPr>
            <a:r>
              <a:rPr lang="fi-FI" noProof="0" smtClean="0"/>
              <a:t>Maahantuoja </a:t>
            </a:r>
            <a:r>
              <a:rPr lang="fi-FI" b="1" noProof="0"/>
              <a:t>-</a:t>
            </a:r>
            <a:r>
              <a:rPr lang="fi-FI" noProof="0" smtClean="0"/>
              <a:t> ETA-maihin</a:t>
            </a:r>
          </a:p>
          <a:p>
            <a:pPr lvl="1">
              <a:buFont typeface="Arial" panose="020b0604020202020204" pitchFamily="34" charset="0"/>
              <a:buChar char="•"/>
            </a:pPr>
            <a:r>
              <a:rPr lang="fi-FI" noProof="0" smtClean="0"/>
              <a:t>Ainoa edustaja </a:t>
            </a:r>
            <a:endParaRPr lang="fi-FI" noProof="0"/>
          </a:p>
          <a:p>
            <a:pPr lvl="1">
              <a:buFont typeface="Arial" panose="020b0604020202020204" pitchFamily="34" charset="0"/>
              <a:buChar char="•"/>
            </a:pPr>
            <a:r>
              <a:rPr lang="fi-FI" noProof="0" smtClean="0"/>
              <a:t>Esineen, josta vapautuu ainetta, valmistaja tai maahantuoja</a:t>
            </a:r>
          </a:p>
          <a:p>
            <a:pPr marL="0" indent="0">
              <a:buNone/>
            </a:pPr>
            <a:endParaRPr lang="fi-FI" noProof="0"/>
          </a:p>
        </p:txBody>
      </p:sp>
      <p:sp>
        <p:nvSpPr>
          <p:cNvPr id="5" name="Slide Number Placeholder 4"/>
          <p:cNvSpPr>
            <a:spLocks noGrp="1"/>
          </p:cNvSpPr>
          <p:nvPr>
            <p:ph type="sldNum" sz="quarter" idx="12"/>
          </p:nvPr>
        </p:nvSpPr>
        <p:spPr/>
        <p:txBody>
          <a:bodyPr/>
          <a:lstStyle/>
          <a:p>
            <a:fld id="{53FE240C-791C-4FA0-BA72-1FE57C9E7D13}" type="slidenum">
              <a:rPr lang="en-GB" smtClean="0"/>
              <a:t>9</a:t>
            </a:fld>
            <a:endParaRPr lang="fi-FI"/>
          </a:p>
        </p:txBody>
      </p:sp>
      <p:pic>
        <p:nvPicPr>
          <p:cNvPr id="6" name="Picture 2" descr="B:\IEtemp\u07041\Temporary Internet Files\Content.Outlook\DOW1UNL0\supply_chain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68144" y="548680"/>
            <a:ext cx="983098" cy="898832"/>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4788024" y="2766918"/>
            <a:ext cx="4392488" cy="4118466"/>
            <a:chOff x="4788024" y="2766918"/>
            <a:chExt cx="4392488" cy="4118466"/>
          </a:xfrm>
        </p:grpSpPr>
        <p:pic>
          <p:nvPicPr>
            <p:cNvPr id="8" name="Picture 2" descr="B:\IEtemp\u07041\Temporary Internet Files\Content.Outlook\DOW1UNL0\WRLD-EU-01-0002 (5).png"/>
            <p:cNvPicPr>
              <a:picLocks noChangeAspect="1" noChangeArrowheads="1"/>
            </p:cNvPicPr>
            <p:nvPr/>
          </p:nvPicPr>
          <p:blipFill>
            <a:blip r:embed="rId4">
              <a:extLst>
                <a:ext uri="{28A0092B-C50C-407E-A947-70E740481C1C}">
                  <a14:useLocalDpi xmlns:a14="http://schemas.microsoft.com/office/drawing/2010/main" val="0"/>
                </a:ext>
              </a:extLst>
            </a:blip>
            <a:srcRect l="15745" r="6225"/>
            <a:stretch>
              <a:fillRect/>
            </a:stretch>
          </p:blipFill>
          <p:spPr bwMode="auto">
            <a:xfrm>
              <a:off x="4896512" y="2766918"/>
              <a:ext cx="4284000" cy="411846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788024" y="2766918"/>
              <a:ext cx="432048" cy="518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889297989"/>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ACTV10-6-53867</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https://activity.echa.europa.eu/sites/act-10/process-10-11/_layouts/DocIdRedir.aspx?ID=ACTV10-6-53867</Url>
      <Description>ACTV10-6-53867</Description>
    </_dlc_DocIdUrl>
    <ECHACategoryTaxHTField0 xmlns="1a101ee2-a8a8-4e0f-bfd9-aff15f9bc839">
      <Terms xmlns="http://schemas.microsoft.com/office/infopath/2007/PartnerControls"/>
    </ECHACategoryTaxHTField0>
  </documentManagement>
</p:properties>
</file>

<file path=customXml/item5.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61D9F9-A681-4970-9AB3-BB2CEB580C4E}">
  <ds:schemaRefs/>
</ds:datastoreItem>
</file>

<file path=customXml/itemProps2.xml><?xml version="1.0" encoding="utf-8"?>
<ds:datastoreItem xmlns:ds="http://schemas.openxmlformats.org/officeDocument/2006/customXml" ds:itemID="{393C2A4F-378A-406C-8017-7706C7BE96B5}">
  <ds:schemaRefs/>
</ds:datastoreItem>
</file>

<file path=customXml/itemProps3.xml><?xml version="1.0" encoding="utf-8"?>
<ds:datastoreItem xmlns:ds="http://schemas.openxmlformats.org/officeDocument/2006/customXml" ds:itemID="{57325CAE-108D-4A40-AB78-5D4972D3F836}">
  <ds:schemaRefs/>
</ds:datastoreItem>
</file>

<file path=customXml/itemProps4.xml><?xml version="1.0" encoding="utf-8"?>
<ds:datastoreItem xmlns:ds="http://schemas.openxmlformats.org/officeDocument/2006/customXml" ds:itemID="{7BCF6A5F-9D12-494B-A636-D4E7909EB38C}">
  <ds:schemaRefs>
    <ds:schemaRef ds:uri="1a101ee2-a8a8-4e0f-bfd9-aff15f9bc839"/>
    <ds:schemaRef ds:uri="b80ede5c-af4c-4bf2-9a87-706a3579dc11"/>
    <ds:schemaRef ds:uri="http://purl.org/dc/elements/1.1/"/>
    <ds:schemaRef ds:uri="http://schemas.microsoft.com/office/2006/documentManagement/types"/>
    <ds:schemaRef ds:uri="http://www.w3.org/XML/1998/namespace"/>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purl.org/dc/dcmitype/"/>
  </ds:schemaRefs>
</ds:datastoreItem>
</file>

<file path=customXml/itemProps5.xml><?xml version="1.0" encoding="utf-8"?>
<ds:datastoreItem xmlns:ds="http://schemas.openxmlformats.org/officeDocument/2006/customXml" ds:itemID="{C76D3154-D410-410D-99F3-77F945B41597}">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154</Paragraphs>
  <Slides>19</Slides>
  <Notes>19</Notes>
  <TotalTime>783</TotalTime>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Office Theme</vt:lpstr>
      <vt:lpstr>Slide 1</vt:lpstr>
      <vt:lpstr>Tämän esityksen tarkoitus</vt:lpstr>
      <vt:lpstr>Rekisteröinti on velvollisuutesi</vt:lpstr>
      <vt:lpstr>REACH-rekisteröinti 2018</vt:lpstr>
      <vt:lpstr>Tunne ainevalikoimasi</vt:lpstr>
      <vt:lpstr>Yksilöi aineesi</vt:lpstr>
      <vt:lpstr>Yksilöi aineesi (2)</vt:lpstr>
      <vt:lpstr>Selvitä rekisteröintivelvollisuutesi.</vt:lpstr>
      <vt:lpstr>Rooli toimitusketjussa</vt:lpstr>
      <vt:lpstr>Soveltamisala ja poikkeukset</vt:lpstr>
      <vt:lpstr>Määrä</vt:lpstr>
      <vt:lpstr>Mitä tietoja tarvitset?</vt:lpstr>
      <vt:lpstr>Tarvittavat tiedot</vt:lpstr>
      <vt:lpstr>Tarvittavat tiedot</vt:lpstr>
      <vt:lpstr>Välituotteiden rekisteröintiin vaadittavat tiedot</vt:lpstr>
      <vt:lpstr>Ennen uusien tietojen tuottamista</vt:lpstr>
      <vt:lpstr>Mitä sinun täytyy ottaa huomioon liiketoiminnassasi</vt:lpstr>
      <vt:lpstr>Mitä sinun täytyy ottaa huomioon liiketoiminnassasi</vt:lpstr>
      <vt:lpstr>Take away -viestit</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125</cp:revision>
  <dcterms:created xsi:type="dcterms:W3CDTF">2015-06-16T10:48:03Z</dcterms:created>
  <dcterms:modified xsi:type="dcterms:W3CDTF">2017-05-30T09:47:11Z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ed931fd9-2bd9-4ebe-aa66-16fcb727f00e</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