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0.0.0-->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7"/>
  </p:sldMasterIdLst>
  <p:notesMasterIdLst>
    <p:notesMasterId r:id="rId8"/>
  </p:notesMasterIdLst>
  <p:sldIdLst>
    <p:sldId id="256" r:id="rId9"/>
    <p:sldId id="328" r:id="rId10"/>
    <p:sldId id="268" r:id="rId11"/>
    <p:sldId id="270" r:id="rId12"/>
    <p:sldId id="271" r:id="rId13"/>
    <p:sldId id="280" r:id="rId14"/>
    <p:sldId id="281" r:id="rId15"/>
    <p:sldId id="284" r:id="rId16"/>
    <p:sldId id="323" r:id="rId17"/>
    <p:sldId id="327" r:id="rId18"/>
    <p:sldId id="296" r:id="rId19"/>
    <p:sldId id="324" r:id="rId20"/>
    <p:sldId id="326" r:id="rId21"/>
    <p:sldId id="303" r:id="rId22"/>
    <p:sldId id="304" r:id="rId23"/>
    <p:sldId id="305" r:id="rId24"/>
    <p:sldId id="317" r:id="rId25"/>
    <p:sldId id="319" r:id="rId26"/>
    <p:sldId id="320" r:id="rId27"/>
    <p:sldId id="321" r:id="rId28"/>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MUSSET Christel" initials="MC" lastIdx="0" clrIdx="0">
    <p:extLst>
      <p:ext uri="{19B8F6BF-5375-455C-9EA6-DF929625EA0E}">
        <p15:presenceInfo xmlns:p15="http://schemas.microsoft.com/office/powerpoint/2012/main" userId="S-1-5-21-2444889250-2882189981-708495972-1341" providerId="AD"/>
      </p:ext>
    </p:extLst>
  </p:cmAuthor>
  <p:cmAuthor id="2" name="TROUTH Paul" initials="TP" lastIdx="0" clrIdx="1">
    <p:extLst>
      <p:ext uri="{19B8F6BF-5375-455C-9EA6-DF929625EA0E}">
        <p15:presenceInfo xmlns:p15="http://schemas.microsoft.com/office/powerpoint/2012/main" userId="S-1-5-21-2444889250-2882189981-708495972-5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55474" autoAdjust="0"/>
  </p:normalViewPr>
  <p:slideViewPr>
    <p:cSldViewPr>
      <p:cViewPr varScale="1">
        <p:scale>
          <a:sx n="61" d="100"/>
          <a:sy n="61" d="100"/>
        </p:scale>
        <p:origin x="2724" y="60"/>
      </p:cViewPr>
      <p:guideLst>
        <p:guide orient="horz" pos="2160"/>
        <p:guide pos="2880"/>
      </p:guideLst>
    </p:cSldViewPr>
  </p:slideViewPr>
  <p:outlineViewPr>
    <p:cViewPr>
      <p:scale>
        <a:sx n="33" d="100"/>
        <a:sy n="33" d="100"/>
      </p:scale>
      <p:origin x="0" y="-12774"/>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tags" Target="tags/tag1.xml" /><Relationship Id="rId3" Type="http://schemas.openxmlformats.org/officeDocument/2006/relationships/customXml" Target="../customXml/item3.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customXml" Target="../customXml/item4.xml" /><Relationship Id="rId5" Type="http://schemas.openxmlformats.org/officeDocument/2006/relationships/customXml" Target="../customXml/item5.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478A7-AFE6-4A1C-B985-B1032FA8D500}" type="datetimeFigureOut">
              <a:rPr lang="en-GB" smtClean="0"/>
              <a:t>29/05/2017</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D4212-E431-464C-A3C7-FAC7436F6DC4}" type="slidenum">
              <a:rPr lang="en-GB" smtClean="0"/>
              <a:t>‹#›</a:t>
            </a:fld>
            <a:endParaRPr lang="pl-PL"/>
          </a:p>
        </p:txBody>
      </p:sp>
    </p:spTree>
    <p:extLst>
      <p:ext uri="{BB962C8B-B14F-4D97-AF65-F5344CB8AC3E}">
        <p14:creationId xmlns:p14="http://schemas.microsoft.com/office/powerpoint/2010/main" val="13064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2</a:t>
            </a:fld>
            <a:endParaRPr lang="pl-PL"/>
          </a:p>
        </p:txBody>
      </p:sp>
    </p:spTree>
    <p:extLst>
      <p:ext uri="{BB962C8B-B14F-4D97-AF65-F5344CB8AC3E}">
        <p14:creationId xmlns:p14="http://schemas.microsoft.com/office/powerpoint/2010/main" val="3174350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baseline="0" smtClean="0"/>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11</a:t>
            </a:fld>
            <a:endParaRPr lang="pl-PL">
              <a:solidFill>
                <a:prstClr val="black"/>
              </a:solidFill>
            </a:endParaRPr>
          </a:p>
        </p:txBody>
      </p:sp>
    </p:spTree>
    <p:extLst>
      <p:ext uri="{BB962C8B-B14F-4D97-AF65-F5344CB8AC3E}">
        <p14:creationId xmlns:p14="http://schemas.microsoft.com/office/powerpoint/2010/main" val="427265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kern="1200" smtClean="0">
                <a:solidFill>
                  <a:schemeClr val="tx1"/>
                </a:solidFill>
                <a:effectLst/>
                <a:latin typeface="+mn-lt"/>
              </a:rPr>
              <a:t>W przypadku każdego rodzaju przedłożenia dokumentację można złożyć za pośrednictwem kreatora przedkładania, korzystając z funkcji „Submit a dossier” na stronie głównej REACH-IT. Kreator przeprowadzi cię przez niezbędne etapy.</a:t>
            </a:r>
            <a:endParaRPr lang="pl-PL"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12</a:t>
            </a:fld>
            <a:endParaRPr lang="pl-PL">
              <a:solidFill>
                <a:prstClr val="black"/>
              </a:solidFill>
            </a:endParaRPr>
          </a:p>
        </p:txBody>
      </p:sp>
    </p:spTree>
    <p:extLst>
      <p:ext uri="{BB962C8B-B14F-4D97-AF65-F5344CB8AC3E}">
        <p14:creationId xmlns:p14="http://schemas.microsoft.com/office/powerpoint/2010/main" val="100708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kern="1200" smtClean="0">
                <a:solidFill>
                  <a:schemeClr val="tx1"/>
                </a:solidFill>
                <a:effectLst/>
                <a:latin typeface="+mn-lt"/>
              </a:rPr>
              <a:t>Kreator przedkładania można uruchomić z innych stron w systemie REACH-IT. Członkowie i wiodący rejestrujący uczestniczący we wspólnym przedkładaniu mogą na przykład utworzyć skrót do kreatora przedkładania poprzez stronę „Joint submission”. W tym miejscu pomarańczowy przycisk działania „Submit a IUCLID dossier” (Przedłóż dokumentację IUCLID) uruchamia kreator przedkładania.</a:t>
            </a:r>
            <a:endParaRPr lang="pl-PL" sz="1200" b="0" kern="1200" smtClean="0">
              <a:solidFill>
                <a:schemeClr val="tx1"/>
              </a:solidFill>
              <a:effectLst/>
              <a:latin typeface="+mn-lt"/>
              <a:ea typeface="+mn-ea"/>
              <a:cs typeface="+mn-cs"/>
            </a:endParaRPr>
          </a:p>
          <a:p>
            <a:endParaRPr lang="pl-PL" sz="1200" kern="1200" smtClean="0">
              <a:solidFill>
                <a:schemeClr val="tx1"/>
              </a:solidFill>
              <a:effectLst/>
              <a:latin typeface="+mn-lt"/>
              <a:ea typeface="+mn-ea"/>
              <a:cs typeface="+mn-cs"/>
            </a:endParaRPr>
          </a:p>
          <a:p>
            <a:endParaRPr lang="pl-PL"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13</a:t>
            </a:fld>
            <a:endParaRPr lang="pl-PL">
              <a:solidFill>
                <a:prstClr val="black"/>
              </a:solidFill>
            </a:endParaRPr>
          </a:p>
        </p:txBody>
      </p:sp>
    </p:spTree>
    <p:extLst>
      <p:ext uri="{BB962C8B-B14F-4D97-AF65-F5344CB8AC3E}">
        <p14:creationId xmlns:p14="http://schemas.microsoft.com/office/powerpoint/2010/main" val="32839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0" smtClean="0"/>
              <a:t>Po przesłaniu swojej dokumentacji w REACH-IT otrzymasz wstępny numer przedłożenia. Numer ten pojawia się na ekranie w postaci linku. Kliknięcie na link powoduje przekierowanie na stronę raportu dotyczącego przedłożenia.</a:t>
            </a:r>
            <a:endParaRPr lang="pl-PL" b="0"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14</a:t>
            </a:fld>
            <a:endParaRPr lang="pl-PL"/>
          </a:p>
        </p:txBody>
      </p:sp>
    </p:spTree>
    <p:extLst>
      <p:ext uri="{BB962C8B-B14F-4D97-AF65-F5344CB8AC3E}">
        <p14:creationId xmlns:p14="http://schemas.microsoft.com/office/powerpoint/2010/main" val="18062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PL" sz="1200" b="0" kern="1200" smtClean="0">
                <a:solidFill>
                  <a:schemeClr val="tx1"/>
                </a:solidFill>
                <a:effectLst/>
                <a:latin typeface="+mn-lt"/>
              </a:rPr>
              <a:t>W odniesieniu do każdego przedłożenia dokumentacji ECHA otrzymasz raport dotyczący przedłożenia. </a:t>
            </a:r>
            <a:r>
              <a:rPr lang="pl-PL" b="0" smtClean="0"/>
              <a:t>Strona raportu dotyczącego przedłożenia zawiera </a:t>
            </a:r>
            <a:r>
              <a:rPr lang="pl-PL" sz="1200" b="0" kern="1200" smtClean="0">
                <a:solidFill>
                  <a:schemeClr val="tx1"/>
                </a:solidFill>
                <a:effectLst/>
                <a:latin typeface="+mn-lt"/>
              </a:rPr>
              <a:t>przegląd informacji dotyczących przedłożenia.W centralnym miejscu tej strony znajdują się ogólne informacje na temat przedłożenia. Bardzo ważną sekcją jest sekcja „Key documents” (Kluczowe dokumenty) znajdująca się u dołu strony. Kliknij, aby rozwinąć tę sekcję. Znajdziesz tam </a:t>
            </a:r>
            <a:r>
              <a:rPr lang="pl-PL" sz="1200" b="0" kern="1200" baseline="0" smtClean="0">
                <a:solidFill>
                  <a:schemeClr val="tx1"/>
                </a:solidFill>
                <a:effectLst/>
                <a:latin typeface="+mn-lt"/>
              </a:rPr>
              <a:t>decyzje dotyczące przedłożenia, a także wszelkie faktury.</a:t>
            </a:r>
            <a:endParaRPr lang="pl-PL" sz="1200" b="0" kern="1200" smtClean="0">
              <a:solidFill>
                <a:schemeClr val="tx1"/>
              </a:solidFill>
              <a:effectLst/>
              <a:latin typeface="+mn-lt"/>
              <a:ea typeface="+mn-ea"/>
              <a:cs typeface="+mn-cs"/>
            </a:endParaRPr>
          </a:p>
          <a:p>
            <a:r>
              <a:rPr lang="pl-PL" smtClean="0"/>
              <a:t> </a:t>
            </a:r>
          </a:p>
          <a:p>
            <a:pPr marL="0" marR="0" lvl="0" indent="0" algn="l" defTabSz="914400" rtl="0" eaLnBrk="1" fontAlgn="auto" latinLnBrk="0" hangingPunct="1">
              <a:lnSpc>
                <a:spcPct val="100000"/>
              </a:lnSpc>
              <a:spcBef>
                <a:spcPct val="0"/>
              </a:spcBef>
              <a:spcAft>
                <a:spcPct val="0"/>
              </a:spcAft>
              <a:buClrTx/>
              <a:buSzTx/>
              <a:buFontTx/>
              <a:buNone/>
              <a:defRPr/>
            </a:pPr>
            <a:r>
              <a:rPr lang="pl-PL" sz="1200" b="0" kern="1200" baseline="0" smtClean="0">
                <a:solidFill>
                  <a:schemeClr val="tx1"/>
                </a:solidFill>
                <a:effectLst/>
                <a:latin typeface="+mn-lt"/>
              </a:rPr>
              <a:t>Po prawej stronie widać etapy przetwarzania przedłożenia, przedstawiające krok po kroku drogę dokumentacji w ECHA.</a:t>
            </a:r>
            <a:endParaRPr lang="pl-PL" b="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15</a:t>
            </a:fld>
            <a:endParaRPr lang="pl-PL"/>
          </a:p>
        </p:txBody>
      </p:sp>
    </p:spTree>
    <p:extLst>
      <p:ext uri="{BB962C8B-B14F-4D97-AF65-F5344CB8AC3E}">
        <p14:creationId xmlns:p14="http://schemas.microsoft.com/office/powerpoint/2010/main" val="289493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PL" b="0" smtClean="0"/>
              <a:t>Kiedy przedłożysz swoją dokumentację w REACH-IT, ECHA sprawdzi, czy dokumentacja ta zawiera wszystkie wymagane informacje i czy informacje te są spójne. </a:t>
            </a:r>
            <a:endParaRPr lang="pl-PL"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pl-PL"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Pierwszym sprawdzanym elementem są zasady działania. Z</a:t>
            </a:r>
            <a:r>
              <a:rPr lang="pl-PL" b="0" smtClean="0"/>
              <a:t>asady działania to </a:t>
            </a:r>
            <a:r>
              <a:rPr lang="pl-PL" b="0" u="none" baseline="0" smtClean="0"/>
              <a:t>kontrole administracyjne, które służą zapewnianiu, aby ECHA mogła przetworzyć plik</a:t>
            </a:r>
            <a:r>
              <a:rPr lang="pl-PL" b="0" u="none" smtClean="0"/>
              <a:t>.</a:t>
            </a:r>
            <a:r>
              <a:rPr lang="pl-PL" b="0" smtClean="0"/>
              <a:t> Jeżeli ta kontrola wykaże brak jakichkolwiek informacji, przedłożenie zostanie odrzucone. W dowolnym momencie można przedłożyć nową dokumentację.</a:t>
            </a:r>
            <a:endParaRPr lang="pl-PL"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Kiedy kontrola zasad działania zostanie przeprowadzona, ECHA weryfikuje kompletność techniczną i finansową przedłożenia. Obie te weryfikacje odbywają się jednocześnie.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smtClean="0"/>
              <a:t>W trakcie weryfikacji kompletności technicznej sprawdzana jest kompletność dokumentacji pod względem wymogów dotyczących danych określonych w rozporządzeniu REACH.</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Weryfikacja kompletności finansowej </a:t>
            </a:r>
            <a:r>
              <a:rPr lang="pl-PL" b="0" smtClean="0"/>
              <a:t>polega na sprawdzeniu, czy musisz uiścić opłatę za swoją rejestrację.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Jeśli w trakcie weryfikacji kompletności technicznej lub finansowej wykryte zostaną jakiekolwiek niedociągnięcia, </a:t>
            </a:r>
            <a:r>
              <a:rPr lang="pl-PL" b="0" smtClean="0"/>
              <a:t>ECHA powiadomi cię o tym.</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W przypadku niepomyślnego wyniku weryfikacji kompletności technicznej będziesz mieć tylko jedną szansę, aby poprawić swoją dokumentację, i musisz to zrobić w terminie wyznaczonym przez ECHA.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Po przejściu wszystkich weryfikacji otrzymasz pozytywną decyzję i numer rejestracji w odniesieniu do swojej substancji. </a:t>
            </a:r>
          </a:p>
          <a:p>
            <a:pPr marL="0" marR="0" lvl="0" indent="0" algn="l" defTabSz="914400" rtl="0" eaLnBrk="1" fontAlgn="auto" latinLnBrk="0" hangingPunct="1">
              <a:lnSpc>
                <a:spcPct val="100000"/>
              </a:lnSpc>
              <a:spcBef>
                <a:spcPct val="0"/>
              </a:spcBef>
              <a:spcAft>
                <a:spcPct val="0"/>
              </a:spcAft>
              <a:buClrTx/>
              <a:buSzTx/>
              <a:buFontTx/>
              <a:buNone/>
              <a:defRPr/>
            </a:pPr>
            <a:endParaRPr lang="pl-PL"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16</a:t>
            </a:fld>
            <a:endParaRPr lang="pl-PL"/>
          </a:p>
        </p:txBody>
      </p:sp>
    </p:spTree>
    <p:extLst>
      <p:ext uri="{BB962C8B-B14F-4D97-AF65-F5344CB8AC3E}">
        <p14:creationId xmlns:p14="http://schemas.microsoft.com/office/powerpoint/2010/main" val="190958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0" baseline="0" smtClean="0"/>
              <a:t>Ten slajd zawiera pewne istotne informacje, które trzeba znać podczas aktualizowania swojej dokumentacji na żądanie ECHA:</a:t>
            </a:r>
          </a:p>
          <a:p>
            <a:endParaRPr lang="pl-PL"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Po pierwsze,</a:t>
            </a:r>
            <a:r>
              <a:rPr lang="pl-PL" smtClean="0"/>
              <a:t> </a:t>
            </a:r>
            <a:r>
              <a:rPr lang="pl-PL" b="0" baseline="0" smtClean="0"/>
              <a:t>numer przedłożenia i numer komunikacji. Jeżeli skorygowałeś swój zbiór danych w IUCLID i jesteś gotowy do utworzenia nowej dokumentacji, będziesz</a:t>
            </a:r>
            <a:r>
              <a:rPr lang="pl-PL" b="0" smtClean="0"/>
              <a:t>potrzebował tych dwóch numerów. Musisz wprowadzić je w nagłówku dokumentacji, żeby w REACH-IT odnotowano przedkładanie zaktualizowanej dokumentacji.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Po drugie, należy zwrócić uwagę na termin ponownego przedłożenia – działaj z dużym wyprzedzeniem, aby uniknąć niespodziewanych problemów, które mogą pojawić się w ostatniej chwili. Nie będziesz mieć możliwości przedłożenia zaktualizowanej dokumentacji </a:t>
            </a:r>
            <a:r>
              <a:rPr lang="pl-PL" b="0"/>
              <a:t>po upływie tego terminu. </a:t>
            </a:r>
            <a:endParaRPr lang="pl-PL" b="0" baseline="0"/>
          </a:p>
          <a:p>
            <a:endParaRPr lang="pl-PL" baseline="0"/>
          </a:p>
          <a:p>
            <a:endParaRPr lang="pl-PL" baseline="0"/>
          </a:p>
          <a:p>
            <a:endParaRPr lang="pl-PL"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17</a:t>
            </a:fld>
            <a:endParaRPr lang="pl-PL"/>
          </a:p>
        </p:txBody>
      </p:sp>
    </p:spTree>
    <p:extLst>
      <p:ext uri="{BB962C8B-B14F-4D97-AF65-F5344CB8AC3E}">
        <p14:creationId xmlns:p14="http://schemas.microsoft.com/office/powerpoint/2010/main" val="55560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0" smtClean="0"/>
              <a:t>Kiedy dokumentacja przejdzie pomyślnie wszystkie weryfikacje, przyznany zostanie numer rejestracji. Na tym etapie wszystkie etapy przetwarzania przedłożonej dokumentacji będą zakończone, a pod etykietą „numer referencyjny” pojawi się link z numerem rejestracji. Kliknij link, aby przejść do strony zawierającej przegląd informacji.</a:t>
            </a:r>
            <a:endParaRPr lang="pl-PL" b="0"/>
          </a:p>
        </p:txBody>
      </p:sp>
      <p:sp>
        <p:nvSpPr>
          <p:cNvPr id="4" name="Slide Number Placeholder 3"/>
          <p:cNvSpPr>
            <a:spLocks noGrp="1"/>
          </p:cNvSpPr>
          <p:nvPr>
            <p:ph type="sldNum" sz="quarter" idx="10"/>
          </p:nvPr>
        </p:nvSpPr>
        <p:spPr/>
        <p:txBody>
          <a:bodyPr/>
          <a:lstStyle/>
          <a:p>
            <a:fld id="{68DD4212-E431-464C-A3C7-FAC7436F6DC4}" type="slidenum">
              <a:rPr lang="en-GB" smtClean="0"/>
              <a:t>18</a:t>
            </a:fld>
            <a:endParaRPr lang="pl-PL"/>
          </a:p>
        </p:txBody>
      </p:sp>
    </p:spTree>
    <p:extLst>
      <p:ext uri="{BB962C8B-B14F-4D97-AF65-F5344CB8AC3E}">
        <p14:creationId xmlns:p14="http://schemas.microsoft.com/office/powerpoint/2010/main" val="381433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l-PL" b="0"/>
              <a:t>Na stronie z numerem referencyjnym zawierającej przegląd informacji znajdują się podstawowe informacje dotyczące rejestracji.  Na tej stronie można</a:t>
            </a:r>
            <a:r>
              <a:rPr lang="pl-PL" smtClean="0"/>
              <a:t> </a:t>
            </a:r>
            <a:r>
              <a:rPr lang="pl-PL" b="0" baseline="0" smtClean="0"/>
              <a:t>również </a:t>
            </a:r>
            <a:r>
              <a:rPr lang="pl-PL" b="0" smtClean="0"/>
              <a:t>edytować dane osoby wyznaczonej do kontaktów, wprowadzając dane nowej osoby, na przykład gdy w twoim przedsiębiorstwie zmieniła się osoba odpowiedzialna za daną substancję. </a:t>
            </a:r>
            <a:endParaRPr lang="pl-PL" b="0" baseline="0" smtClean="0"/>
          </a:p>
          <a:p>
            <a:pPr marL="171450" indent="-171450">
              <a:buFont typeface="Arial" panose="020b0604020202020204" pitchFamily="34" charset="0"/>
              <a:buChar char="•"/>
            </a:pPr>
            <a:r>
              <a:rPr lang="pl-PL" b="0" baseline="0" smtClean="0"/>
              <a:t>Pod „Key documents” można znaleźć decyzje dotyczące rejestracji. Można również znaleźć wersję do druku pisma ECHA z decyzją zawierającego numer rejestracji.</a:t>
            </a:r>
          </a:p>
          <a:p>
            <a:pPr marL="171450" indent="-171450">
              <a:buFont typeface="Arial" panose="020b0604020202020204" pitchFamily="34" charset="0"/>
              <a:buChar char="•"/>
            </a:pPr>
            <a:r>
              <a:rPr lang="pl-PL" b="0" baseline="0" smtClean="0"/>
              <a:t>U dołu strony znajduje się sekcja „Reference number history” (Historia numeru referencyjnego). W sekcji tej można zobaczyć </a:t>
            </a:r>
            <a:r>
              <a:rPr lang="pl-PL" b="0"/>
              <a:t>różne działania dotyczące danej rejestracji takie jak aktualizacje.</a:t>
            </a:r>
          </a:p>
        </p:txBody>
      </p:sp>
      <p:sp>
        <p:nvSpPr>
          <p:cNvPr id="4" name="Slide Number Placeholder 3"/>
          <p:cNvSpPr>
            <a:spLocks noGrp="1"/>
          </p:cNvSpPr>
          <p:nvPr>
            <p:ph type="sldNum" sz="quarter" idx="10"/>
          </p:nvPr>
        </p:nvSpPr>
        <p:spPr/>
        <p:txBody>
          <a:bodyPr/>
          <a:lstStyle/>
          <a:p>
            <a:fld id="{68DD4212-E431-464C-A3C7-FAC7436F6DC4}" type="slidenum">
              <a:rPr lang="en-GB" smtClean="0"/>
              <a:t>19</a:t>
            </a:fld>
            <a:endParaRPr lang="pl-PL"/>
          </a:p>
        </p:txBody>
      </p:sp>
    </p:spTree>
    <p:extLst>
      <p:ext uri="{BB962C8B-B14F-4D97-AF65-F5344CB8AC3E}">
        <p14:creationId xmlns:p14="http://schemas.microsoft.com/office/powerpoint/2010/main" val="11814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8DD4212-E431-464C-A3C7-FAC7436F6DC4}" type="slidenum">
              <a:rPr lang="en-GB" smtClean="0"/>
              <a:t>20</a:t>
            </a:fld>
            <a:endParaRPr lang="pl-PL"/>
          </a:p>
        </p:txBody>
      </p:sp>
    </p:spTree>
    <p:extLst>
      <p:ext uri="{BB962C8B-B14F-4D97-AF65-F5344CB8AC3E}">
        <p14:creationId xmlns:p14="http://schemas.microsoft.com/office/powerpoint/2010/main" val="210628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PL" b="0" smtClean="0"/>
              <a:t>REACH-IT to narzędzie</a:t>
            </a:r>
            <a:r>
              <a:rPr lang="pl-PL" smtClean="0"/>
              <a:t> </a:t>
            </a:r>
            <a:r>
              <a:rPr lang="pl-PL" b="0" smtClean="0"/>
              <a:t>informatyczne, które pomaga w spełnianiu</a:t>
            </a:r>
            <a:r>
              <a:rPr lang="pl-PL" smtClean="0"/>
              <a:t> </a:t>
            </a:r>
            <a:r>
              <a:rPr lang="pl-PL" b="0" smtClean="0"/>
              <a:t>wymogów regulacyjnych na podstawie rozporządzenia REACH. Jest to narzędzie online hostowane przez ECHA, zatem nie trzeba instalować go na własnym komputerze. </a:t>
            </a:r>
          </a:p>
          <a:p>
            <a:pPr marL="0" marR="0" lvl="0" indent="0" algn="l" defTabSz="914400" rtl="0" eaLnBrk="1" fontAlgn="auto" latinLnBrk="0" hangingPunct="1">
              <a:lnSpc>
                <a:spcPct val="100000"/>
              </a:lnSpc>
              <a:spcBef>
                <a:spcPct val="0"/>
              </a:spcBef>
              <a:spcAft>
                <a:spcPct val="0"/>
              </a:spcAft>
              <a:buClrTx/>
              <a:buSzTx/>
              <a:buFontTx/>
              <a:buNone/>
              <a:defRPr/>
            </a:pPr>
            <a:endParaRPr lang="pl-PL" b="0" smtClean="0"/>
          </a:p>
          <a:p>
            <a:pPr marL="0" marR="0" lvl="0" indent="0" algn="l" defTabSz="914400" rtl="0" eaLnBrk="1" fontAlgn="auto" latinLnBrk="0" hangingPunct="1">
              <a:lnSpc>
                <a:spcPct val="100000"/>
              </a:lnSpc>
              <a:spcBef>
                <a:spcPct val="0"/>
              </a:spcBef>
              <a:spcAft>
                <a:spcPct val="0"/>
              </a:spcAft>
              <a:buClrTx/>
              <a:buSzTx/>
              <a:buFontTx/>
              <a:buNone/>
              <a:defRPr/>
            </a:pPr>
            <a:r>
              <a:rPr lang="pl-PL" b="0" smtClean="0"/>
              <a:t>Wysyłanie informacji do ECHA za pośrednictwem REACH-IT jest bezpieczne i pewne. Wszelkie wiadomości lub komunikaty otrzymywane od ECHA na temat przedkładania lub rejestracji również są wysyłane w bezpieczny sposób. </a:t>
            </a:r>
          </a:p>
          <a:p>
            <a:pPr marL="0" marR="0" lvl="0" indent="0" algn="l" defTabSz="914400" rtl="0" eaLnBrk="1" fontAlgn="auto" latinLnBrk="0" hangingPunct="1">
              <a:lnSpc>
                <a:spcPct val="100000"/>
              </a:lnSpc>
              <a:spcBef>
                <a:spcPct val="0"/>
              </a:spcBef>
              <a:spcAft>
                <a:spcPct val="0"/>
              </a:spcAft>
              <a:buClrTx/>
              <a:buSzTx/>
              <a:buFontTx/>
              <a:buNone/>
              <a:defRPr/>
            </a:pPr>
            <a:endParaRPr lang="pl-PL"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pl-PL" b="0" baseline="0" smtClean="0"/>
              <a:t>Niektóre informacje dotyczące wspólnego przedkładania są widoczne w REACH-IT: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czy dokonałeś wstępnej rejestracji, czy wysłałeś zapytanie o substancję, szczegółowe dane wiodącego rejestrującego, jeśli taki istnieje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Uczestnicy wspólnego przedkładania są wzajemnie dla siebie widoczni.</a:t>
            </a:r>
          </a:p>
          <a:p>
            <a:pPr marL="0" marR="0" lvl="0" indent="0" algn="l" defTabSz="914400" rtl="0" eaLnBrk="1" fontAlgn="auto" latinLnBrk="0" hangingPunct="1">
              <a:lnSpc>
                <a:spcPct val="100000"/>
              </a:lnSpc>
              <a:spcBef>
                <a:spcPct val="0"/>
              </a:spcBef>
              <a:spcAft>
                <a:spcPct val="0"/>
              </a:spcAft>
              <a:buClrTx/>
              <a:buSzTx/>
              <a:buFontTx/>
              <a:buNone/>
              <a:defRPr/>
            </a:pPr>
            <a:endParaRPr lang="pl-PL"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pl-PL" b="0" baseline="0" smtClean="0"/>
              <a:t>J</a:t>
            </a:r>
            <a:r>
              <a:rPr lang="pl-PL" b="0" smtClean="0"/>
              <a:t>eśli twoje przedsiębiorstwo nie ma jeszcze konta w REACH-IT, musisz je najpierw utworzyć. Aby rozpocząć korzystanie z tego systemu, odwiedź witrynę REACH-IT na stronie internetowej ECHA i przejdź do zakładki „Register a company” (Zarejestruj przedsiębiorstwo). Jeśli posiadasz już konto ECHA, po prostu kliknij „Login” (Zaloguj).</a:t>
            </a:r>
          </a:p>
          <a:p>
            <a:pPr marL="0" marR="0" lvl="0" indent="0" algn="l" defTabSz="914400" rtl="0" eaLnBrk="1" fontAlgn="auto" latinLnBrk="0" hangingPunct="1">
              <a:lnSpc>
                <a:spcPct val="100000"/>
              </a:lnSpc>
              <a:spcBef>
                <a:spcPct val="0"/>
              </a:spcBef>
              <a:spcAft>
                <a:spcPct val="0"/>
              </a:spcAft>
              <a:buClrTx/>
              <a:buSzTx/>
              <a:buFontTx/>
              <a:buNone/>
              <a:defRPr/>
            </a:pPr>
            <a:endParaRPr lang="pl-PL"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pl-PL" b="1" baseline="0" smtClean="0"/>
              <a:t>Przydatne linki:</a:t>
            </a:r>
          </a:p>
          <a:p>
            <a:pPr marL="0" marR="0" lvl="0" indent="0" algn="l" defTabSz="914400" rtl="0" eaLnBrk="1" fontAlgn="auto" latinLnBrk="0" hangingPunct="1">
              <a:lnSpc>
                <a:spcPct val="100000"/>
              </a:lnSpc>
              <a:spcBef>
                <a:spcPct val="0"/>
              </a:spcBef>
              <a:spcAft>
                <a:spcPct val="0"/>
              </a:spcAft>
              <a:buClrTx/>
              <a:buSzTx/>
              <a:buFontTx/>
              <a:buNone/>
              <a:defRPr/>
            </a:pPr>
            <a:r>
              <a:rPr lang="pl-PL" b="0" baseline="0" smtClean="0"/>
              <a:t>REACH-IT: https://reach-it.echa.eu/reach/ </a:t>
            </a:r>
            <a:endParaRPr lang="pl-PL" b="1" smtClean="0"/>
          </a:p>
          <a:p>
            <a:pPr marL="0" marR="0" lvl="0" indent="0" algn="l" defTabSz="914400" rtl="0" eaLnBrk="1" fontAlgn="auto" latinLnBrk="0" hangingPunct="1">
              <a:lnSpc>
                <a:spcPct val="100000"/>
              </a:lnSpc>
              <a:spcBef>
                <a:spcPct val="0"/>
              </a:spcBef>
              <a:spcAft>
                <a:spcPct val="0"/>
              </a:spcAft>
              <a:buClrTx/>
              <a:buSzTx/>
              <a:buFontTx/>
              <a:buNone/>
              <a:defRPr/>
            </a:pPr>
            <a:endParaRPr lang="pl-PL" smtClean="0"/>
          </a:p>
        </p:txBody>
      </p:sp>
      <p:sp>
        <p:nvSpPr>
          <p:cNvPr id="4" name="Slide Number Placeholder 3"/>
          <p:cNvSpPr>
            <a:spLocks noGrp="1"/>
          </p:cNvSpPr>
          <p:nvPr>
            <p:ph type="sldNum" sz="quarter" idx="10"/>
          </p:nvPr>
        </p:nvSpPr>
        <p:spPr/>
        <p:txBody>
          <a:bodyPr/>
          <a:lstStyle/>
          <a:p>
            <a:fld id="{68DD4212-E431-464C-A3C7-FAC7436F6DC4}" type="slidenum">
              <a:rPr lang="en-GB" smtClean="0"/>
              <a:t>3</a:t>
            </a:fld>
            <a:endParaRPr lang="pl-PL"/>
          </a:p>
        </p:txBody>
      </p:sp>
    </p:spTree>
    <p:extLst>
      <p:ext uri="{BB962C8B-B14F-4D97-AF65-F5344CB8AC3E}">
        <p14:creationId xmlns:p14="http://schemas.microsoft.com/office/powerpoint/2010/main" val="58300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PL" smtClean="0"/>
              <a:t>Po zalogowaniu zobaczysz stronę startową REACH-IT. Znajdują się na niej trzy główne funkcje oznaczone niebieskimi kulkami: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smtClean="0"/>
              <a:t>„Submit a dossier” (Przedłóż dokumentację)</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smtClean="0"/>
              <a:t>„Tasks” (Zadania)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smtClean="0"/>
              <a:t>„Substances” (Substancje). </a:t>
            </a:r>
          </a:p>
          <a:p>
            <a:pPr marL="0" marR="0" lvl="0" indent="0" algn="l" defTabSz="914400" rtl="0" eaLnBrk="1" fontAlgn="auto" latinLnBrk="0" hangingPunct="1">
              <a:lnSpc>
                <a:spcPct val="100000"/>
              </a:lnSpc>
              <a:spcBef>
                <a:spcPct val="0"/>
              </a:spcBef>
              <a:spcAft>
                <a:spcPct val="0"/>
              </a:spcAft>
              <a:buClrTx/>
              <a:buSzTx/>
              <a:buFontTx/>
              <a:buNone/>
              <a:defRPr/>
            </a:pPr>
            <a:endParaRPr lang="pl-PL"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pl-PL" smtClean="0"/>
              <a:t>Funkcja „Submit a dossier” wyświetla różne opcje składania dokumentacji. Funkcja „Tasks” umożliwia pełny przegląd wszystkich zadań, które wymagają podjęcia działania przez twoje przedsiębiorstwo w danym terminie. Zadania są oznaczone kolorami w zależności od stopnia pilności. Funkcja „Substances” jest portalem umożliwiającym monitorowanie wszystkich procesów regulacyjnych w odniesieniu do twoich substancji.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pl-PL" b="0" baseline="0" smtClean="0">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pl-PL" b="0" smtClean="0">
                <a:effectLst/>
              </a:rPr>
              <a:t>Istnieją również różne opcje wyszukiwania.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Opcja „quick search by number” (szybkie wyszukiwanie według numeru) znajduje się na banerze górnym każdej strony w systemie REACH-IT. W tej opcji wyszukiwania wykorzystywany jest numer WE lub CAS substancji, numer przedłożenia REACH-IT lub inny numer referencyjny.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Niebieska lupa w prawym górnym rogu ekranu służy do wyszukiwania zaawansowanego. Po kliknięciu na nią wyświetla się </a:t>
            </a:r>
            <a:r>
              <a:rPr lang="pl-PL" b="0" smtClean="0"/>
              <a:t>lista tematów wyszukiwania. Można dalej zawęzić wyniki wyszukiwania, filtrując je.</a:t>
            </a:r>
          </a:p>
          <a:p>
            <a:pPr marL="0" marR="0" lvl="0" indent="0" algn="l" defTabSz="914400" rtl="0" eaLnBrk="1" fontAlgn="auto" latinLnBrk="0" hangingPunct="1">
              <a:lnSpc>
                <a:spcPct val="100000"/>
              </a:lnSpc>
              <a:spcBef>
                <a:spcPct val="0"/>
              </a:spcBef>
              <a:spcAft>
                <a:spcPct val="0"/>
              </a:spcAft>
              <a:buClrTx/>
              <a:buSzTx/>
              <a:buFontTx/>
              <a:buNone/>
              <a:defRPr/>
            </a:pPr>
            <a:endParaRPr lang="pl-PL"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pl-PL" smtClean="0"/>
              <a:t>Linki do pomocy są dostępne na samym dole każdej strony w systemie REACH-IT.</a:t>
            </a:r>
          </a:p>
        </p:txBody>
      </p:sp>
      <p:sp>
        <p:nvSpPr>
          <p:cNvPr id="4" name="Slide Number Placeholder 3"/>
          <p:cNvSpPr>
            <a:spLocks noGrp="1"/>
          </p:cNvSpPr>
          <p:nvPr>
            <p:ph type="sldNum" sz="quarter" idx="10"/>
          </p:nvPr>
        </p:nvSpPr>
        <p:spPr/>
        <p:txBody>
          <a:bodyPr/>
          <a:lstStyle/>
          <a:p>
            <a:fld id="{68DD4212-E431-464C-A3C7-FAC7436F6DC4}" type="slidenum">
              <a:rPr lang="en-GB" smtClean="0"/>
              <a:t>4</a:t>
            </a:fld>
            <a:endParaRPr lang="pl-PL"/>
          </a:p>
        </p:txBody>
      </p:sp>
    </p:spTree>
    <p:extLst>
      <p:ext uri="{BB962C8B-B14F-4D97-AF65-F5344CB8AC3E}">
        <p14:creationId xmlns:p14="http://schemas.microsoft.com/office/powerpoint/2010/main" val="141014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mtClean="0"/>
              <a:t>Wiadomości i zadania służą różnym celom, ale oba są sposobami przesyłania przez ECHA informacji w REACH-IT.</a:t>
            </a:r>
          </a:p>
          <a:p>
            <a:endParaRPr lang="pl-PL" baseline="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sz="1200" baseline="0"/>
              <a:t>Jeśli ECHA wymaga od ciebie podjęcia </a:t>
            </a:r>
            <a:r>
              <a:rPr lang="pl-PL" sz="1200"/>
              <a:t>działania w REACH-IT, otrzymasz </a:t>
            </a:r>
            <a:r>
              <a:rPr lang="pl-PL" sz="1200" b="0" smtClean="0"/>
              <a:t>zadanie. </a:t>
            </a:r>
            <a:r>
              <a:rPr lang="pl-PL" sz="1200" b="0" kern="1200" smtClean="0">
                <a:solidFill>
                  <a:schemeClr val="tx1"/>
                </a:solidFill>
                <a:effectLst/>
                <a:latin typeface="+mn-lt"/>
              </a:rPr>
              <a:t>Z</a:t>
            </a:r>
            <a:r>
              <a:rPr lang="pl-PL" sz="1200" kern="1200" smtClean="0">
                <a:solidFill>
                  <a:schemeClr val="tx1"/>
                </a:solidFill>
                <a:effectLst/>
                <a:latin typeface="+mn-lt"/>
              </a:rPr>
              <a:t>adania wymagają podjęcia przez ciebie działania w określonym czasie, dlatego zalecane jest zwracanie uwagi na pozycje</a:t>
            </a:r>
            <a:r>
              <a:rPr lang="pl-PL" smtClean="0"/>
              <a:t> </a:t>
            </a:r>
            <a:r>
              <a:rPr lang="pl-PL" sz="1200" i="1" kern="1200" baseline="0">
                <a:solidFill>
                  <a:schemeClr val="tx1"/>
                </a:solidFill>
                <a:effectLst/>
                <a:latin typeface="+mn-lt"/>
              </a:rPr>
              <a:t>„N</a:t>
            </a:r>
            <a:r>
              <a:rPr lang="pl-PL" sz="1200" i="1" kern="1200">
                <a:solidFill>
                  <a:schemeClr val="tx1"/>
                </a:solidFill>
                <a:effectLst/>
                <a:latin typeface="+mn-lt"/>
              </a:rPr>
              <a:t>ew</a:t>
            </a:r>
            <a:r>
              <a:rPr lang="pl-PL" smtClean="0"/>
              <a:t> </a:t>
            </a:r>
            <a:r>
              <a:rPr lang="pl-PL" sz="1200" kern="1200">
                <a:solidFill>
                  <a:schemeClr val="tx1"/>
                </a:solidFill>
                <a:effectLst/>
                <a:latin typeface="+mn-lt"/>
              </a:rPr>
              <a:t>tasks” (Nowe zadania) i </a:t>
            </a:r>
            <a:r>
              <a:rPr lang="pl-PL" sz="1200" i="1" kern="1200">
                <a:solidFill>
                  <a:schemeClr val="tx1"/>
                </a:solidFill>
                <a:effectLst/>
                <a:latin typeface="+mn-lt"/>
              </a:rPr>
              <a:t>„Close to deadline”</a:t>
            </a:r>
            <a:r>
              <a:rPr lang="pl-PL" sz="1200" i="0" kern="1200" baseline="0" smtClean="0">
                <a:solidFill>
                  <a:schemeClr val="tx1"/>
                </a:solidFill>
                <a:effectLst/>
                <a:latin typeface="+mn-lt"/>
              </a:rPr>
              <a:t> (Zadania o zbliżającym się terminie) wyświetlane na stronie głównej.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pl-PL" sz="1200" i="0" kern="1200" baseline="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sz="1200" kern="1200" smtClean="0">
                <a:solidFill>
                  <a:schemeClr val="tx1"/>
                </a:solidFill>
                <a:effectLst/>
                <a:latin typeface="+mn-lt"/>
              </a:rPr>
              <a:t>Jeśli ECHA musi poinformować cię o wydarzeniu w REACH-IT, otrzymasz wiadomość. Wiadomości można znaleźć na banerze górnym i mają one charakter wyłącznie informacyjny, co oznacza, że nie wymagają podejmowania żadnego działania.</a:t>
            </a:r>
          </a:p>
          <a:p>
            <a:pPr marL="0" marR="0" lvl="0" indent="0" algn="l" defTabSz="914400" rtl="0" eaLnBrk="1" fontAlgn="auto" latinLnBrk="0" hangingPunct="1">
              <a:lnSpc>
                <a:spcPct val="100000"/>
              </a:lnSpc>
              <a:spcBef>
                <a:spcPct val="0"/>
              </a:spcBef>
              <a:spcAft>
                <a:spcPct val="0"/>
              </a:spcAft>
              <a:buClrTx/>
              <a:buSzTx/>
              <a:buFontTx/>
              <a:buNone/>
              <a:defRPr/>
            </a:pPr>
            <a:endParaRPr lang="pl-PL" sz="1200" kern="1200" baseline="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pl-PL" b="0" baseline="0" smtClean="0"/>
              <a:t>REACH-IT posiada wiele funkcji, które sprawiają, że narzędzie to jest przyjazne dla użytkownika i łatwe w obsłudze:</a:t>
            </a:r>
          </a:p>
          <a:p>
            <a:pPr marL="0" marR="0" lvl="0" indent="0" algn="l" defTabSz="914400" rtl="0" eaLnBrk="1" fontAlgn="auto" latinLnBrk="0" hangingPunct="1">
              <a:lnSpc>
                <a:spcPct val="100000"/>
              </a:lnSpc>
              <a:spcBef>
                <a:spcPct val="0"/>
              </a:spcBef>
              <a:spcAft>
                <a:spcPct val="0"/>
              </a:spcAft>
              <a:buClrTx/>
              <a:buSzTx/>
              <a:buFontTx/>
              <a:buNone/>
              <a:defRPr/>
            </a:pPr>
            <a:endParaRPr lang="pl-PL"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Kiedy chcesz podjąć działanie, na przykład przedłożyć, utworzyć lub zaktualizować informacje, uruchamia się kreator. Kreatory prowadzą cię przez cały proces krok po kroku. Przez cały czas możesz śledzić wszystkie etapu procesu.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Wbudowana pomoc obejmuje przede wszystkim pomoc dotyczącą strony i pomoc tematyczną. Kiedy klikniesz symbol „info” w prawym górnym rogu, zobaczysz pomoc ogólną i techniczną dotyczącą konkretnej strony, na której się znajdujesz. Treść pomocy jest dostępna w 23 językach.</a:t>
            </a:r>
          </a:p>
          <a:p>
            <a:pPr marL="0" marR="0" lvl="0" indent="0" algn="l" defTabSz="914400" rtl="0" eaLnBrk="1" fontAlgn="auto" latinLnBrk="0" hangingPunct="1">
              <a:lnSpc>
                <a:spcPct val="100000"/>
              </a:lnSpc>
              <a:spcBef>
                <a:spcPct val="0"/>
              </a:spcBef>
              <a:spcAft>
                <a:spcPct val="0"/>
              </a:spcAft>
              <a:buClrTx/>
              <a:buSzTx/>
              <a:buFontTx/>
              <a:buNone/>
              <a:defRPr/>
            </a:pPr>
            <a:endParaRPr lang="pl-PL" b="0" smtClean="0"/>
          </a:p>
          <a:p>
            <a:pPr marL="0" marR="0" lvl="0" indent="0" algn="l" defTabSz="914400" rtl="0" eaLnBrk="1" fontAlgn="auto" latinLnBrk="0" hangingPunct="1">
              <a:lnSpc>
                <a:spcPct val="100000"/>
              </a:lnSpc>
              <a:spcBef>
                <a:spcPct val="0"/>
              </a:spcBef>
              <a:spcAft>
                <a:spcPct val="0"/>
              </a:spcAft>
              <a:buClrTx/>
              <a:buSzTx/>
              <a:buFontTx/>
              <a:buNone/>
              <a:defRPr/>
            </a:pPr>
            <a:endParaRPr lang="pl-PL"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pl-PL"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pl-PL"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pl-PL"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pl-PL"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t>5</a:t>
            </a:fld>
            <a:endParaRPr lang="pl-PL"/>
          </a:p>
        </p:txBody>
      </p:sp>
    </p:spTree>
    <p:extLst>
      <p:ext uri="{BB962C8B-B14F-4D97-AF65-F5344CB8AC3E}">
        <p14:creationId xmlns:p14="http://schemas.microsoft.com/office/powerpoint/2010/main" val="342890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PL" b="0" baseline="0" smtClean="0"/>
              <a:t>W menu głównym wyświetlane są wszystkie </a:t>
            </a:r>
            <a:r>
              <a:rPr lang="pl-PL" b="0" smtClean="0"/>
              <a:t>obszary wyszukiwania i nawigacji, na przykład:</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smtClean="0"/>
              <a:t>przedkładanie dokumentacji;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smtClean="0"/>
              <a:t>tematy wyszukiwania zaawansowanego;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smtClean="0"/>
              <a:t>opcje wspólnego przedkładania;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strony zarządzania kontem przedsiębiorstwa;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zadania;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wiadomości;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warunki; oraz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przycisk wylogowania.</a:t>
            </a:r>
            <a:endParaRPr lang="pl-PL" b="0" smtClean="0"/>
          </a:p>
          <a:p>
            <a:pPr marL="0" marR="0" lvl="0" indent="0" algn="l" defTabSz="914400" rtl="0" eaLnBrk="1" fontAlgn="auto" latinLnBrk="0" hangingPunct="1">
              <a:lnSpc>
                <a:spcPct val="100000"/>
              </a:lnSpc>
              <a:spcBef>
                <a:spcPct val="0"/>
              </a:spcBef>
              <a:spcAft>
                <a:spcPct val="0"/>
              </a:spcAft>
              <a:buClrTx/>
              <a:buSzTx/>
              <a:buFontTx/>
              <a:buNone/>
              <a:defRPr/>
            </a:pPr>
            <a:endParaRPr lang="pl-PL" smtClean="0"/>
          </a:p>
        </p:txBody>
      </p:sp>
      <p:sp>
        <p:nvSpPr>
          <p:cNvPr id="4" name="Slide Number Placeholder 3"/>
          <p:cNvSpPr>
            <a:spLocks noGrp="1"/>
          </p:cNvSpPr>
          <p:nvPr>
            <p:ph type="sldNum" sz="quarter" idx="10"/>
          </p:nvPr>
        </p:nvSpPr>
        <p:spPr/>
        <p:txBody>
          <a:bodyPr/>
          <a:lstStyle/>
          <a:p>
            <a:fld id="{68DD4212-E431-464C-A3C7-FAC7436F6DC4}" type="slidenum">
              <a:rPr lang="en-GB" smtClean="0"/>
              <a:t>6</a:t>
            </a:fld>
            <a:endParaRPr lang="pl-PL"/>
          </a:p>
        </p:txBody>
      </p:sp>
    </p:spTree>
    <p:extLst>
      <p:ext uri="{BB962C8B-B14F-4D97-AF65-F5344CB8AC3E}">
        <p14:creationId xmlns:p14="http://schemas.microsoft.com/office/powerpoint/2010/main" val="213654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l-PL" smtClean="0"/>
              <a:t>Wyszukiwanie wiodącego rejestrującego (w przypadku dokonania wstępnej rejestracji lub wysłania zapytania) w REACH-IT:</a:t>
            </a:r>
          </a:p>
          <a:p>
            <a:pPr marL="628650" lvl="1" indent="-171450">
              <a:buFont typeface="Arial" panose="020b0604020202020204" pitchFamily="34" charset="0"/>
              <a:buChar char="•"/>
            </a:pPr>
            <a:r>
              <a:rPr lang="pl-PL" b="0" smtClean="0"/>
              <a:t>skorzystaj z funkcji zaawansowanego wyszukiwania wspólnego przedkładania i podaj tożsamość substancji</a:t>
            </a:r>
          </a:p>
          <a:p>
            <a:pPr marL="628650" lvl="1" indent="-171450">
              <a:buFont typeface="Arial" panose="020b0604020202020204" pitchFamily="34" charset="0"/>
              <a:buChar char="•"/>
            </a:pPr>
            <a:r>
              <a:rPr lang="pl-PL" b="0" baseline="0" smtClean="0"/>
              <a:t>przed rozpoczęciem wyszukiwania upewnij się, że </a:t>
            </a:r>
            <a:r>
              <a:rPr lang="pl-PL" b="0" smtClean="0"/>
              <a:t>pole „show other joint submissions” (pokaż inne wspólne przedłożenia) jest zaznaczone. Jeśli nie jest zaznaczone, wspólne przedłożenia, których szukasz, nie zostaną wyświetlone.</a:t>
            </a:r>
          </a:p>
          <a:p>
            <a:endParaRPr lang="pl-PL" sz="1200" kern="1200" baseline="0" smtClean="0">
              <a:solidFill>
                <a:schemeClr val="tx1"/>
              </a:solidFill>
              <a:effectLst/>
              <a:latin typeface="+mn-lt"/>
              <a:ea typeface="+mn-ea"/>
              <a:cs typeface="+mn-cs"/>
            </a:endParaRPr>
          </a:p>
          <a:p>
            <a:endParaRPr lang="pl-PL" smtClean="0"/>
          </a:p>
        </p:txBody>
      </p:sp>
      <p:sp>
        <p:nvSpPr>
          <p:cNvPr id="4" name="Slide Number Placeholder 3"/>
          <p:cNvSpPr>
            <a:spLocks noGrp="1"/>
          </p:cNvSpPr>
          <p:nvPr>
            <p:ph type="sldNum" sz="quarter" idx="10"/>
          </p:nvPr>
        </p:nvSpPr>
        <p:spPr/>
        <p:txBody>
          <a:bodyPr/>
          <a:lstStyle/>
          <a:p>
            <a:fld id="{68DD4212-E431-464C-A3C7-FAC7436F6DC4}" type="slidenum">
              <a:rPr lang="en-GB" smtClean="0"/>
              <a:t>7</a:t>
            </a:fld>
            <a:endParaRPr lang="pl-PL"/>
          </a:p>
        </p:txBody>
      </p:sp>
    </p:spTree>
    <p:extLst>
      <p:ext uri="{BB962C8B-B14F-4D97-AF65-F5344CB8AC3E}">
        <p14:creationId xmlns:p14="http://schemas.microsoft.com/office/powerpoint/2010/main" val="174705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PL" b="0" smtClean="0"/>
              <a:t>Sprawdź wielkość przedsiębiorstwa</a:t>
            </a:r>
            <a:r>
              <a:rPr lang="pl-PL" smtClean="0"/>
              <a:t> </a:t>
            </a:r>
            <a:r>
              <a:rPr lang="pl-PL" b="0" smtClean="0"/>
              <a:t>w sekcji „manage company” (zarządzaj przedsiębiorstwem) z menu głównego. </a:t>
            </a:r>
          </a:p>
          <a:p>
            <a:pPr marL="0" marR="0" lvl="0" indent="0" algn="l" defTabSz="914400" rtl="0" eaLnBrk="1" fontAlgn="auto" latinLnBrk="0" hangingPunct="1">
              <a:lnSpc>
                <a:spcPct val="100000"/>
              </a:lnSpc>
              <a:spcBef>
                <a:spcPct val="0"/>
              </a:spcBef>
              <a:spcAft>
                <a:spcPct val="0"/>
              </a:spcAft>
              <a:buClrTx/>
              <a:buSzTx/>
              <a:buFontTx/>
              <a:buNone/>
              <a:defRPr/>
            </a:pPr>
            <a:endParaRPr lang="pl-PL"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sz="1200" b="0" kern="1200" smtClean="0">
                <a:solidFill>
                  <a:schemeClr val="tx1"/>
                </a:solidFill>
                <a:effectLst/>
                <a:latin typeface="+mn-lt"/>
              </a:rPr>
              <a:t>Wielkość przedsiębiorstwa decyduje o wysokości opłaty rejestracyjnej. </a:t>
            </a:r>
            <a:endParaRPr lang="pl-PL"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Wielkość przedsiębiorstwa jest domyślnie ustawiona na „large” (duże) – zmień ją w tym miejscu w REACH-IT, jeśli jest inna.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baseline="0" smtClean="0"/>
              <a:t>Aby zmienić wielkość przedsiębiorstwa, wybierz funkcję „update company size” (aktualizuj wielkość przedsiębiorstwa) w celu uruchomienia kreatora.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pl-PL"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pl-PL" b="0" smtClean="0"/>
              <a:t>Sprawdź osoby wyznaczone do kontaktu w przedsiębiorstwie</a:t>
            </a:r>
            <a:r>
              <a:rPr lang="pl-PL" smtClean="0"/>
              <a:t> </a:t>
            </a:r>
            <a:r>
              <a:rPr lang="pl-PL" b="0" smtClean="0"/>
              <a:t>w sekcji „manage company” na stronie </a:t>
            </a:r>
            <a:r>
              <a:rPr lang="pl-PL" sz="1200" b="0" kern="1200" smtClean="0">
                <a:solidFill>
                  <a:schemeClr val="tx1"/>
                </a:solidFill>
                <a:effectLst/>
                <a:latin typeface="+mn-lt"/>
              </a:rPr>
              <a:t>„Contacts”</a:t>
            </a:r>
            <a:endParaRPr lang="pl-PL" b="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0" smtClean="0"/>
              <a:t>Upewnij się, że twoje dane kontaktowe w REACH-IT są aktualne, tak aby ECHA i współrejestrujący mogli się z tobą skontaktować.</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sz="1200" b="0" kern="1200" smtClean="0">
                <a:solidFill>
                  <a:schemeClr val="tx1"/>
                </a:solidFill>
                <a:effectLst/>
                <a:latin typeface="+mn-lt"/>
              </a:rPr>
              <a:t>Kontakt można usunąć jedynie wówczas, gdy nie ma żadnych powiązań, albo po przeniesieniu jego powiązań na inny kontakt. </a:t>
            </a:r>
            <a:endParaRPr lang="pl-PL" smtClean="0"/>
          </a:p>
        </p:txBody>
      </p:sp>
      <p:sp>
        <p:nvSpPr>
          <p:cNvPr id="4" name="Slide Number Placeholder 3"/>
          <p:cNvSpPr>
            <a:spLocks noGrp="1"/>
          </p:cNvSpPr>
          <p:nvPr>
            <p:ph type="sldNum" sz="quarter" idx="10"/>
          </p:nvPr>
        </p:nvSpPr>
        <p:spPr/>
        <p:txBody>
          <a:bodyPr/>
          <a:lstStyle/>
          <a:p>
            <a:fld id="{68DD4212-E431-464C-A3C7-FAC7436F6DC4}" type="slidenum">
              <a:rPr lang="en-GB" smtClean="0"/>
              <a:t>8</a:t>
            </a:fld>
            <a:endParaRPr lang="pl-PL"/>
          </a:p>
        </p:txBody>
      </p:sp>
    </p:spTree>
    <p:extLst>
      <p:ext uri="{BB962C8B-B14F-4D97-AF65-F5344CB8AC3E}">
        <p14:creationId xmlns:p14="http://schemas.microsoft.com/office/powerpoint/2010/main" val="128604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kern="1200" smtClean="0">
                <a:solidFill>
                  <a:schemeClr val="tx1"/>
                </a:solidFill>
                <a:effectLst/>
                <a:latin typeface="+mn-lt"/>
              </a:rPr>
              <a:t>Po wybraniu wiodącego rejestrującego przez współrejestrujących nowo wybrany wiodący rejestrujący utworzy wspólne przedkładanie w REACH-IT. Robi to, wybierając opcję „Create new” (Utwórz nowe) w „Joint submissions” (Wspólne przedłożenia) w menu głównym. Zostanie uruchomiony kreator „Create joint submission” (Utwórz wspólne przedkładanie). Postępuj zgodnie z poleceniami kreatora i zwracaj uwagę na listy kontrolne – zawierają one mnóstwo przydatnych informacji. Kreator przeprowadzi cię przez proces złożony z pięciu etapów.</a:t>
            </a:r>
          </a:p>
          <a:p>
            <a:pPr marL="228600" indent="-228600">
              <a:buFont typeface="+mj-lt"/>
              <a:buAutoNum type="arabicPeriod"/>
            </a:pPr>
            <a:endParaRPr lang="pl-PL" sz="120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pl-PL" b="1" baseline="0" smtClean="0"/>
              <a:t>Członkowie rejestrujący mogą przedłożyć swoją dokumentację dopiero wtedy, gdy wiodący rejestrujący</a:t>
            </a:r>
            <a:r>
              <a:rPr lang="pl-PL" smtClean="0"/>
              <a:t> z powodzeniem przedłoży swoją. Wiodący rejestrujący musi udostępnić członkom token wspólnego przedkładania, zanim będą oni mogli przedłożyć swoje dokumentacje.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pl-PL" baseline="0" smtClean="0"/>
          </a:p>
          <a:p>
            <a:endParaRPr lang="pl-PL" sz="1200" kern="1200" smtClean="0">
              <a:solidFill>
                <a:schemeClr val="tx1"/>
              </a:solidFill>
              <a:effectLst/>
              <a:latin typeface="+mn-lt"/>
              <a:ea typeface="+mn-ea"/>
              <a:cs typeface="+mn-cs"/>
            </a:endParaRPr>
          </a:p>
          <a:p>
            <a:endParaRPr lang="pl-PL" sz="1200" kern="1200" smtClean="0">
              <a:solidFill>
                <a:schemeClr val="tx1"/>
              </a:solidFill>
              <a:effectLst/>
              <a:latin typeface="+mn-lt"/>
              <a:ea typeface="+mn-ea"/>
              <a:cs typeface="+mn-cs"/>
            </a:endParaRPr>
          </a:p>
          <a:p>
            <a:endParaRPr lang="pl-PL" sz="1200" kern="1200" smtClean="0">
              <a:solidFill>
                <a:schemeClr val="tx1"/>
              </a:solidFill>
              <a:effectLst/>
              <a:latin typeface="+mn-lt"/>
              <a:ea typeface="+mn-ea"/>
              <a:cs typeface="+mn-cs"/>
            </a:endParaRPr>
          </a:p>
          <a:p>
            <a:endParaRPr lang="pl-PL"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9</a:t>
            </a:fld>
            <a:endParaRPr lang="pl-PL">
              <a:solidFill>
                <a:prstClr val="black"/>
              </a:solidFill>
            </a:endParaRPr>
          </a:p>
        </p:txBody>
      </p:sp>
    </p:spTree>
    <p:extLst>
      <p:ext uri="{BB962C8B-B14F-4D97-AF65-F5344CB8AC3E}">
        <p14:creationId xmlns:p14="http://schemas.microsoft.com/office/powerpoint/2010/main" val="187257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PL" sz="1200" b="0" kern="1200" baseline="0" smtClean="0">
                <a:solidFill>
                  <a:schemeClr val="tx1"/>
                </a:solidFill>
                <a:effectLst/>
                <a:latin typeface="+mn-lt"/>
              </a:rPr>
              <a:t>Jako członek musisz otrzymać poza REACH-IT od wiodącego rejestrującego token zabezpieczający na potrzeby wspólnego przedkładania. Po uzyskaniu tej informacji dołączenie do wspólnego przedkładania jest prostym procesem, który polega na wybraniu opcji „Join existing” z zakładki „Joint submission” w menu głównym. Zostaje uruchomiony kreator, który poprowadzi cię przez proces złożony z trzech etapów.</a:t>
            </a:r>
          </a:p>
          <a:p>
            <a:pPr marL="0" marR="0" lvl="0" indent="0" algn="l" defTabSz="914400" rtl="0" eaLnBrk="1" fontAlgn="auto" latinLnBrk="0" hangingPunct="1">
              <a:lnSpc>
                <a:spcPct val="100000"/>
              </a:lnSpc>
              <a:spcBef>
                <a:spcPct val="0"/>
              </a:spcBef>
              <a:spcAft>
                <a:spcPct val="0"/>
              </a:spcAft>
              <a:buClrTx/>
              <a:buSzTx/>
              <a:buFontTx/>
              <a:buNone/>
              <a:defRPr/>
            </a:pPr>
            <a:endParaRPr lang="pl-PL" sz="1200" b="0" kern="1200" baseline="0" smtClean="0">
              <a:solidFill>
                <a:schemeClr val="tx1"/>
              </a:solidFill>
              <a:effectLst/>
              <a:latin typeface="+mn-lt"/>
              <a:ea typeface="+mn-ea"/>
              <a:cs typeface="+mn-cs"/>
            </a:endParaRPr>
          </a:p>
          <a:p>
            <a:pPr marL="0" indent="0">
              <a:buFont typeface="Arial" panose="020b0604020202020204" pitchFamily="34" charset="0"/>
              <a:buNone/>
            </a:pPr>
            <a:r>
              <a:rPr lang="pl-PL" sz="1200" kern="1200" baseline="0" smtClean="0">
                <a:solidFill>
                  <a:schemeClr val="tx1"/>
                </a:solidFill>
                <a:effectLst/>
                <a:latin typeface="+mn-lt"/>
              </a:rPr>
              <a:t>Uwaga: </a:t>
            </a:r>
            <a:r>
              <a:rPr lang="pl-PL" sz="1200" kern="1200" smtClean="0">
                <a:solidFill>
                  <a:schemeClr val="tx1"/>
                </a:solidFill>
                <a:effectLst/>
                <a:latin typeface="+mn-lt"/>
              </a:rPr>
              <a:t>Sprawdź stronę wspólnego przedkładania, aby </a:t>
            </a:r>
            <a:r>
              <a:rPr lang="pl-PL" sz="1200" b="1" kern="1200" smtClean="0">
                <a:solidFill>
                  <a:schemeClr val="tx1"/>
                </a:solidFill>
                <a:effectLst/>
                <a:latin typeface="+mn-lt"/>
              </a:rPr>
              <a:t>ustalić status dokumentacji wiodącego rejestrującego</a:t>
            </a:r>
            <a:r>
              <a:rPr lang="pl-PL" sz="1200" kern="1200" smtClean="0">
                <a:solidFill>
                  <a:schemeClr val="tx1"/>
                </a:solidFill>
                <a:effectLst/>
                <a:latin typeface="+mn-lt"/>
              </a:rPr>
              <a:t>. Jeśli sekcja dokumentacji wiodącego rejestrującego jest oznaczona </a:t>
            </a:r>
            <a:r>
              <a:rPr lang="pl-PL" sz="1200" b="1" kern="1200" smtClean="0">
                <a:solidFill>
                  <a:schemeClr val="tx1"/>
                </a:solidFill>
                <a:effectLst/>
                <a:latin typeface="+mn-lt"/>
              </a:rPr>
              <a:t>kolorem zielonym</a:t>
            </a:r>
            <a:r>
              <a:rPr lang="pl-PL" sz="1200" kern="1200" smtClean="0">
                <a:solidFill>
                  <a:schemeClr val="tx1"/>
                </a:solidFill>
                <a:effectLst/>
                <a:latin typeface="+mn-lt"/>
              </a:rPr>
              <a:t>, oznacza to, że dokumentacja ta została przedłożona i jako członek możesz swobodnie przedłożyć swoją dokumentację. Jeśli sekcja dokumentacji wiodącego rejestrującego jest oznaczona </a:t>
            </a:r>
            <a:r>
              <a:rPr lang="pl-PL" sz="1200" b="1" kern="1200" smtClean="0">
                <a:solidFill>
                  <a:schemeClr val="tx1"/>
                </a:solidFill>
                <a:effectLst/>
                <a:latin typeface="+mn-lt"/>
              </a:rPr>
              <a:t>kolorem czerwonym</a:t>
            </a:r>
            <a:r>
              <a:rPr lang="pl-PL" sz="1200" kern="1200" smtClean="0">
                <a:solidFill>
                  <a:schemeClr val="tx1"/>
                </a:solidFill>
                <a:effectLst/>
                <a:latin typeface="+mn-lt"/>
              </a:rPr>
              <a:t>, oznacza to, że jeszcze nie możesz przedłożyć swojej dokumentacji członka i musisz zaczekać, aż wiodący rejestrujący przedłoży swoją dokumentację. </a:t>
            </a:r>
          </a:p>
          <a:p>
            <a:pPr marL="0" marR="0" lvl="0" indent="0" algn="l" defTabSz="914400" rtl="0" eaLnBrk="1" fontAlgn="auto" latinLnBrk="0" hangingPunct="1">
              <a:lnSpc>
                <a:spcPct val="100000"/>
              </a:lnSpc>
              <a:spcBef>
                <a:spcPct val="0"/>
              </a:spcBef>
              <a:spcAft>
                <a:spcPct val="0"/>
              </a:spcAft>
              <a:buClrTx/>
              <a:buSzTx/>
              <a:buFontTx/>
              <a:buNone/>
              <a:defRPr/>
            </a:pPr>
            <a:endParaRPr lang="pl-PL" sz="1200" b="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10</a:t>
            </a:fld>
            <a:endParaRPr lang="pl-PL">
              <a:solidFill>
                <a:prstClr val="black"/>
              </a:solidFill>
            </a:endParaRPr>
          </a:p>
        </p:txBody>
      </p:sp>
    </p:spTree>
    <p:extLst>
      <p:ext uri="{BB962C8B-B14F-4D97-AF65-F5344CB8AC3E}">
        <p14:creationId xmlns:p14="http://schemas.microsoft.com/office/powerpoint/2010/main" val="390469091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a:t>
            </a:fld>
            <a:endParaRPr lang="en-GB"/>
          </a:p>
        </p:txBody>
      </p:sp>
    </p:spTree>
    <p:extLst>
      <p:ext uri="{BB962C8B-B14F-4D97-AF65-F5344CB8AC3E}">
        <p14:creationId xmlns:p14="http://schemas.microsoft.com/office/powerpoint/2010/main" val="4632213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indent="0" algn="ctr">
              <a:buFont typeface="Arial" panose="020b0604020202020204" pitchFamily="34" charset="0"/>
              <a:buNone/>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1026"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69591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050"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91783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8"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5" name="Slide Number Placeholder 4"/>
          <p:cNvSpPr>
            <a:spLocks noGrp="1"/>
          </p:cNvSpPr>
          <p:nvPr>
            <p:ph type="sldNum" sz="quarter" idx="12"/>
          </p:nvPr>
        </p:nvSpPr>
        <p:spPr/>
        <p:txBody>
          <a:body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p>
        </p:txBody>
      </p:sp>
      <p:sp>
        <p:nvSpPr>
          <p:cNvPr id="7" name="Content Placeholder 2"/>
          <p:cNvSpPr>
            <a:spLocks noGrp="1"/>
          </p:cNvSpPr>
          <p:nvPr>
            <p:ph idx="1"/>
          </p:nvPr>
        </p:nvSpPr>
        <p:spPr>
          <a:xfrm>
            <a:off x="457200" y="1711349"/>
            <a:ext cx="8229600" cy="452596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924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1_Title Only">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5" y="-27384"/>
            <a:ext cx="9143245" cy="6885384"/>
          </a:xfrm>
          <a:prstGeom prst="rect">
            <a:avLst/>
          </a:prstGeom>
        </p:spPr>
      </p:pic>
      <p:sp>
        <p:nvSpPr>
          <p:cNvPr id="2" name="Title 1"/>
          <p:cNvSpPr>
            <a:spLocks noGrp="1"/>
          </p:cNvSpPr>
          <p:nvPr>
            <p:ph type="title" hasCustomPrompt="1"/>
          </p:nvPr>
        </p:nvSpPr>
        <p:spPr>
          <a:xfrm>
            <a:off x="457200" y="764704"/>
            <a:ext cx="8229600" cy="1143000"/>
          </a:xfrm>
        </p:spPr>
        <p:txBody>
          <a:bodyPr/>
          <a:lstStyle>
            <a:lvl1pPr>
              <a:defRPr>
                <a:solidFill>
                  <a:srgbClr val="008BC8"/>
                </a:solidFill>
              </a:defRPr>
            </a:lvl1pPr>
          </a:lstStyle>
          <a:p>
            <a:r>
              <a:rPr lang="en-US" smtClean="0"/>
              <a:t>Transition slide/new section</a:t>
            </a:r>
            <a:endParaRPr lang="en-GB"/>
          </a:p>
        </p:txBody>
      </p:sp>
    </p:spTree>
    <p:extLst>
      <p:ext uri="{BB962C8B-B14F-4D97-AF65-F5344CB8AC3E}">
        <p14:creationId xmlns:p14="http://schemas.microsoft.com/office/powerpoint/2010/main" val="2821463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5.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9143622" cy="6857717"/>
          </a:xfrm>
          <a:prstGeom prst="rect">
            <a:avLst/>
          </a:prstGeom>
        </p:spPr>
      </p:pic>
    </p:spTree>
    <p:extLst>
      <p:ext uri="{BB962C8B-B14F-4D97-AF65-F5344CB8AC3E}">
        <p14:creationId xmlns:p14="http://schemas.microsoft.com/office/powerpoint/2010/main" val="356802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timing/>
  <p:hf hdr="0" dt="0"/>
  <p:txStyles>
    <p:title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6.png" /><Relationship Id="rId4"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2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2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2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2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hyperlink" Target="https://echa.europa.eu/reach-2018"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6.png" /><Relationship Id="rId4" Type="http://schemas.openxmlformats.org/officeDocument/2006/relationships/hyperlink" Target="https://reach-it.echa.europa.eu/reach/"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1.png" /><Relationship Id="rId4"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3.png"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755576" y="836712"/>
            <a:ext cx="6336704" cy="2523768"/>
          </a:xfrm>
          <a:prstGeom prst="rect">
            <a:avLst/>
          </a:prstGeom>
          <a:noFill/>
        </p:spPr>
        <p:txBody>
          <a:bodyPr wrap="square" rtlCol="0">
            <a:spAutoFit/>
          </a:bodyPr>
          <a:lstStyle/>
          <a:p>
            <a:r>
              <a:rPr lang="pl-PL" sz="5000" b="1" smtClean="0">
                <a:solidFill>
                  <a:schemeClr val="bg1"/>
                </a:solidFill>
                <a:latin typeface="Verdana" panose="020b0604030504040204" pitchFamily="34" charset="0"/>
              </a:rPr>
              <a:t>REACH 2018</a:t>
            </a:r>
          </a:p>
          <a:p>
            <a:endParaRPr lang="pl-PL" sz="360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pl-PL" sz="3600" smtClean="0">
                <a:solidFill>
                  <a:schemeClr val="bg1"/>
                </a:solidFill>
                <a:latin typeface="Verdana" panose="020b0604030504040204" pitchFamily="34" charset="0"/>
              </a:rPr>
              <a:t>Przedłóż dokumentację rejestracyjną</a:t>
            </a:r>
            <a:endParaRPr lang="pl-PL" sz="3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726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10</a:t>
            </a:fld>
            <a:endParaRPr lang="pl-PL">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pl-PL" noProof="0" smtClean="0"/>
              <a:t>Obowiązki związane ze wspólnym przedkładaniem w systemie REACH-IT</a:t>
            </a:r>
            <a:endParaRPr lang="pl-PL" noProof="0"/>
          </a:p>
        </p:txBody>
      </p:sp>
      <p:sp>
        <p:nvSpPr>
          <p:cNvPr id="3" name="Content Placeholder 2"/>
          <p:cNvSpPr>
            <a:spLocks noGrp="1"/>
          </p:cNvSpPr>
          <p:nvPr>
            <p:ph idx="1"/>
          </p:nvPr>
        </p:nvSpPr>
        <p:spPr>
          <a:xfrm>
            <a:off x="392574" y="1619672"/>
            <a:ext cx="8577822" cy="3830861"/>
          </a:xfrm>
        </p:spPr>
        <p:txBody>
          <a:bodyPr>
            <a:normAutofit/>
          </a:bodyPr>
          <a:lstStyle/>
          <a:p>
            <a:pPr marL="0" indent="0">
              <a:buNone/>
            </a:pPr>
            <a:r>
              <a:rPr lang="pl-PL" noProof="0" smtClean="0"/>
              <a:t>Członek rejestrujący</a:t>
            </a:r>
          </a:p>
          <a:p>
            <a:pPr marL="400050" lvl="1" indent="0">
              <a:buNone/>
            </a:pPr>
            <a:endParaRPr lang="pl-PL" sz="1200" noProof="0" smtClean="0"/>
          </a:p>
          <a:p>
            <a:pPr marL="857250" lvl="1" indent="-457200">
              <a:buAutoNum type="arabicPeriod"/>
            </a:pPr>
            <a:r>
              <a:rPr lang="pl-PL" noProof="0" smtClean="0"/>
              <a:t>Uzyskaj token zabezpieczający od wiodącego rejestrującego</a:t>
            </a:r>
          </a:p>
          <a:p>
            <a:pPr marL="857250" lvl="1" indent="-457200">
              <a:buAutoNum type="arabicPeriod"/>
            </a:pPr>
            <a:r>
              <a:rPr lang="pl-PL" noProof="0" smtClean="0"/>
              <a:t>Dołącz do istniejącego wspólnego przedkładania za pomocą funkcji „Join existing”</a:t>
            </a:r>
          </a:p>
          <a:p>
            <a:pPr lvl="1" indent="-342900">
              <a:buFontTx/>
              <a:buChar char="-"/>
            </a:pPr>
            <a:endParaRPr lang="pl-PL" noProof="0" smtClean="0"/>
          </a:p>
          <a:p>
            <a:pPr lvl="1" indent="-342900">
              <a:buFontTx/>
              <a:buChar char="-"/>
            </a:pPr>
            <a:endParaRPr lang="pl-PL" noProof="0" smtClean="0"/>
          </a:p>
          <a:p>
            <a:pPr lvl="1" indent="-342900">
              <a:buFontTx/>
              <a:buChar char="-"/>
            </a:pPr>
            <a:endParaRPr lang="pl-PL" noProof="0" smtClean="0"/>
          </a:p>
          <a:p>
            <a:pPr lvl="1" indent="-342900">
              <a:buFontTx/>
              <a:buChar char="-"/>
            </a:pPr>
            <a:endParaRPr lang="pl-PL" noProof="0" smtClean="0"/>
          </a:p>
          <a:p>
            <a:pPr marL="0" indent="0">
              <a:buNone/>
            </a:pPr>
            <a:endParaRPr lang="pl-PL" noProof="0" smtClean="0"/>
          </a:p>
          <a:p>
            <a:endParaRPr lang="pl-PL" noProof="0" smtClean="0"/>
          </a:p>
          <a:p>
            <a:endParaRPr lang="pl-PL" noProof="0"/>
          </a:p>
        </p:txBody>
      </p:sp>
      <p:pic>
        <p:nvPicPr>
          <p:cNvPr id="7" name="Picture 6"/>
          <p:cNvPicPr>
            <a:picLocks noChangeAspect="1"/>
          </p:cNvPicPr>
          <p:nvPr/>
        </p:nvPicPr>
        <p:blipFill>
          <a:blip r:embed="rId3"/>
          <a:stretch>
            <a:fillRect/>
          </a:stretch>
        </p:blipFill>
        <p:spPr>
          <a:xfrm>
            <a:off x="482869" y="3642164"/>
            <a:ext cx="8089236" cy="2873100"/>
          </a:xfrm>
          <a:prstGeom prst="rect">
            <a:avLst/>
          </a:prstGeom>
        </p:spPr>
      </p:pic>
    </p:spTree>
    <p:extLst>
      <p:ext uri="{BB962C8B-B14F-4D97-AF65-F5344CB8AC3E}">
        <p14:creationId xmlns:p14="http://schemas.microsoft.com/office/powerpoint/2010/main" val="2985395880"/>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2" name="Content Placeholder 11"/>
          <p:cNvSpPr>
            <a:spLocks noGrp="1"/>
          </p:cNvSpPr>
          <p:nvPr>
            <p:ph sz="half" idx="4294967295"/>
          </p:nvPr>
        </p:nvSpPr>
        <p:spPr>
          <a:xfrm>
            <a:off x="478092" y="1830387"/>
            <a:ext cx="7459663" cy="4525963"/>
          </a:xfrm>
        </p:spPr>
        <p:txBody>
          <a:bodyPr>
            <a:normAutofit fontScale="77500" lnSpcReduction="20000"/>
          </a:bodyPr>
          <a:lstStyle/>
          <a:p>
            <a:r>
              <a:rPr lang="pl-PL" sz="2800" noProof="0" smtClean="0"/>
              <a:t>Osoby wyznaczone do kontaktu w przedsiębiorstwie</a:t>
            </a:r>
          </a:p>
          <a:p>
            <a:endParaRPr lang="pl-PL" sz="2800" noProof="0" smtClean="0"/>
          </a:p>
          <a:p>
            <a:r>
              <a:rPr lang="pl-PL" sz="2800" noProof="0" smtClean="0"/>
              <a:t>Adres rozliczeniowy i VAT</a:t>
            </a:r>
          </a:p>
          <a:p>
            <a:endParaRPr lang="pl-PL" sz="2800" noProof="0" smtClean="0"/>
          </a:p>
          <a:p>
            <a:r>
              <a:rPr lang="pl-PL" sz="2800" noProof="0" smtClean="0"/>
              <a:t>Zamówienie</a:t>
            </a:r>
          </a:p>
          <a:p>
            <a:endParaRPr lang="pl-PL" sz="2800" noProof="0" smtClean="0"/>
          </a:p>
          <a:p>
            <a:r>
              <a:rPr lang="pl-PL" sz="2800" noProof="0" smtClean="0"/>
              <a:t>Wielkość przedsiębiorstwa</a:t>
            </a:r>
          </a:p>
          <a:p>
            <a:pPr marL="0" lvl="1" indent="0">
              <a:buNone/>
            </a:pPr>
            <a:endParaRPr lang="pl-PL" noProof="0" smtClean="0"/>
          </a:p>
          <a:p>
            <a:r>
              <a:rPr lang="pl-PL" sz="2800" noProof="0" smtClean="0"/>
              <a:t>Twoja dokumentacja IUCLID</a:t>
            </a:r>
          </a:p>
          <a:p>
            <a:pPr lvl="1">
              <a:buFont typeface="Arial" panose="020b0604020202020204" pitchFamily="34" charset="0"/>
              <a:buChar char="•"/>
            </a:pPr>
            <a:r>
              <a:rPr lang="pl-PL" sz="2600" noProof="0" smtClean="0"/>
              <a:t>sprawdzona za pomocą wtyczki „Asystent sprawdzania” w IUCLID</a:t>
            </a:r>
          </a:p>
          <a:p>
            <a:pPr lvl="1">
              <a:buFont typeface="Arial" panose="020b0604020202020204" pitchFamily="34" charset="0"/>
              <a:buChar char="•"/>
            </a:pPr>
            <a:r>
              <a:rPr lang="pl-PL" sz="2600" noProof="0" smtClean="0"/>
              <a:t>gotowa do przesłania</a:t>
            </a:r>
          </a:p>
          <a:p>
            <a:pPr lvl="1">
              <a:buFont typeface="Arial" panose="020b0604020202020204" pitchFamily="34" charset="0"/>
              <a:buChar char="•"/>
            </a:pPr>
            <a:endParaRPr lang="pl-PL" noProof="0" smtClean="0"/>
          </a:p>
          <a:p>
            <a:pPr lvl="1">
              <a:buFont typeface="Arial" panose="020b0604020202020204" pitchFamily="34" charset="0"/>
              <a:buChar char="•"/>
            </a:pPr>
            <a:endParaRPr lang="pl-PL" noProof="0" smtClean="0"/>
          </a:p>
        </p:txBody>
      </p:sp>
      <p:sp>
        <p:nvSpPr>
          <p:cNvPr id="5" name="Slide Number Placeholder 4"/>
          <p:cNvSpPr>
            <a:spLocks noGrp="1"/>
          </p:cNvSpPr>
          <p:nvPr>
            <p:ph type="sldNum" sz="quarter" idx="12"/>
          </p:nvPr>
        </p:nvSpPr>
        <p:spPr/>
        <p:txBody>
          <a:bodyPr/>
          <a:lstStyle/>
          <a:p>
            <a:fld id="{53FE240C-791C-4FA0-BA72-1FE57C9E7D13}" type="slidenum">
              <a:rPr lang="en-GB" smtClean="0">
                <a:solidFill>
                  <a:prstClr val="black">
                    <a:tint val="75000"/>
                  </a:prstClr>
                </a:solidFill>
              </a:rPr>
              <a:t>11</a:t>
            </a:fld>
            <a:endParaRPr lang="pl-PL">
              <a:solidFill>
                <a:prstClr val="black">
                  <a:tint val="75000"/>
                </a:prstClr>
              </a:solidFill>
            </a:endParaRPr>
          </a:p>
        </p:txBody>
      </p:sp>
      <p:sp>
        <p:nvSpPr>
          <p:cNvPr id="2" name="Title 1"/>
          <p:cNvSpPr>
            <a:spLocks noGrp="1"/>
          </p:cNvSpPr>
          <p:nvPr>
            <p:ph type="title"/>
          </p:nvPr>
        </p:nvSpPr>
        <p:spPr/>
        <p:txBody>
          <a:bodyPr/>
          <a:lstStyle/>
          <a:p>
            <a:r>
              <a:rPr lang="pl-PL" noProof="0" smtClean="0"/>
              <a:t>Zanim przedłożysz dokumentację, sprawdź następujące elementy: </a:t>
            </a:r>
            <a:endParaRPr lang="pl-PL" noProof="0"/>
          </a:p>
        </p:txBody>
      </p:sp>
      <p:sp>
        <p:nvSpPr>
          <p:cNvPr id="3" name="Content Placeholder 2"/>
          <p:cNvSpPr>
            <a:spLocks noGrp="1"/>
          </p:cNvSpPr>
          <p:nvPr>
            <p:ph idx="1"/>
          </p:nvPr>
        </p:nvSpPr>
        <p:spPr/>
        <p:txBody>
          <a:bodyPr>
            <a:normAutofit/>
          </a:bodyPr>
          <a:lstStyle/>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pPr lvl="1">
              <a:buFont typeface="Arial" panose="020b0604020202020204" pitchFamily="34" charset="0"/>
              <a:buChar char="•"/>
            </a:pPr>
            <a:endParaRPr lang="en-GB" noProof="0" smtClean="0"/>
          </a:p>
          <a:p>
            <a:endParaRPr lang="en-GB" noProof="0"/>
          </a:p>
        </p:txBody>
      </p:sp>
    </p:spTree>
    <p:extLst>
      <p:ext uri="{BB962C8B-B14F-4D97-AF65-F5344CB8AC3E}">
        <p14:creationId xmlns:p14="http://schemas.microsoft.com/office/powerpoint/2010/main" val="23504623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12</a:t>
            </a:fld>
            <a:endParaRPr lang="pl-PL">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pl-PL" sz="2400" noProof="0" smtClean="0"/>
              <a:t>Czy jesteś gotowy?</a:t>
            </a:r>
            <a:br/>
            <a:r>
              <a:rPr lang="pl-PL" noProof="0" smtClean="0"/>
              <a:t>Przedkładanie w REACH-IT</a:t>
            </a:r>
            <a:endParaRPr lang="pl-PL"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9" name="Picture 8"/>
          <p:cNvPicPr>
            <a:picLocks noChangeAspect="1"/>
          </p:cNvPicPr>
          <p:nvPr/>
        </p:nvPicPr>
        <p:blipFill>
          <a:blip r:embed="rId3"/>
          <a:stretch>
            <a:fillRect/>
          </a:stretch>
        </p:blipFill>
        <p:spPr>
          <a:xfrm>
            <a:off x="176900" y="1803477"/>
            <a:ext cx="1944216" cy="3249237"/>
          </a:xfrm>
          <a:prstGeom prst="rect">
            <a:avLst/>
          </a:prstGeom>
        </p:spPr>
      </p:pic>
      <p:pic>
        <p:nvPicPr>
          <p:cNvPr id="11" name="Picture 10"/>
          <p:cNvPicPr>
            <a:picLocks noChangeAspect="1"/>
          </p:cNvPicPr>
          <p:nvPr/>
        </p:nvPicPr>
        <p:blipFill>
          <a:blip r:embed="rId4"/>
          <a:stretch>
            <a:fillRect/>
          </a:stretch>
        </p:blipFill>
        <p:spPr>
          <a:xfrm>
            <a:off x="2262871" y="1877123"/>
            <a:ext cx="6731156" cy="3101947"/>
          </a:xfrm>
          <a:prstGeom prst="rect">
            <a:avLst/>
          </a:prstGeom>
        </p:spPr>
      </p:pic>
    </p:spTree>
    <p:extLst>
      <p:ext uri="{BB962C8B-B14F-4D97-AF65-F5344CB8AC3E}">
        <p14:creationId xmlns:p14="http://schemas.microsoft.com/office/powerpoint/2010/main" val="237602874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13</a:t>
            </a:fld>
            <a:endParaRPr lang="pl-PL">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pl-PL" noProof="0" smtClean="0"/>
              <a:t>Skróty kreatora przedkładania</a:t>
            </a:r>
            <a:endParaRPr lang="pl-PL"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6" name="Picture 5"/>
          <p:cNvPicPr>
            <a:picLocks noChangeAspect="1"/>
          </p:cNvPicPr>
          <p:nvPr/>
        </p:nvPicPr>
        <p:blipFill>
          <a:blip r:embed="rId3"/>
          <a:stretch>
            <a:fillRect/>
          </a:stretch>
        </p:blipFill>
        <p:spPr>
          <a:xfrm>
            <a:off x="587768" y="1594520"/>
            <a:ext cx="8099032" cy="4486458"/>
          </a:xfrm>
          <a:prstGeom prst="rect">
            <a:avLst/>
          </a:prstGeom>
        </p:spPr>
      </p:pic>
    </p:spTree>
    <p:extLst>
      <p:ext uri="{BB962C8B-B14F-4D97-AF65-F5344CB8AC3E}">
        <p14:creationId xmlns:p14="http://schemas.microsoft.com/office/powerpoint/2010/main" val="22980761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pl-PL" noProof="0" smtClean="0"/>
              <a:t>Co dzieje się później?</a:t>
            </a:r>
            <a:endParaRPr lang="pl-PL" noProof="0"/>
          </a:p>
        </p:txBody>
      </p:sp>
      <p:sp>
        <p:nvSpPr>
          <p:cNvPr id="3" name="Content Placeholder 2"/>
          <p:cNvSpPr>
            <a:spLocks noGrp="1"/>
          </p:cNvSpPr>
          <p:nvPr>
            <p:ph idx="1"/>
          </p:nvPr>
        </p:nvSpPr>
        <p:spPr/>
        <p:txBody>
          <a:bodyPr/>
          <a:lstStyle/>
          <a:p>
            <a:pPr marL="57150" indent="0">
              <a:buNone/>
            </a:pPr>
            <a:r>
              <a:rPr lang="pl-PL" noProof="0" smtClean="0"/>
              <a:t>Kiedy przedłożysz swoją dokumentację, REACH-IT wygeneruje </a:t>
            </a:r>
            <a:r>
              <a:rPr lang="pl-PL" b="1" noProof="0" smtClean="0"/>
              <a:t>numer przedłożenia</a:t>
            </a:r>
            <a:r>
              <a:rPr lang="pl-PL" noProof="0" smtClean="0"/>
              <a:t> dla twojej dokumentacji. </a:t>
            </a:r>
          </a:p>
        </p:txBody>
      </p:sp>
      <p:sp>
        <p:nvSpPr>
          <p:cNvPr id="5" name="Slide Number Placeholder 4"/>
          <p:cNvSpPr>
            <a:spLocks noGrp="1"/>
          </p:cNvSpPr>
          <p:nvPr>
            <p:ph type="sldNum" sz="quarter" idx="12"/>
          </p:nvPr>
        </p:nvSpPr>
        <p:spPr/>
        <p:txBody>
          <a:bodyPr/>
          <a:lstStyle/>
          <a:p>
            <a:fld id="{53FE240C-791C-4FA0-BA72-1FE57C9E7D13}" type="slidenum">
              <a:rPr lang="en-GB" smtClean="0"/>
              <a:t>14</a:t>
            </a:fld>
            <a:endParaRPr lang="pl-PL"/>
          </a:p>
        </p:txBody>
      </p:sp>
      <p:sp>
        <p:nvSpPr>
          <p:cNvPr id="6" name="Rectangle 5"/>
          <p:cNvSpPr/>
          <p:nvPr/>
        </p:nvSpPr>
        <p:spPr>
          <a:xfrm>
            <a:off x="723308" y="3453041"/>
            <a:ext cx="3395965" cy="1569660"/>
          </a:xfrm>
          <a:prstGeom prst="rect">
            <a:avLst/>
          </a:prstGeom>
        </p:spPr>
        <p:txBody>
          <a:bodyPr wrap="square">
            <a:spAutoFit/>
          </a:bodyPr>
          <a:lstStyle/>
          <a:p>
            <a:r>
              <a:rPr lang="pl-PL" altLang="en-US" sz="2400" smtClean="0">
                <a:latin typeface="Verdana" panose="020b0604030504040204" pitchFamily="34" charset="0"/>
              </a:rPr>
              <a:t>Kliknij link, aby zapoznać się ze stroną raportu dotyczącego przedłożenia</a:t>
            </a:r>
            <a:endParaRPr lang="pl-PL" sz="2400"/>
          </a:p>
        </p:txBody>
      </p:sp>
      <p:pic>
        <p:nvPicPr>
          <p:cNvPr id="7" name="Picture 6"/>
          <p:cNvPicPr>
            <a:picLocks noChangeAspect="1"/>
          </p:cNvPicPr>
          <p:nvPr/>
        </p:nvPicPr>
        <p:blipFill>
          <a:blip r:embed="rId3"/>
          <a:stretch>
            <a:fillRect/>
          </a:stretch>
        </p:blipFill>
        <p:spPr>
          <a:xfrm>
            <a:off x="4226662" y="3284984"/>
            <a:ext cx="4145499" cy="1536444"/>
          </a:xfrm>
          <a:prstGeom prst="rect">
            <a:avLst/>
          </a:prstGeom>
        </p:spPr>
      </p:pic>
      <p:cxnSp>
        <p:nvCxnSpPr>
          <p:cNvPr id="8" name="Straight Arrow Connector 7"/>
          <p:cNvCxnSpPr/>
          <p:nvPr/>
        </p:nvCxnSpPr>
        <p:spPr>
          <a:xfrm>
            <a:off x="4067944" y="4293096"/>
            <a:ext cx="1540098" cy="197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9152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15</a:t>
            </a:fld>
            <a:endParaRPr lang="pl-PL"/>
          </a:p>
        </p:txBody>
      </p:sp>
      <p:pic>
        <p:nvPicPr>
          <p:cNvPr id="12" name="Picture 11"/>
          <p:cNvPicPr>
            <a:picLocks noChangeAspect="1"/>
          </p:cNvPicPr>
          <p:nvPr/>
        </p:nvPicPr>
        <p:blipFill>
          <a:blip r:embed="rId3"/>
          <a:stretch>
            <a:fillRect/>
          </a:stretch>
        </p:blipFill>
        <p:spPr>
          <a:xfrm>
            <a:off x="683568" y="1125367"/>
            <a:ext cx="6264696" cy="5450447"/>
          </a:xfrm>
          <a:prstGeom prst="rect">
            <a:avLst/>
          </a:prstGeom>
        </p:spPr>
      </p:pic>
      <p:sp>
        <p:nvSpPr>
          <p:cNvPr id="6" name="Title 1"/>
          <p:cNvSpPr>
            <a:spLocks noGrp="1"/>
          </p:cNvSpPr>
          <p:nvPr>
            <p:ph type="title"/>
          </p:nvPr>
        </p:nvSpPr>
        <p:spPr>
          <a:xfrm>
            <a:off x="430952" y="0"/>
            <a:ext cx="8229600" cy="1143000"/>
          </a:xfrm>
        </p:spPr>
        <p:txBody>
          <a:bodyPr/>
          <a:lstStyle/>
          <a:p>
            <a:r>
              <a:rPr lang="pl-PL" noProof="0" smtClean="0"/>
              <a:t>Strona raportu dotyczącego przedłożenia</a:t>
            </a:r>
            <a:endParaRPr lang="pl-PL" noProof="0"/>
          </a:p>
        </p:txBody>
      </p:sp>
    </p:spTree>
    <p:extLst>
      <p:ext uri="{BB962C8B-B14F-4D97-AF65-F5344CB8AC3E}">
        <p14:creationId xmlns:p14="http://schemas.microsoft.com/office/powerpoint/2010/main" val="156062482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16</a:t>
            </a:fld>
            <a:endParaRPr lang="pl-PL"/>
          </a:p>
        </p:txBody>
      </p:sp>
      <p:pic>
        <p:nvPicPr>
          <p:cNvPr id="6" name="Picture 5"/>
          <p:cNvPicPr>
            <a:picLocks noChangeAspect="1"/>
          </p:cNvPicPr>
          <p:nvPr/>
        </p:nvPicPr>
        <p:blipFill>
          <a:blip r:embed="rId3"/>
          <a:stretch>
            <a:fillRect/>
          </a:stretch>
        </p:blipFill>
        <p:spPr>
          <a:xfrm>
            <a:off x="251520" y="2287825"/>
            <a:ext cx="7825698" cy="2005271"/>
          </a:xfrm>
          <a:prstGeom prst="rect">
            <a:avLst/>
          </a:prstGeom>
        </p:spPr>
      </p:pic>
      <p:sp>
        <p:nvSpPr>
          <p:cNvPr id="7" name="Title 1"/>
          <p:cNvSpPr>
            <a:spLocks noGrp="1"/>
          </p:cNvSpPr>
          <p:nvPr>
            <p:ph type="title"/>
          </p:nvPr>
        </p:nvSpPr>
        <p:spPr>
          <a:xfrm>
            <a:off x="457200" y="476672"/>
            <a:ext cx="8229600" cy="1143000"/>
          </a:xfrm>
        </p:spPr>
        <p:txBody>
          <a:bodyPr/>
          <a:lstStyle/>
          <a:p>
            <a:r>
              <a:rPr lang="pl-PL" noProof="0" smtClean="0"/>
              <a:t>Droga dokumentacji</a:t>
            </a:r>
            <a:endParaRPr lang="pl-PL" noProof="0"/>
          </a:p>
        </p:txBody>
      </p:sp>
    </p:spTree>
    <p:extLst>
      <p:ext uri="{BB962C8B-B14F-4D97-AF65-F5344CB8AC3E}">
        <p14:creationId xmlns:p14="http://schemas.microsoft.com/office/powerpoint/2010/main" val="313690317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692696"/>
            <a:ext cx="8229600" cy="792088"/>
          </a:xfrm>
        </p:spPr>
        <p:txBody>
          <a:bodyPr>
            <a:normAutofit fontScale="90000"/>
          </a:bodyPr>
          <a:lstStyle/>
          <a:p>
            <a:r>
              <a:rPr lang="pl-PL" noProof="0" smtClean="0"/>
              <a:t>Aktualizowanie dokumentacji na żądanie</a:t>
            </a:r>
            <a:endParaRPr lang="pl-PL" noProof="0"/>
          </a:p>
        </p:txBody>
      </p:sp>
      <p:sp>
        <p:nvSpPr>
          <p:cNvPr id="6" name="Slide Number Placeholder 5"/>
          <p:cNvSpPr>
            <a:spLocks noGrp="1"/>
          </p:cNvSpPr>
          <p:nvPr>
            <p:ph type="sldNum" sz="quarter" idx="12"/>
          </p:nvPr>
        </p:nvSpPr>
        <p:spPr/>
        <p:txBody>
          <a:bodyPr/>
          <a:lstStyle/>
          <a:p>
            <a:fld id="{53FE240C-791C-4FA0-BA72-1FE57C9E7D13}" type="slidenum">
              <a:rPr lang="en-GB" smtClean="0"/>
              <a:t>17</a:t>
            </a:fld>
            <a:endParaRPr lang="pl-PL"/>
          </a:p>
        </p:txBody>
      </p:sp>
      <p:pic>
        <p:nvPicPr>
          <p:cNvPr id="8" name="Picture 7"/>
          <p:cNvPicPr>
            <a:picLocks noChangeAspect="1"/>
          </p:cNvPicPr>
          <p:nvPr/>
        </p:nvPicPr>
        <p:blipFill>
          <a:blip r:embed="rId3"/>
          <a:stretch>
            <a:fillRect/>
          </a:stretch>
        </p:blipFill>
        <p:spPr>
          <a:xfrm>
            <a:off x="388911" y="1389686"/>
            <a:ext cx="7231089" cy="5061762"/>
          </a:xfrm>
          <a:prstGeom prst="rect">
            <a:avLst/>
          </a:prstGeom>
        </p:spPr>
      </p:pic>
    </p:spTree>
    <p:extLst>
      <p:ext uri="{BB962C8B-B14F-4D97-AF65-F5344CB8AC3E}">
        <p14:creationId xmlns:p14="http://schemas.microsoft.com/office/powerpoint/2010/main" val="339662545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67544" y="798513"/>
            <a:ext cx="8229600" cy="1143000"/>
          </a:xfrm>
        </p:spPr>
        <p:txBody>
          <a:bodyPr/>
          <a:lstStyle/>
          <a:p>
            <a:r>
              <a:rPr lang="pl-PL" noProof="0" smtClean="0"/>
              <a:t>Numer rejestracji</a:t>
            </a:r>
            <a:br/>
            <a:endParaRPr lang="pl-PL" noProof="0"/>
          </a:p>
        </p:txBody>
      </p:sp>
      <p:sp>
        <p:nvSpPr>
          <p:cNvPr id="3" name="Content Placeholder 2"/>
          <p:cNvSpPr>
            <a:spLocks noGrp="1"/>
          </p:cNvSpPr>
          <p:nvPr>
            <p:ph sz="half" idx="1"/>
          </p:nvPr>
        </p:nvSpPr>
        <p:spPr>
          <a:xfrm>
            <a:off x="457200" y="1465262"/>
            <a:ext cx="8363272" cy="4525963"/>
          </a:xfrm>
        </p:spPr>
        <p:txBody>
          <a:bodyPr>
            <a:normAutofit/>
          </a:bodyPr>
          <a:lstStyle/>
          <a:p>
            <a:pPr marL="0" indent="0">
              <a:buNone/>
            </a:pPr>
            <a:r>
              <a:rPr lang="pl-PL" sz="2000" noProof="0" smtClean="0"/>
              <a:t>Kiedy twoja dokumentacja </a:t>
            </a:r>
          </a:p>
          <a:p>
            <a:pPr marL="685800" lvl="1">
              <a:buFont typeface="Arial" panose="020b0604020202020204" pitchFamily="34" charset="0"/>
              <a:buChar char="•"/>
            </a:pPr>
            <a:r>
              <a:rPr lang="pl-PL" sz="1600" noProof="0" smtClean="0"/>
              <a:t>przejdzie pomyślnie weryfikację kompletności oraz</a:t>
            </a:r>
          </a:p>
          <a:p>
            <a:pPr marL="685800" lvl="1">
              <a:buFont typeface="Arial" panose="020b0604020202020204" pitchFamily="34" charset="0"/>
              <a:buChar char="•"/>
            </a:pPr>
            <a:r>
              <a:rPr lang="pl-PL" sz="1600" noProof="0" smtClean="0"/>
              <a:t>po opłaceniu faktury </a:t>
            </a:r>
          </a:p>
          <a:p>
            <a:pPr marL="0" indent="0">
              <a:buNone/>
            </a:pPr>
            <a:endParaRPr lang="pl-PL" sz="20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18</a:t>
            </a:fld>
            <a:endParaRPr lang="pl-PL"/>
          </a:p>
        </p:txBody>
      </p:sp>
      <p:pic>
        <p:nvPicPr>
          <p:cNvPr id="14" name="Picture 13"/>
          <p:cNvPicPr>
            <a:picLocks noChangeAspect="1"/>
          </p:cNvPicPr>
          <p:nvPr/>
        </p:nvPicPr>
        <p:blipFill>
          <a:blip r:embed="rId3"/>
          <a:stretch>
            <a:fillRect/>
          </a:stretch>
        </p:blipFill>
        <p:spPr>
          <a:xfrm>
            <a:off x="540501" y="2516278"/>
            <a:ext cx="7079499" cy="3840072"/>
          </a:xfrm>
          <a:prstGeom prst="rect">
            <a:avLst/>
          </a:prstGeom>
        </p:spPr>
      </p:pic>
    </p:spTree>
    <p:extLst>
      <p:ext uri="{BB962C8B-B14F-4D97-AF65-F5344CB8AC3E}">
        <p14:creationId xmlns:p14="http://schemas.microsoft.com/office/powerpoint/2010/main" val="233418416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19</a:t>
            </a:fld>
            <a:endParaRPr lang="pl-PL"/>
          </a:p>
        </p:txBody>
      </p:sp>
      <p:pic>
        <p:nvPicPr>
          <p:cNvPr id="3074" name="Picture 2" descr="C:\Users\u08015\AppData\Local\Temp\SNAGHTML160d86a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651" y="1274704"/>
            <a:ext cx="5630549" cy="51066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39552" y="476672"/>
            <a:ext cx="8229600" cy="1143000"/>
          </a:xfrm>
        </p:spPr>
        <p:txBody>
          <a:bodyPr/>
          <a:lstStyle/>
          <a:p>
            <a:r>
              <a:rPr lang="pl-PL" noProof="0" smtClean="0"/>
              <a:t>Strona z numerem referencyjnym</a:t>
            </a:r>
            <a:br/>
            <a:endParaRPr lang="pl-PL" noProof="0"/>
          </a:p>
        </p:txBody>
      </p:sp>
    </p:spTree>
    <p:extLst>
      <p:ext uri="{BB962C8B-B14F-4D97-AF65-F5344CB8AC3E}">
        <p14:creationId xmlns:p14="http://schemas.microsoft.com/office/powerpoint/2010/main" val="66055572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a:t>
            </a:fld>
            <a:endParaRPr lang="pl-PL"/>
          </a:p>
        </p:txBody>
      </p:sp>
      <p:sp>
        <p:nvSpPr>
          <p:cNvPr id="4" name="Title 3"/>
          <p:cNvSpPr>
            <a:spLocks noGrp="1"/>
          </p:cNvSpPr>
          <p:nvPr>
            <p:ph type="title"/>
          </p:nvPr>
        </p:nvSpPr>
        <p:spPr/>
        <p:txBody>
          <a:bodyPr/>
          <a:lstStyle/>
          <a:p>
            <a:r>
              <a:rPr lang="pl-PL" noProof="0" smtClean="0"/>
              <a:t>Cel niniejszej prezentacji</a:t>
            </a:r>
            <a:endParaRPr lang="pl-PL" noProof="0"/>
          </a:p>
        </p:txBody>
      </p:sp>
      <p:sp>
        <p:nvSpPr>
          <p:cNvPr id="5" name="Content Placeholder 4"/>
          <p:cNvSpPr>
            <a:spLocks noGrp="1"/>
          </p:cNvSpPr>
          <p:nvPr>
            <p:ph idx="1"/>
          </p:nvPr>
        </p:nvSpPr>
        <p:spPr/>
        <p:txBody>
          <a:bodyPr>
            <a:normAutofit fontScale="62500" lnSpcReduction="20000"/>
          </a:bodyPr>
          <a:lstStyle/>
          <a:p>
            <a:r>
              <a:rPr lang="pl-PL" altLang="en-US" noProof="0"/>
              <a:t>Europejska Agencja Chemikaliów (ECHA) opracowała niniejszą prezentację wraz z uwagami, aby pomóc w opracowaniu prezentacji dotyczącej REACH 2018, tj. ostatniego terminu rejestracji substancji wprowadzonych. Celem prezentacji jest umożliwienie wyboru odpowiednich slajdów i zmodyfikowania ich w razie potrzeby, tak aby odpowiadały odbiorcom, niezależnie od tego, czy odbiorcą jest kierownictwo, pracownicy, eksperci ds. ochrony środowiska, zdrowia i bezpieczeństwa, czy władze itp. Możliwe jest wykorzystanie niniejszej prezentacji bez dodatkowego pozwolenia.</a:t>
            </a:r>
          </a:p>
          <a:p>
            <a:endParaRPr lang="pl-PL" altLang="en-US" noProof="0"/>
          </a:p>
          <a:p>
            <a:r>
              <a:rPr lang="pl-PL" altLang="en-US" noProof="0"/>
              <a:t>Niniejsza prezentacja zawiera krótki przegląd etapu 6 (Przedłożenie dokumentacji rejestracyjnej) planu działania ECHA dotyczącego REACH 2018. Prezentacja ta należy do serii prezentacji związanych z REACH 2018 dostępnych na stronie internetowej ECHA. Prosimy o przesyłanie wszelkich uwag i sugestii na adres: </a:t>
            </a:r>
            <a:r>
              <a:rPr lang="pl-PL" altLang="en-US" b="1" noProof="0" smtClean="0">
                <a:solidFill>
                  <a:srgbClr val="0046AD"/>
                </a:solidFill>
              </a:rPr>
              <a:t>reach-2018@echa.europa.eu</a:t>
            </a:r>
            <a:r>
              <a:rPr lang="pl-PL" altLang="en-US" noProof="0"/>
              <a:t>.  </a:t>
            </a:r>
          </a:p>
          <a:p>
            <a:endParaRPr lang="pl-PL" altLang="en-US" noProof="0"/>
          </a:p>
          <a:p>
            <a:r>
              <a:rPr lang="pl-PL" altLang="en-US" b="1" noProof="0"/>
              <a:t>Informacja prawna: </a:t>
            </a:r>
            <a:r>
              <a:rPr lang="pl-PL" altLang="en-US" noProof="0"/>
              <a:t>Informacje zawarte w niniejszej prezentacji nie stanowią opinii prawnej i niekoniecznie odzwierciedlają pod względem prawnym oficjalne stanowisko Europejskiej Agencji Chemikaliów. Europejska Agencja Chemikaliów nie ponosi żadnej odpowiedzialności za treść niniejszego dokumentu.</a:t>
            </a:r>
          </a:p>
          <a:p>
            <a:endParaRPr lang="pl-PL" altLang="en-US" noProof="0"/>
          </a:p>
          <a:p>
            <a:r>
              <a:rPr lang="pl-PL" altLang="en-US" noProof="0"/>
              <a:t>Data publikacji: maj 2017 r.</a:t>
            </a:r>
          </a:p>
          <a:p>
            <a:pPr marL="0" indent="0">
              <a:buNone/>
            </a:pPr>
            <a:endParaRPr lang="pl-PL" noProof="0"/>
          </a:p>
        </p:txBody>
      </p:sp>
    </p:spTree>
    <p:extLst>
      <p:ext uri="{BB962C8B-B14F-4D97-AF65-F5344CB8AC3E}">
        <p14:creationId xmlns:p14="http://schemas.microsoft.com/office/powerpoint/2010/main" val="102596807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764704"/>
            <a:ext cx="8229600" cy="432048"/>
          </a:xfrm>
        </p:spPr>
        <p:txBody>
          <a:bodyPr>
            <a:normAutofit fontScale="90000"/>
          </a:bodyPr>
          <a:lstStyle/>
          <a:p>
            <a:r>
              <a:rPr lang="pl-PL" sz="3300" noProof="0" smtClean="0"/>
              <a:t>Co należy zapamiętać</a:t>
            </a:r>
            <a:br/>
            <a:endParaRPr lang="pl-PL" noProof="0"/>
          </a:p>
        </p:txBody>
      </p:sp>
      <p:sp>
        <p:nvSpPr>
          <p:cNvPr id="3" name="Content Placeholder 2"/>
          <p:cNvSpPr>
            <a:spLocks noGrp="1"/>
          </p:cNvSpPr>
          <p:nvPr>
            <p:ph sz="half" idx="1"/>
          </p:nvPr>
        </p:nvSpPr>
        <p:spPr>
          <a:xfrm>
            <a:off x="458872" y="1340768"/>
            <a:ext cx="8240398" cy="3558409"/>
          </a:xfrm>
        </p:spPr>
        <p:txBody>
          <a:bodyPr>
            <a:normAutofit fontScale="25000" lnSpcReduction="20000"/>
          </a:bodyPr>
          <a:lstStyle/>
          <a:p>
            <a:pPr>
              <a:lnSpc>
                <a:spcPct val="120000"/>
              </a:lnSpc>
            </a:pPr>
            <a:r>
              <a:rPr lang="pl-PL" sz="9600" noProof="0" smtClean="0"/>
              <a:t>Upewnij się, czy masz dostęp do swojego konta w systemie REACH-IT</a:t>
            </a:r>
          </a:p>
          <a:p>
            <a:pPr>
              <a:lnSpc>
                <a:spcPct val="120000"/>
              </a:lnSpc>
            </a:pPr>
            <a:r>
              <a:rPr lang="pl-PL" sz="9600" noProof="0" smtClean="0"/>
              <a:t>Sprawdź wielkość swojego przedsiębiorstwa</a:t>
            </a:r>
          </a:p>
          <a:p>
            <a:pPr>
              <a:lnSpc>
                <a:spcPct val="120000"/>
              </a:lnSpc>
            </a:pPr>
            <a:r>
              <a:rPr lang="pl-PL" sz="9600" noProof="0" smtClean="0"/>
              <a:t>Dbaj o aktualność danych osób wyznaczonych do kontaktów</a:t>
            </a:r>
          </a:p>
          <a:p>
            <a:pPr>
              <a:lnSpc>
                <a:spcPct val="120000"/>
              </a:lnSpc>
            </a:pPr>
            <a:r>
              <a:rPr lang="pl-PL" sz="9600" noProof="0" smtClean="0">
                <a:solidFill>
                  <a:prstClr val="black"/>
                </a:solidFill>
              </a:rPr>
              <a:t>Znaj swoje obowiązki w zakresie wspólnego przedkładania</a:t>
            </a:r>
          </a:p>
          <a:p>
            <a:pPr>
              <a:lnSpc>
                <a:spcPct val="120000"/>
              </a:lnSpc>
            </a:pPr>
            <a:r>
              <a:rPr lang="pl-PL" sz="9600" noProof="0" smtClean="0"/>
              <a:t>Czytaj wiadomości e-mail otrzymywane od systemu REACH-IT</a:t>
            </a:r>
          </a:p>
          <a:p>
            <a:pPr>
              <a:lnSpc>
                <a:spcPct val="120000"/>
              </a:lnSpc>
            </a:pPr>
            <a:r>
              <a:rPr lang="pl-PL" sz="9600" noProof="0" smtClean="0"/>
              <a:t>Jeśli otrzymasz zadanie, wykonaj je w terminie (opłaty i ponowne przedłożenia) </a:t>
            </a:r>
          </a:p>
          <a:p>
            <a:pPr>
              <a:lnSpc>
                <a:spcPct val="120000"/>
              </a:lnSpc>
            </a:pPr>
            <a:r>
              <a:rPr lang="pl-PL" sz="9600"/>
              <a:t>Wsparcie jest dostępne na stronie internetowej </a:t>
            </a:r>
            <a:r>
              <a:rPr lang="pl-PL" sz="9600" smtClean="0">
                <a:hlinkClick r:id="rId3"/>
              </a:rPr>
              <a:t>https://echa.europa.eu/reach-2018</a:t>
            </a:r>
            <a:endParaRPr lang="pl-PL" sz="9600" smtClean="0"/>
          </a:p>
          <a:p>
            <a:pPr marL="0" indent="0">
              <a:buNone/>
            </a:pPr>
            <a:endParaRPr lang="pl-PL" sz="9600"/>
          </a:p>
          <a:p>
            <a:endParaRPr lang="pl-PL" sz="9600" noProof="0" smtClean="0"/>
          </a:p>
          <a:p>
            <a:pPr marL="0" indent="0">
              <a:buNone/>
            </a:pPr>
            <a:endParaRPr lang="pl-PL" sz="18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20</a:t>
            </a:fld>
            <a:endParaRPr lang="pl-PL"/>
          </a:p>
        </p:txBody>
      </p:sp>
    </p:spTree>
    <p:extLst>
      <p:ext uri="{BB962C8B-B14F-4D97-AF65-F5344CB8AC3E}">
        <p14:creationId xmlns:p14="http://schemas.microsoft.com/office/powerpoint/2010/main" val="299284212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611560" y="2060848"/>
            <a:ext cx="8229600" cy="4525963"/>
          </a:xfrm>
        </p:spPr>
        <p:txBody>
          <a:bodyPr>
            <a:normAutofit/>
          </a:bodyPr>
          <a:lstStyle/>
          <a:p>
            <a:r>
              <a:rPr lang="pl-PL" noProof="0" smtClean="0"/>
              <a:t>Twoje narzędzie informatyczne do przesyłania informacji do ECHA</a:t>
            </a:r>
          </a:p>
          <a:p>
            <a:endParaRPr lang="pl-PL" noProof="0" smtClean="0"/>
          </a:p>
          <a:p>
            <a:r>
              <a:rPr lang="pl-PL" noProof="0" smtClean="0"/>
              <a:t>Sposób komunikowania się przez ECHA z tobą</a:t>
            </a:r>
          </a:p>
          <a:p>
            <a:endParaRPr lang="pl-PL" noProof="0" smtClean="0"/>
          </a:p>
          <a:p>
            <a:r>
              <a:rPr lang="pl-PL" noProof="0" smtClean="0"/>
              <a:t>Źródło informacji</a:t>
            </a:r>
          </a:p>
          <a:p>
            <a:endParaRPr lang="pl-PL" noProof="0"/>
          </a:p>
          <a:p>
            <a:r>
              <a:rPr lang="pl-PL" noProof="0" smtClean="0"/>
              <a:t>Dostęp można uzyskać pod adresem:</a:t>
            </a:r>
          </a:p>
          <a:p>
            <a:endParaRPr lang="pl-PL" noProof="0" smtClean="0"/>
          </a:p>
          <a:p>
            <a:endParaRPr lang="pl-PL" noProof="0" smtClean="0"/>
          </a:p>
          <a:p>
            <a:pPr marL="0" indent="0">
              <a:buNone/>
            </a:pPr>
            <a:endParaRPr lang="pl-PL" noProof="0"/>
          </a:p>
        </p:txBody>
      </p:sp>
      <p:sp>
        <p:nvSpPr>
          <p:cNvPr id="4" name="Slide Number Placeholder 3"/>
          <p:cNvSpPr>
            <a:spLocks noGrp="1"/>
          </p:cNvSpPr>
          <p:nvPr>
            <p:ph type="sldNum" sz="quarter" idx="12"/>
          </p:nvPr>
        </p:nvSpPr>
        <p:spPr/>
        <p:txBody>
          <a:bodyPr/>
          <a:lstStyle/>
          <a:p>
            <a:fld id="{53FE240C-791C-4FA0-BA72-1FE57C9E7D13}" type="slidenum">
              <a:rPr lang="en-GB" smtClean="0"/>
              <a:t>3</a:t>
            </a:fld>
            <a:endParaRPr lang="pl-PL"/>
          </a:p>
        </p:txBody>
      </p:sp>
      <p:pic>
        <p:nvPicPr>
          <p:cNvPr id="6" name="Picture 5"/>
          <p:cNvPicPr>
            <a:picLocks noChangeAspect="1"/>
          </p:cNvPicPr>
          <p:nvPr/>
        </p:nvPicPr>
        <p:blipFill>
          <a:blip r:embed="rId3"/>
          <a:stretch>
            <a:fillRect/>
          </a:stretch>
        </p:blipFill>
        <p:spPr>
          <a:xfrm>
            <a:off x="577428" y="520327"/>
            <a:ext cx="4131220" cy="1135401"/>
          </a:xfrm>
          <a:prstGeom prst="rect">
            <a:avLst/>
          </a:prstGeom>
        </p:spPr>
      </p:pic>
      <p:sp>
        <p:nvSpPr>
          <p:cNvPr id="7" name="Rectangle 6"/>
          <p:cNvSpPr/>
          <p:nvPr/>
        </p:nvSpPr>
        <p:spPr>
          <a:xfrm>
            <a:off x="1043608" y="5517232"/>
            <a:ext cx="4801205" cy="366126"/>
          </a:xfrm>
          <a:prstGeom prst="rect">
            <a:avLst/>
          </a:prstGeom>
        </p:spPr>
        <p:txBody>
          <a:bodyPr wrap="square">
            <a:spAutoFit/>
          </a:bodyPr>
          <a:lstStyle/>
          <a:p>
            <a:r>
              <a:rPr lang="pl-PL">
                <a:latin typeface="Verdana" panose="020b0604030504040204" pitchFamily="34" charset="0"/>
                <a:hlinkClick r:id="rId4"/>
              </a:rPr>
              <a:t>https://reach-it.echa.europa.eu/reach//</a:t>
            </a:r>
            <a:r>
              <a:rPr lang="pl-PL" smtClean="0"/>
              <a:t> </a:t>
            </a:r>
            <a:endParaRPr lang="pl-P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3608341"/>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GB" noProof="0"/>
          </a:p>
        </p:txBody>
      </p:sp>
      <p:sp>
        <p:nvSpPr>
          <p:cNvPr id="3" name="Content Placeholder 2"/>
          <p:cNvSpPr>
            <a:spLocks noGrp="1"/>
          </p:cNvSpPr>
          <p:nvPr>
            <p:ph idx="1"/>
          </p:nvPr>
        </p:nvSpPr>
        <p:spPr>
          <a:xfrm>
            <a:off x="457200" y="1594686"/>
            <a:ext cx="8229600" cy="4525963"/>
          </a:xfrm>
        </p:spPr>
        <p:txBody>
          <a:bodyPr/>
          <a:lstStyle/>
          <a:p>
            <a:endParaRPr lang="en-GB"/>
          </a:p>
        </p:txBody>
      </p:sp>
      <p:sp>
        <p:nvSpPr>
          <p:cNvPr id="4" name="Slide Number Placeholder 3"/>
          <p:cNvSpPr>
            <a:spLocks noGrp="1"/>
          </p:cNvSpPr>
          <p:nvPr>
            <p:ph type="sldNum" sz="quarter" idx="12"/>
          </p:nvPr>
        </p:nvSpPr>
        <p:spPr/>
        <p:txBody>
          <a:bodyPr/>
          <a:lstStyle/>
          <a:p>
            <a:fld id="{53FE240C-791C-4FA0-BA72-1FE57C9E7D13}" type="slidenum">
              <a:rPr lang="en-GB" smtClean="0"/>
              <a:t>4</a:t>
            </a:fld>
            <a:endParaRPr lang="pl-PL"/>
          </a:p>
        </p:txBody>
      </p:sp>
      <p:pic>
        <p:nvPicPr>
          <p:cNvPr id="5" name="Picture 4"/>
          <p:cNvPicPr>
            <a:picLocks noChangeAspect="1"/>
          </p:cNvPicPr>
          <p:nvPr/>
        </p:nvPicPr>
        <p:blipFill>
          <a:blip r:embed="rId3"/>
          <a:stretch>
            <a:fillRect/>
          </a:stretch>
        </p:blipFill>
        <p:spPr>
          <a:xfrm>
            <a:off x="571" y="-18619"/>
            <a:ext cx="9142857" cy="6895238"/>
          </a:xfrm>
          <a:prstGeom prst="rect">
            <a:avLst/>
          </a:prstGeom>
        </p:spPr>
      </p:pic>
    </p:spTree>
    <p:extLst>
      <p:ext uri="{BB962C8B-B14F-4D97-AF65-F5344CB8AC3E}">
        <p14:creationId xmlns:p14="http://schemas.microsoft.com/office/powerpoint/2010/main" val="328715084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692696"/>
            <a:ext cx="8229600" cy="1143000"/>
          </a:xfrm>
        </p:spPr>
        <p:txBody>
          <a:bodyPr>
            <a:normAutofit/>
          </a:bodyPr>
          <a:lstStyle/>
          <a:p>
            <a:r>
              <a:rPr lang="pl-PL" noProof="0" smtClean="0"/>
              <a:t>Zadania i wiadomości</a:t>
            </a:r>
            <a:br/>
            <a:endParaRPr lang="pl-PL" noProof="0"/>
          </a:p>
        </p:txBody>
      </p:sp>
      <p:sp>
        <p:nvSpPr>
          <p:cNvPr id="3" name="Content Placeholder 2"/>
          <p:cNvSpPr>
            <a:spLocks noGrp="1"/>
          </p:cNvSpPr>
          <p:nvPr>
            <p:ph sz="half" idx="1"/>
          </p:nvPr>
        </p:nvSpPr>
        <p:spPr>
          <a:xfrm>
            <a:off x="251520" y="1804480"/>
            <a:ext cx="5112568" cy="4525963"/>
          </a:xfrm>
        </p:spPr>
        <p:txBody>
          <a:bodyPr>
            <a:normAutofit fontScale="92500" lnSpcReduction="10000"/>
          </a:bodyPr>
          <a:lstStyle/>
          <a:p>
            <a:pPr marL="0" indent="0">
              <a:buNone/>
            </a:pPr>
            <a:r>
              <a:rPr lang="pl-PL" sz="2000" noProof="0" smtClean="0"/>
              <a:t>ECHA chce, żebyś podjął działanie</a:t>
            </a:r>
          </a:p>
          <a:p>
            <a:pPr marL="0" indent="0">
              <a:buNone/>
            </a:pPr>
            <a:r>
              <a:rPr lang="pl-PL" sz="2000" noProof="0" smtClean="0"/>
              <a:t>      otrzymujesz </a:t>
            </a:r>
            <a:r>
              <a:rPr lang="pl-PL" sz="2000" b="1" noProof="0" smtClean="0"/>
              <a:t>zadanie</a:t>
            </a:r>
            <a:r>
              <a:rPr lang="pl-PL" smtClean="0"/>
              <a:t>   </a:t>
            </a:r>
          </a:p>
          <a:p>
            <a:pPr marL="0" indent="0">
              <a:buNone/>
            </a:pPr>
            <a:r>
              <a:rPr lang="pl-PL" smtClean="0"/>
              <a:t>      </a:t>
            </a:r>
            <a:r>
              <a:rPr lang="pl-PL" sz="1600" noProof="0" smtClean="0"/>
              <a:t>np. musisz uiścić opłatę</a:t>
            </a:r>
            <a:endParaRPr lang="pl-PL" sz="2000" noProof="0" smtClean="0"/>
          </a:p>
          <a:p>
            <a:pPr>
              <a:buFontTx/>
              <a:buChar char="-"/>
            </a:pPr>
            <a:endParaRPr lang="pl-PL" sz="2000" noProof="0" smtClean="0"/>
          </a:p>
          <a:p>
            <a:pPr marL="0" indent="0">
              <a:buNone/>
            </a:pPr>
            <a:r>
              <a:rPr lang="pl-PL" sz="2000" noProof="0" smtClean="0"/>
              <a:t>ECHA chce cię poinformować o wydarzeniu </a:t>
            </a:r>
          </a:p>
          <a:p>
            <a:pPr marL="0" indent="0">
              <a:buNone/>
            </a:pPr>
            <a:r>
              <a:rPr lang="pl-PL" sz="2000" noProof="0" smtClean="0"/>
              <a:t>otrzymujesz </a:t>
            </a:r>
            <a:r>
              <a:rPr lang="pl-PL" sz="2000" b="1" noProof="0" smtClean="0"/>
              <a:t>wiadomość</a:t>
            </a:r>
            <a:endParaRPr lang="pl-PL" sz="2000" noProof="0" smtClean="0"/>
          </a:p>
          <a:p>
            <a:pPr marL="457200" lvl="1" indent="0">
              <a:buNone/>
            </a:pPr>
            <a:r>
              <a:rPr lang="pl-PL" sz="1600" noProof="0" smtClean="0"/>
              <a:t> np. przedłożenie twojej dokumentacji zostało ukończone</a:t>
            </a:r>
          </a:p>
          <a:p>
            <a:pPr marL="457200" lvl="1" indent="0">
              <a:buNone/>
            </a:pPr>
            <a:endParaRPr lang="pl-PL" noProof="0" smtClean="0"/>
          </a:p>
          <a:p>
            <a:pPr marL="457200" lvl="1" indent="0">
              <a:buNone/>
            </a:pPr>
            <a:r>
              <a:rPr lang="pl-PL" noProof="0" smtClean="0"/>
              <a:t>Przydatne funkcje:</a:t>
            </a:r>
          </a:p>
          <a:p>
            <a:pPr marL="457200" lvl="1" indent="0">
              <a:buNone/>
            </a:pPr>
            <a:r>
              <a:rPr lang="pl-PL" sz="1800" noProof="0" smtClean="0"/>
              <a:t>kreatory, wbudowana pomoc, łatwe wyszukiwanie, dane wiodącego rejestrującego, użytkownik zagraniczny, ulubione</a:t>
            </a:r>
          </a:p>
          <a:p>
            <a:pPr marL="0" indent="0">
              <a:buNone/>
            </a:pPr>
            <a:endParaRPr lang="pl-PL" noProof="0"/>
          </a:p>
        </p:txBody>
      </p:sp>
      <p:sp>
        <p:nvSpPr>
          <p:cNvPr id="6" name="Slide Number Placeholder 5"/>
          <p:cNvSpPr>
            <a:spLocks noGrp="1"/>
          </p:cNvSpPr>
          <p:nvPr>
            <p:ph type="sldNum" sz="quarter" idx="12"/>
          </p:nvPr>
        </p:nvSpPr>
        <p:spPr/>
        <p:txBody>
          <a:bodyPr/>
          <a:lstStyle/>
          <a:p>
            <a:fld id="{53FE240C-791C-4FA0-BA72-1FE57C9E7D13}" type="slidenum">
              <a:rPr lang="en-GB" smtClean="0"/>
              <a:t>5</a:t>
            </a:fld>
            <a:endParaRPr lang="pl-PL"/>
          </a:p>
        </p:txBody>
      </p:sp>
      <p:sp>
        <p:nvSpPr>
          <p:cNvPr id="4" name="Right Arrow 3"/>
          <p:cNvSpPr/>
          <p:nvPr/>
        </p:nvSpPr>
        <p:spPr>
          <a:xfrm>
            <a:off x="251520" y="2295922"/>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23528" y="4037678"/>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5349309" y="1412776"/>
            <a:ext cx="3114286" cy="4695238"/>
          </a:xfrm>
          <a:prstGeom prst="rect">
            <a:avLst/>
          </a:prstGeom>
        </p:spPr>
      </p:pic>
    </p:spTree>
    <p:extLst>
      <p:ext uri="{BB962C8B-B14F-4D97-AF65-F5344CB8AC3E}">
        <p14:creationId xmlns:p14="http://schemas.microsoft.com/office/powerpoint/2010/main" val="81191223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pl-PL" noProof="0" smtClean="0"/>
              <a:t>Menu główne</a:t>
            </a:r>
            <a:endParaRPr lang="pl-PL" noProof="0"/>
          </a:p>
        </p:txBody>
      </p:sp>
      <p:sp>
        <p:nvSpPr>
          <p:cNvPr id="4" name="Slide Number Placeholder 3"/>
          <p:cNvSpPr>
            <a:spLocks noGrp="1"/>
          </p:cNvSpPr>
          <p:nvPr>
            <p:ph type="sldNum" sz="quarter" idx="12"/>
          </p:nvPr>
        </p:nvSpPr>
        <p:spPr/>
        <p:txBody>
          <a:bodyPr/>
          <a:lstStyle/>
          <a:p>
            <a:fld id="{53FE240C-791C-4FA0-BA72-1FE57C9E7D13}" type="slidenum">
              <a:rPr lang="en-GB" smtClean="0"/>
              <a:t>6</a:t>
            </a:fld>
            <a:endParaRPr lang="pl-PL"/>
          </a:p>
        </p:txBody>
      </p:sp>
      <p:pic>
        <p:nvPicPr>
          <p:cNvPr id="5" name="Picture 4"/>
          <p:cNvPicPr>
            <a:picLocks noChangeAspect="1"/>
          </p:cNvPicPr>
          <p:nvPr/>
        </p:nvPicPr>
        <p:blipFill>
          <a:blip r:embed="rId3"/>
          <a:stretch>
            <a:fillRect/>
          </a:stretch>
        </p:blipFill>
        <p:spPr>
          <a:xfrm>
            <a:off x="333905" y="1340768"/>
            <a:ext cx="8476190" cy="4809524"/>
          </a:xfrm>
          <a:prstGeom prst="rect">
            <a:avLst/>
          </a:prstGeom>
        </p:spPr>
      </p:pic>
    </p:spTree>
    <p:extLst>
      <p:ext uri="{BB962C8B-B14F-4D97-AF65-F5344CB8AC3E}">
        <p14:creationId xmlns:p14="http://schemas.microsoft.com/office/powerpoint/2010/main" val="404466537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23528" y="764704"/>
            <a:ext cx="8229600" cy="1143000"/>
          </a:xfrm>
        </p:spPr>
        <p:txBody>
          <a:bodyPr/>
          <a:lstStyle/>
          <a:p>
            <a:r>
              <a:rPr lang="pl-PL" noProof="0" smtClean="0"/>
              <a:t>Wyszukiwanie wiodącego rejestrującego</a:t>
            </a:r>
            <a:endParaRPr lang="pl-PL" noProof="0"/>
          </a:p>
        </p:txBody>
      </p:sp>
      <p:sp>
        <p:nvSpPr>
          <p:cNvPr id="5" name="Slide Number Placeholder 4"/>
          <p:cNvSpPr>
            <a:spLocks noGrp="1"/>
          </p:cNvSpPr>
          <p:nvPr>
            <p:ph type="sldNum" sz="quarter" idx="12"/>
          </p:nvPr>
        </p:nvSpPr>
        <p:spPr/>
        <p:txBody>
          <a:bodyPr/>
          <a:lstStyle/>
          <a:p>
            <a:fld id="{53FE240C-791C-4FA0-BA72-1FE57C9E7D13}" type="slidenum">
              <a:rPr lang="en-GB" smtClean="0"/>
              <a:t>7</a:t>
            </a:fld>
            <a:endParaRPr lang="pl-PL"/>
          </a:p>
        </p:txBody>
      </p:sp>
      <p:pic>
        <p:nvPicPr>
          <p:cNvPr id="9" name="Picture 8"/>
          <p:cNvPicPr>
            <a:picLocks noChangeAspect="1"/>
          </p:cNvPicPr>
          <p:nvPr/>
        </p:nvPicPr>
        <p:blipFill>
          <a:blip r:embed="rId3"/>
          <a:srcRect b="43228"/>
          <a:stretch>
            <a:fillRect/>
          </a:stretch>
        </p:blipFill>
        <p:spPr>
          <a:xfrm>
            <a:off x="467543" y="2492896"/>
            <a:ext cx="8012611" cy="2088232"/>
          </a:xfrm>
          <a:prstGeom prst="rect">
            <a:avLst/>
          </a:prstGeom>
        </p:spPr>
      </p:pic>
    </p:spTree>
    <p:extLst>
      <p:ext uri="{BB962C8B-B14F-4D97-AF65-F5344CB8AC3E}">
        <p14:creationId xmlns:p14="http://schemas.microsoft.com/office/powerpoint/2010/main" val="257045907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pl-PL" noProof="0" smtClean="0"/>
              <a:t>Opcje zarządzania kontem przedsiębiorstwa</a:t>
            </a:r>
            <a:endParaRPr lang="pl-PL" noProof="0"/>
          </a:p>
        </p:txBody>
      </p:sp>
      <p:pic>
        <p:nvPicPr>
          <p:cNvPr id="6" name="Content Placeholder 5"/>
          <p:cNvPicPr>
            <a:picLocks noGrp="1" noChangeAspect="1"/>
          </p:cNvPicPr>
          <p:nvPr>
            <p:ph idx="1"/>
          </p:nvPr>
        </p:nvPicPr>
        <p:blipFill>
          <a:blip r:embed="rId3"/>
          <a:stretch>
            <a:fillRect/>
          </a:stretch>
        </p:blipFill>
        <p:spPr>
          <a:xfrm>
            <a:off x="457641" y="1868678"/>
            <a:ext cx="7164346" cy="2826691"/>
          </a:xfrm>
          <a:prstGeom prst="rect">
            <a:avLst/>
          </a:prstGeom>
        </p:spPr>
      </p:pic>
      <p:sp>
        <p:nvSpPr>
          <p:cNvPr id="4" name="Slide Number Placeholder 3"/>
          <p:cNvSpPr>
            <a:spLocks noGrp="1"/>
          </p:cNvSpPr>
          <p:nvPr>
            <p:ph type="sldNum" sz="quarter" idx="12"/>
          </p:nvPr>
        </p:nvSpPr>
        <p:spPr/>
        <p:txBody>
          <a:bodyPr/>
          <a:lstStyle/>
          <a:p>
            <a:fld id="{53FE240C-791C-4FA0-BA72-1FE57C9E7D13}" type="slidenum">
              <a:rPr lang="en-GB" smtClean="0"/>
              <a:t>8</a:t>
            </a:fld>
            <a:endParaRPr lang="pl-PL"/>
          </a:p>
        </p:txBody>
      </p:sp>
      <p:pic>
        <p:nvPicPr>
          <p:cNvPr id="3" name="Picture 2"/>
          <p:cNvPicPr>
            <a:picLocks noChangeAspect="1"/>
          </p:cNvPicPr>
          <p:nvPr/>
        </p:nvPicPr>
        <p:blipFill>
          <a:blip r:embed="rId4"/>
          <a:stretch>
            <a:fillRect/>
          </a:stretch>
        </p:blipFill>
        <p:spPr>
          <a:xfrm>
            <a:off x="827584" y="3248499"/>
            <a:ext cx="8190476" cy="3000000"/>
          </a:xfrm>
          <a:prstGeom prst="rect">
            <a:avLst/>
          </a:prstGeom>
        </p:spPr>
      </p:pic>
    </p:spTree>
    <p:extLst>
      <p:ext uri="{BB962C8B-B14F-4D97-AF65-F5344CB8AC3E}">
        <p14:creationId xmlns:p14="http://schemas.microsoft.com/office/powerpoint/2010/main" val="281217951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9</a:t>
            </a:fld>
            <a:endParaRPr lang="pl-PL">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pl-PL" noProof="0" smtClean="0"/>
              <a:t>Obowiązki związane ze wspólnym przedkładaniem w systemie REACH-IT</a:t>
            </a:r>
            <a:endParaRPr lang="pl-PL" noProof="0"/>
          </a:p>
        </p:txBody>
      </p:sp>
      <p:sp>
        <p:nvSpPr>
          <p:cNvPr id="3" name="Content Placeholder 2"/>
          <p:cNvSpPr>
            <a:spLocks noGrp="1"/>
          </p:cNvSpPr>
          <p:nvPr>
            <p:ph idx="1"/>
          </p:nvPr>
        </p:nvSpPr>
        <p:spPr>
          <a:xfrm>
            <a:off x="313184" y="1619672"/>
            <a:ext cx="8229600" cy="3956235"/>
          </a:xfrm>
        </p:spPr>
        <p:txBody>
          <a:bodyPr>
            <a:normAutofit/>
          </a:bodyPr>
          <a:lstStyle/>
          <a:p>
            <a:pPr marL="0" indent="0">
              <a:buNone/>
            </a:pPr>
            <a:r>
              <a:rPr lang="pl-PL" noProof="0" smtClean="0"/>
              <a:t>Wiodący rejestrujący</a:t>
            </a:r>
          </a:p>
          <a:p>
            <a:pPr lvl="1" indent="-342900">
              <a:buFontTx/>
              <a:buChar char="-"/>
            </a:pPr>
            <a:endParaRPr lang="pl-PL" noProof="0" smtClean="0"/>
          </a:p>
          <a:p>
            <a:pPr marL="400050" lvl="1" indent="0">
              <a:buNone/>
            </a:pPr>
            <a:r>
              <a:rPr lang="pl-PL" noProof="0" smtClean="0"/>
              <a:t>1. Utwórz wspólne przedkładanie w systemie REACH-IT</a:t>
            </a:r>
          </a:p>
          <a:p>
            <a:pPr lvl="1" indent="-342900">
              <a:buFontTx/>
              <a:buChar char="-"/>
            </a:pPr>
            <a:endParaRPr lang="pl-PL" noProof="0" smtClean="0"/>
          </a:p>
          <a:p>
            <a:pPr lvl="1" indent="-342900">
              <a:buFontTx/>
              <a:buChar char="-"/>
            </a:pPr>
            <a:endParaRPr lang="pl-PL" noProof="0" smtClean="0"/>
          </a:p>
          <a:p>
            <a:pPr lvl="1" indent="-342900">
              <a:buFontTx/>
              <a:buChar char="-"/>
            </a:pPr>
            <a:endParaRPr lang="pl-PL" noProof="0" smtClean="0"/>
          </a:p>
          <a:p>
            <a:pPr marL="400050" lvl="1" indent="0">
              <a:buNone/>
            </a:pPr>
            <a:endParaRPr lang="pl-PL" noProof="0" smtClean="0"/>
          </a:p>
          <a:p>
            <a:pPr marL="400050" lvl="1" indent="0">
              <a:buNone/>
            </a:pPr>
            <a:r>
              <a:rPr lang="pl-PL" noProof="0" smtClean="0"/>
              <a:t>2. Wyślij członkom tokeny</a:t>
            </a:r>
          </a:p>
          <a:p>
            <a:pPr marL="0" indent="0">
              <a:buNone/>
            </a:pPr>
            <a:r>
              <a:rPr lang="pl-PL" smtClean="0"/>
              <a:t> </a:t>
            </a:r>
          </a:p>
          <a:p>
            <a:endParaRPr lang="pl-PL" noProof="0"/>
          </a:p>
        </p:txBody>
      </p:sp>
      <p:pic>
        <p:nvPicPr>
          <p:cNvPr id="8" name="Picture 7"/>
          <p:cNvPicPr>
            <a:picLocks noChangeAspect="1"/>
          </p:cNvPicPr>
          <p:nvPr/>
        </p:nvPicPr>
        <p:blipFill>
          <a:blip r:embed="rId3"/>
          <a:stretch>
            <a:fillRect/>
          </a:stretch>
        </p:blipFill>
        <p:spPr>
          <a:xfrm>
            <a:off x="4716016" y="4543018"/>
            <a:ext cx="2376264" cy="1250280"/>
          </a:xfrm>
          <a:prstGeom prst="rect">
            <a:avLst/>
          </a:prstGeom>
        </p:spPr>
      </p:pic>
      <p:pic>
        <p:nvPicPr>
          <p:cNvPr id="9" name="Picture 8"/>
          <p:cNvPicPr>
            <a:picLocks noChangeAspect="1"/>
          </p:cNvPicPr>
          <p:nvPr/>
        </p:nvPicPr>
        <p:blipFill>
          <a:blip r:embed="rId4"/>
          <a:stretch>
            <a:fillRect/>
          </a:stretch>
        </p:blipFill>
        <p:spPr>
          <a:xfrm>
            <a:off x="1220168" y="2900050"/>
            <a:ext cx="6480720" cy="829126"/>
          </a:xfrm>
          <a:prstGeom prst="rect">
            <a:avLst/>
          </a:prstGeom>
        </p:spPr>
      </p:pic>
    </p:spTree>
    <p:extLst>
      <p:ext uri="{BB962C8B-B14F-4D97-AF65-F5344CB8AC3E}">
        <p14:creationId xmlns:p14="http://schemas.microsoft.com/office/powerpoint/2010/main" val="1131186242"/>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6.10.26"/>
  <p:tag name="AS_TITLE" val="Aspose.Slides for .NET 4.0 Client Profile"/>
  <p:tag name="AS_VERSION" val="16.10.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2.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6D3FFE2B6013534BB5FDEF3B980D4C31" ma:contentTypeVersion="16" ma:contentTypeDescription="Content type for ECHA process documents" ma:contentTypeScope="" ma:versionID="8dc8a49e89d291db91322531bb3d964e">
  <xsd:schema xmlns:xsd="http://www.w3.org/2001/XMLSchema" xmlns:xs="http://www.w3.org/2001/XMLSchema" xmlns:p="http://schemas.microsoft.com/office/2006/metadata/properties" xmlns:ns2="1a101ee2-a8a8-4e0f-bfd9-aff15f9bc839" xmlns:ns3="b80ede5c-af4c-4bf2-9a87-706a3579dc11" targetNamespace="http://schemas.microsoft.com/office/2006/metadata/properties" ma:root="true" ma:fieldsID="d7a7795f9788c218c04520a861492bdf" ns2:_="" ns3:_="">
    <xsd:import namespace="1a101ee2-a8a8-4e0f-bfd9-aff15f9bc839"/>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01ee2-a8a8-4e0f-bfd9-aff15f9bc839"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42e49345-dbec-4f99-ae5c-0d1330abc637}" ma:internalName="TaxCatchAll" ma:showField="CatchAllData" ma:web="1a101ee2-a8a8-4e0f-bfd9-aff15f9bc8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49345-dbec-4f99-ae5c-0d1330abc637}" ma:internalName="TaxCatchAllLabel" ma:readOnly="true" ma:showField="CatchAllDataLabel" ma:web="1a101ee2-a8a8-4e0f-bfd9-aff15f9b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HADocumentTypeTaxHTField0 xmlns="1a101ee2-a8a8-4e0f-bfd9-aff15f9bc839">
      <Terms xmlns="http://schemas.microsoft.com/office/infopath/2007/PartnerControls"/>
    </ECHADocumentTypeTaxHTField0>
    <ECHAProcessTaxHTField0 xmlns="1a101ee2-a8a8-4e0f-bfd9-aff15f9bc839">
      <Terms xmlns="http://schemas.microsoft.com/office/infopath/2007/PartnerControls">
        <TermInfo xmlns="http://schemas.microsoft.com/office/infopath/2007/PartnerControls">
          <TermName xmlns="http://schemas.microsoft.com/office/infopath/2007/PartnerControls">10.12 Production and Implementation of Communication outputs</TermName>
          <TermId xmlns="http://schemas.microsoft.com/office/infopath/2007/PartnerControls">0979686c-f827-4cff-a947-2fd9d24cc3a4</TermId>
        </TermInfo>
      </Terms>
    </ECHAProcessTaxHTField0>
    <_dlc_DocId xmlns="b80ede5c-af4c-4bf2-9a87-706a3579dc11">ACTV10-6-53872</_dlc_DocId>
    <TaxCatchAll xmlns="b80ede5c-af4c-4bf2-9a87-706a3579dc11">
      <Value>3</Value>
      <Value>1</Value>
    </TaxCatchAll>
    <ECHASecClassTaxHTField0 xmlns="1a101ee2-a8a8-4e0f-bfd9-aff15f9bc839">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a0307bc2-faf9-4068-8aeb-b713e4fa2a0f</TermId>
        </TermInfo>
      </Terms>
    </ECHASecClassTaxHTField0>
    <_dlc_DocIdUrl xmlns="b80ede5c-af4c-4bf2-9a87-706a3579dc11">
      <Url>https://activity.echa.europa.eu/sites/act-10/process-10-11/_layouts/DocIdRedir.aspx?ID=ACTV10-6-53872</Url>
      <Description>ACTV10-6-53872</Description>
    </_dlc_DocIdUrl>
    <ECHACategoryTaxHTField0 xmlns="1a101ee2-a8a8-4e0f-bfd9-aff15f9bc839">
      <Terms xmlns="http://schemas.microsoft.com/office/infopath/2007/PartnerControls"/>
    </ECHACategoryTaxHTField0>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661D9F9-A681-4970-9AB3-BB2CEB580C4E}">
  <ds:schemaRefs/>
</ds:datastoreItem>
</file>

<file path=customXml/itemProps2.xml><?xml version="1.0" encoding="utf-8"?>
<ds:datastoreItem xmlns:ds="http://schemas.openxmlformats.org/officeDocument/2006/customXml" ds:itemID="{3AC6B7AA-5129-4B5D-925F-ADFB35645A32}">
  <ds:schemaRefs/>
</ds:datastoreItem>
</file>

<file path=customXml/itemProps3.xml><?xml version="1.0" encoding="utf-8"?>
<ds:datastoreItem xmlns:ds="http://schemas.openxmlformats.org/officeDocument/2006/customXml" ds:itemID="{7BCF6A5F-9D12-494B-A636-D4E7909EB38C}">
  <ds:schemaRef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b80ede5c-af4c-4bf2-9a87-706a3579dc11"/>
    <ds:schemaRef ds:uri="1a101ee2-a8a8-4e0f-bfd9-aff15f9bc839"/>
    <ds:schemaRef ds:uri="http://schemas.microsoft.com/office/2006/metadata/properties"/>
  </ds:schemaRefs>
</ds:datastoreItem>
</file>

<file path=customXml/itemProps4.xml><?xml version="1.0" encoding="utf-8"?>
<ds:datastoreItem xmlns:ds="http://schemas.openxmlformats.org/officeDocument/2006/customXml" ds:itemID="{57325CAE-108D-4A40-AB78-5D4972D3F836}">
  <ds:schemaRefs/>
</ds:datastoreItem>
</file>

<file path=customXml/itemProps5.xml><?xml version="1.0" encoding="utf-8"?>
<ds:datastoreItem xmlns:ds="http://schemas.openxmlformats.org/officeDocument/2006/customXml" ds:itemID="{393C2A4F-378A-406C-8017-7706C7BE96B5}">
  <ds:schemaRefs/>
</ds:datastoreItem>
</file>

<file path=docProps/app.xml><?xml version="1.0" encoding="utf-8"?>
<Properties xmlns:vt="http://schemas.openxmlformats.org/officeDocument/2006/docPropsVTypes" xmlns="http://schemas.openxmlformats.org/officeDocument/2006/extended-properties">
  <Company>CDT</Company>
  <PresentationFormat>On-screen Show (4:3)</PresentationFormat>
  <Paragraphs>81</Paragraphs>
  <Slides>20</Slides>
  <Notes>19</Notes>
  <TotalTime>11732</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Office Theme</vt:lpstr>
      <vt:lpstr>Slide 1</vt:lpstr>
      <vt:lpstr>Cel niniejszej prezentacji</vt:lpstr>
      <vt:lpstr>Slide 3</vt:lpstr>
      <vt:lpstr>Slide 4</vt:lpstr>
      <vt:lpstr>Zadania i wiadomości</vt:lpstr>
      <vt:lpstr>Menu główne</vt:lpstr>
      <vt:lpstr>Wyszukiwanie wiodącego rejestrującego</vt:lpstr>
      <vt:lpstr>Opcje zarządzania kontem przedsiębiorstwa</vt:lpstr>
      <vt:lpstr>Obowiązki związane ze wspólnym przedkładaniem w systemie REACH-IT</vt:lpstr>
      <vt:lpstr>Obowiązki związane ze wspólnym przedkładaniem w systemie REACH-IT</vt:lpstr>
      <vt:lpstr>Zanim przedłożysz dokumentację, sprawdź następujące elementy: </vt:lpstr>
      <vt:lpstr>Czy jesteś gotowy?Przedkładanie w REACH-IT</vt:lpstr>
      <vt:lpstr>Skróty kreatora przedkładania</vt:lpstr>
      <vt:lpstr>Co dzieje się później?</vt:lpstr>
      <vt:lpstr>Strona raportu dotyczącego przedłożenia</vt:lpstr>
      <vt:lpstr>Droga dokumentacji</vt:lpstr>
      <vt:lpstr>Aktualizowanie dokumentacji na żądanie</vt:lpstr>
      <vt:lpstr>Numer rejestracji</vt:lpstr>
      <vt:lpstr>Strona z numerem referencyjnym</vt:lpstr>
      <vt:lpstr>Co należy zapamiętać</vt:lpstr>
    </vt:vector>
  </TitlesOfParts>
  <LinksUpToDate>0</LinksUpToDate>
  <SharedDoc>0</SharedDoc>
  <HyperlinksChanged>0</HyperlinksChanged>
  <Application>Aspose.Slides for .NET</Application>
  <AppVersion>16.1000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CDT</dc:creator>
  <cp:lastModifiedBy>CDT</cp:lastModifiedBy>
  <cp:revision>276</cp:revision>
  <dcterms:created xsi:type="dcterms:W3CDTF">2015-06-16T10:48:03Z</dcterms:created>
  <dcterms:modified xsi:type="dcterms:W3CDTF">2017-05-29T13:50:20Z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dlc_DocIdItemGuid">
    <vt:lpwstr>2c9f5385-a2f9-4afc-a0c6-65d4fd98a6c7</vt:lpwstr>
  </property>
  <property fmtid="{D5CDD505-2E9C-101B-9397-08002B2CF9AE}" pid="3" name="ContentTypeId">
    <vt:lpwstr>0x010100B558917389A54ADDB58930FBD7E6FD57008586DED9191B4C4CBD31A5DF7F304A71006D3FFE2B6013534BB5FDEF3B980D4C31</vt:lpwstr>
  </property>
  <property fmtid="{D5CDD505-2E9C-101B-9397-08002B2CF9AE}" pid="4" name="ECHACategory">
    <vt:lpwstr/>
  </property>
  <property fmtid="{D5CDD505-2E9C-101B-9397-08002B2CF9AE}" pid="5" name="ECHADocumentType">
    <vt:lpwstr/>
  </property>
  <property fmtid="{D5CDD505-2E9C-101B-9397-08002B2CF9AE}" pid="6" name="ECHAProcess">
    <vt:lpwstr>3;#10.12 Production and Implementation of Communication outputs|0979686c-f827-4cff-a947-2fd9d24cc3a4</vt:lpwstr>
  </property>
  <property fmtid="{D5CDD505-2E9C-101B-9397-08002B2CF9AE}" pid="7" name="ECHASecClass">
    <vt:lpwstr>1;#Internal|a0307bc2-faf9-4068-8aeb-b713e4fa2a0f</vt:lpwstr>
  </property>
</Properties>
</file>