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328" r:id="rId10"/>
    <p:sldId id="268" r:id="rId11"/>
    <p:sldId id="270" r:id="rId12"/>
    <p:sldId id="271" r:id="rId13"/>
    <p:sldId id="280" r:id="rId14"/>
    <p:sldId id="281" r:id="rId15"/>
    <p:sldId id="284" r:id="rId16"/>
    <p:sldId id="323" r:id="rId17"/>
    <p:sldId id="327" r:id="rId18"/>
    <p:sldId id="296" r:id="rId19"/>
    <p:sldId id="324" r:id="rId20"/>
    <p:sldId id="326" r:id="rId21"/>
    <p:sldId id="303" r:id="rId22"/>
    <p:sldId id="304" r:id="rId23"/>
    <p:sldId id="305" r:id="rId24"/>
    <p:sldId id="317" r:id="rId25"/>
    <p:sldId id="319" r:id="rId26"/>
    <p:sldId id="320" r:id="rId27"/>
    <p:sldId id="321" r:id="rId28"/>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MUSSET Christel" initials="MC" lastIdx="0" clrIdx="0">
    <p:extLst>
      <p:ext uri="{19B8F6BF-5375-455C-9EA6-DF929625EA0E}">
        <p15:presenceInfo xmlns:p15="http://schemas.microsoft.com/office/powerpoint/2012/main" userId="S-1-5-21-2444889250-2882189981-708495972-1341" providerId="AD"/>
      </p:ext>
    </p:extLst>
  </p:cmAuthor>
  <p:cmAuthor id="2" name="TROUTH Paul" initials="TP" lastIdx="0" clrIdx="1">
    <p:extLst>
      <p:ext uri="{19B8F6BF-5375-455C-9EA6-DF929625EA0E}">
        <p15:presenceInfo xmlns:p15="http://schemas.microsoft.com/office/powerpoint/2012/main" userId="S-1-5-21-2444889250-2882189981-708495972-5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55474" autoAdjust="0"/>
  </p:normalViewPr>
  <p:slideViewPr>
    <p:cSldViewPr>
      <p:cViewPr varScale="1">
        <p:scale>
          <a:sx n="64" d="100"/>
          <a:sy n="64" d="100"/>
        </p:scale>
        <p:origin x="2712" y="72"/>
      </p:cViewPr>
      <p:guideLst>
        <p:guide orient="horz" pos="2160"/>
        <p:guide pos="2880"/>
      </p:guideLst>
    </p:cSldViewPr>
  </p:slideViewPr>
  <p:outlineViewPr>
    <p:cViewPr>
      <p:scale>
        <a:sx n="33" d="100"/>
        <a:sy n="33" d="100"/>
      </p:scale>
      <p:origin x="0" y="-12774"/>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tags" Target="tags/tag1.xml" /><Relationship Id="rId3" Type="http://schemas.openxmlformats.org/officeDocument/2006/relationships/customXml" Target="../customXml/item3.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customXml" Target="../customXml/item4.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478A7-AFE6-4A1C-B985-B1032FA8D500}" type="datetimeFigureOut">
              <a:rPr lang="en-GB" smtClean="0"/>
              <a:t>29/05/2017</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D4212-E431-464C-A3C7-FAC7436F6DC4}" type="slidenum">
              <a:rPr lang="en-GB" smtClean="0"/>
              <a:t>‹#›</a:t>
            </a:fld>
            <a:endParaRPr lang="nl-NL"/>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nl-NL"/>
          </a:p>
        </p:txBody>
      </p:sp>
    </p:spTree>
    <p:extLst>
      <p:ext uri="{BB962C8B-B14F-4D97-AF65-F5344CB8AC3E}">
        <p14:creationId xmlns:p14="http://schemas.microsoft.com/office/powerpoint/2010/main" val="3174350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baseline="0" smtClean="0"/>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11</a:t>
            </a:fld>
            <a:endParaRPr lang="nl-NL">
              <a:solidFill>
                <a:prstClr val="black"/>
              </a:solidFill>
            </a:endParaRPr>
          </a:p>
        </p:txBody>
      </p:sp>
    </p:spTree>
    <p:extLst>
      <p:ext uri="{BB962C8B-B14F-4D97-AF65-F5344CB8AC3E}">
        <p14:creationId xmlns:p14="http://schemas.microsoft.com/office/powerpoint/2010/main" val="427265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kern="1200" smtClean="0">
                <a:solidFill>
                  <a:schemeClr val="tx1"/>
                </a:solidFill>
                <a:effectLst/>
                <a:latin typeface="+mn-lt"/>
              </a:rPr>
              <a:t>Voor elk type indiening kunnen dossiers worden ingediend via de indieningswizard door op de frontpagina van REACH-IT de functie ‘Submit a dossier’ [Een dossier indienen] te gebruiken. De wizard voert u door de benodigde stappen van het proces.</a:t>
            </a:r>
            <a:endParaRPr lang="nl-NL"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12</a:t>
            </a:fld>
            <a:endParaRPr lang="nl-NL">
              <a:solidFill>
                <a:prstClr val="black"/>
              </a:solidFill>
            </a:endParaRPr>
          </a:p>
        </p:txBody>
      </p:sp>
    </p:spTree>
    <p:extLst>
      <p:ext uri="{BB962C8B-B14F-4D97-AF65-F5344CB8AC3E}">
        <p14:creationId xmlns:p14="http://schemas.microsoft.com/office/powerpoint/2010/main" val="100708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kern="1200" smtClean="0">
                <a:solidFill>
                  <a:schemeClr val="tx1"/>
                </a:solidFill>
                <a:effectLst/>
                <a:latin typeface="+mn-lt"/>
              </a:rPr>
              <a:t>De indieningswizard kan ook vanaf andere pagina’s in REACH-IT worden gestart. Voor gezamenlijke indieningen kunnen hoofdregistranten en deelnemers bijvoorbeeld snelkoppelingen naar de indieningswizard aanmaken via de ‘Joint submission’-pagina. Hier kan de indieningswizard worden gestart met de oranje actieknop ‘Submit a IUCLID dossier’ [Een IUCLID-dossier indienen].</a:t>
            </a:r>
            <a:endParaRPr lang="nl-NL" sz="1200" b="0" kern="1200" smtClean="0">
              <a:solidFill>
                <a:schemeClr val="tx1"/>
              </a:solidFill>
              <a:effectLst/>
              <a:latin typeface="+mn-lt"/>
              <a:ea typeface="+mn-ea"/>
              <a:cs typeface="+mn-cs"/>
            </a:endParaRPr>
          </a:p>
          <a:p>
            <a:endParaRPr lang="nl-NL" sz="1200" kern="1200" smtClean="0">
              <a:solidFill>
                <a:schemeClr val="tx1"/>
              </a:solidFill>
              <a:effectLst/>
              <a:latin typeface="+mn-lt"/>
              <a:ea typeface="+mn-ea"/>
              <a:cs typeface="+mn-cs"/>
            </a:endParaRPr>
          </a:p>
          <a:p>
            <a:endParaRPr lang="nl-NL"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13</a:t>
            </a:fld>
            <a:endParaRPr lang="nl-NL">
              <a:solidFill>
                <a:prstClr val="black"/>
              </a:solidFill>
            </a:endParaRPr>
          </a:p>
        </p:txBody>
      </p:sp>
    </p:spTree>
    <p:extLst>
      <p:ext uri="{BB962C8B-B14F-4D97-AF65-F5344CB8AC3E}">
        <p14:creationId xmlns:p14="http://schemas.microsoft.com/office/powerpoint/2010/main" val="32839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smtClean="0"/>
              <a:t>Wanneer u uw dossier naar REACH-IT hebt geüpload, krijgt u een voorlopig indieningsnummer. Dit nummer verschijnt op uw schermt als een link. Door op de link te klikken komt u op de pagina ‘Submission report’.</a:t>
            </a:r>
            <a:endParaRPr lang="nl-NL" b="0"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nl-NL"/>
          </a:p>
        </p:txBody>
      </p:sp>
    </p:spTree>
    <p:extLst>
      <p:ext uri="{BB962C8B-B14F-4D97-AF65-F5344CB8AC3E}">
        <p14:creationId xmlns:p14="http://schemas.microsoft.com/office/powerpoint/2010/main" val="18062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NL" sz="1200" b="0" kern="1200" smtClean="0">
                <a:solidFill>
                  <a:schemeClr val="tx1"/>
                </a:solidFill>
                <a:effectLst/>
                <a:latin typeface="+mn-lt"/>
              </a:rPr>
              <a:t>Elk dossier dat bij ECHA wordt ingediend krijgt een indieningsrapport. </a:t>
            </a:r>
            <a:r>
              <a:rPr lang="nl-NL" b="0" smtClean="0"/>
              <a:t>De pagina ‘Submission report’ </a:t>
            </a:r>
            <a:r>
              <a:rPr lang="nl-NL" sz="1200" b="0" kern="1200" smtClean="0">
                <a:solidFill>
                  <a:schemeClr val="tx1"/>
                </a:solidFill>
                <a:effectLst/>
                <a:latin typeface="+mn-lt"/>
              </a:rPr>
              <a:t>geeft u een overzicht van de informatie over de indiening. In het middengedeelte van de pagina vindt u algemene informatie over de indiening. Een erg belangrijk onderdeel is ‘Key documents’ [Belangrijke documenten] onderaan de pagina. U kunt dit onderdeel uitvouwen door erop te klikken. Hier vindt u de</a:t>
            </a:r>
            <a:r>
              <a:rPr lang="nl-NL" smtClean="0"/>
              <a:t> </a:t>
            </a:r>
            <a:r>
              <a:rPr lang="nl-NL" sz="1200" b="0" kern="1200" baseline="0" smtClean="0">
                <a:solidFill>
                  <a:schemeClr val="tx1"/>
                </a:solidFill>
                <a:effectLst/>
                <a:latin typeface="+mn-lt"/>
              </a:rPr>
              <a:t>besluiten en facturen met betrekking tot de indiening.</a:t>
            </a:r>
            <a:endParaRPr lang="nl-NL" sz="1200" b="0" kern="1200" smtClean="0">
              <a:solidFill>
                <a:schemeClr val="tx1"/>
              </a:solidFill>
              <a:effectLst/>
              <a:latin typeface="+mn-lt"/>
              <a:ea typeface="+mn-ea"/>
              <a:cs typeface="+mn-cs"/>
            </a:endParaRPr>
          </a:p>
          <a:p>
            <a:r>
              <a:rPr lang="nl-NL" smtClean="0"/>
              <a:t> </a:t>
            </a:r>
          </a:p>
          <a:p>
            <a:pPr marL="0" marR="0" lvl="0" indent="0" algn="l" defTabSz="914400" rtl="0" eaLnBrk="1" fontAlgn="auto" latinLnBrk="0" hangingPunct="1">
              <a:lnSpc>
                <a:spcPct val="100000"/>
              </a:lnSpc>
              <a:spcBef>
                <a:spcPct val="0"/>
              </a:spcBef>
              <a:spcAft>
                <a:spcPct val="0"/>
              </a:spcAft>
              <a:buClrTx/>
              <a:buSzTx/>
              <a:buFontTx/>
              <a:buNone/>
              <a:defRPr/>
            </a:pPr>
            <a:r>
              <a:rPr lang="nl-NL" sz="1200" b="0" kern="1200" baseline="0" smtClean="0">
                <a:solidFill>
                  <a:schemeClr val="tx1"/>
                </a:solidFill>
                <a:effectLst/>
                <a:latin typeface="+mn-lt"/>
              </a:rPr>
              <a:t>Rechts op de pagina vindt u de stappen van de ‘Submission processing steps’ [Stappen in de verwerking van de indiening], een stapsgewijze weergave van de reis van het dossier bij ECHA.</a:t>
            </a:r>
            <a:endParaRPr lang="nl-NL" b="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nl-NL"/>
          </a:p>
        </p:txBody>
      </p:sp>
    </p:spTree>
    <p:extLst>
      <p:ext uri="{BB962C8B-B14F-4D97-AF65-F5344CB8AC3E}">
        <p14:creationId xmlns:p14="http://schemas.microsoft.com/office/powerpoint/2010/main" val="289493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NL" b="0" smtClean="0"/>
              <a:t>Wanneer u uw dossier in REACH-IT hebt ingediend, controleert ECHA of het dossier alle benodigde informatie bevat en of de informatie consistent is. </a:t>
            </a:r>
            <a:endParaRPr lang="nl-NL"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nl-NL"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De bedrijfsregels zijn de eerste halte. </a:t>
            </a:r>
            <a:r>
              <a:rPr lang="nl-NL" smtClean="0"/>
              <a:t>Bedrijfsregels zijn </a:t>
            </a:r>
            <a:r>
              <a:rPr lang="nl-NL" b="0" smtClean="0"/>
              <a:t>administratieve controles om na te gaan of ECHA het bestand kan verwerken. Als er bij deze controle informatie ontbreekt, wordt uw indiening terzijde gelegd. U kunt op elk moment een nieuw dossier indienen.</a:t>
            </a:r>
            <a:endParaRPr lang="nl-NL"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Wanneer het dossier de controle van de bedrijfsregels heeft doorstaan, controleert ECHA de technische en financiële volledigheid van de indiening. Deze twee controles vinden tegelijkertijd plaats.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smtClean="0"/>
              <a:t>Bij de controle op technische volledigheid wordt nagegaan of het dossier volledig is op het vlak van de gegevens die in de REACH-verordening worden vereist.</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Bij de controle op financiële volledigheid</a:t>
            </a:r>
            <a:r>
              <a:rPr lang="nl-NL" smtClean="0"/>
              <a:t> </a:t>
            </a:r>
            <a:r>
              <a:rPr lang="nl-NL" b="0" smtClean="0"/>
              <a:t>wordt gekeken of u voor uw registratie een vergoeding moet betalen.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Als er in de controle op technische of financiële volledigheid tekortkomingen aan het licht komen,</a:t>
            </a:r>
            <a:r>
              <a:rPr lang="nl-NL" smtClean="0"/>
              <a:t> </a:t>
            </a:r>
            <a:r>
              <a:rPr lang="nl-NL" b="0" smtClean="0"/>
              <a:t>zal ECHA u daarvan op de hoogte brengen.</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Als uw dossier de controle op technische volledigheid niet doorstaat, hebt u slechts één kans om uw dossier te verbeteren en moet u dit binnen de door ECHA bepaalde termijn doen.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Als het dossier alle controles heeft doorstaan, ontvangt u een positief besluit en een registratienummer voor uw stof. </a:t>
            </a:r>
          </a:p>
          <a:p>
            <a:pPr marL="0" marR="0" lvl="0" indent="0" algn="l" defTabSz="914400" rtl="0" eaLnBrk="1" fontAlgn="auto" latinLnBrk="0" hangingPunct="1">
              <a:lnSpc>
                <a:spcPct val="100000"/>
              </a:lnSpc>
              <a:spcBef>
                <a:spcPct val="0"/>
              </a:spcBef>
              <a:spcAft>
                <a:spcPct val="0"/>
              </a:spcAft>
              <a:buClrTx/>
              <a:buSzTx/>
              <a:buFontTx/>
              <a:buNone/>
              <a:defRPr/>
            </a:pPr>
            <a:endParaRPr lang="nl-NL"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nl-NL"/>
          </a:p>
        </p:txBody>
      </p:sp>
    </p:spTree>
    <p:extLst>
      <p:ext uri="{BB962C8B-B14F-4D97-AF65-F5344CB8AC3E}">
        <p14:creationId xmlns:p14="http://schemas.microsoft.com/office/powerpoint/2010/main" val="190958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baseline="0" smtClean="0"/>
              <a:t>Op deze slide wordt belangrijke informatie uitgelicht die u nodig hebt wanneer ECHA u heeft verzocht uw dossier bij te werken:</a:t>
            </a:r>
          </a:p>
          <a:p>
            <a:endParaRPr lang="nl-NL"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smtClean="0"/>
              <a:t>Om te beginnen hebt u het indieningsnummer en het </a:t>
            </a:r>
            <a:r>
              <a:rPr lang="nl-NL" b="0" baseline="0" smtClean="0"/>
              <a:t>mededelingsnummer nodig. </a:t>
            </a:r>
            <a:r>
              <a:rPr lang="nl-NL" b="0" smtClean="0"/>
              <a:t>Deze twee nummers hebt u nodig</a:t>
            </a:r>
            <a:r>
              <a:rPr lang="nl-NL" smtClean="0"/>
              <a:t> </a:t>
            </a:r>
            <a:r>
              <a:rPr lang="nl-NL" b="0" baseline="0" smtClean="0"/>
              <a:t>wanneer u uw gegevensverzameling in IUCLID hebt verbeterd en gereed bent om een nieuw dossier aan te maken.</a:t>
            </a:r>
            <a:r>
              <a:rPr lang="nl-NL" b="0" smtClean="0"/>
              <a:t> U moet deze invoeren in de dossierheader, zodat REACH-IT weet dat u een bijgewerkt dossier indient.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Daarnaast moet u de uiterste termijn voor herindiening in de gaten houden – handel op tijd om verrassingen op het laatste moment te vermijden. </a:t>
            </a:r>
            <a:r>
              <a:rPr lang="nl-NL" b="0"/>
              <a:t>Als deze termijn is verstreken</a:t>
            </a:r>
            <a:r>
              <a:rPr lang="nl-NL" smtClean="0"/>
              <a:t>, </a:t>
            </a:r>
            <a:r>
              <a:rPr lang="nl-NL" b="0" baseline="0" smtClean="0"/>
              <a:t>kunt u geen update meer indienen.</a:t>
            </a:r>
            <a:r>
              <a:rPr lang="nl-NL" b="0"/>
              <a:t> </a:t>
            </a:r>
            <a:endParaRPr lang="nl-NL" b="0" baseline="0"/>
          </a:p>
          <a:p>
            <a:endParaRPr lang="nl-NL" baseline="0"/>
          </a:p>
          <a:p>
            <a:endParaRPr lang="nl-NL" baseline="0"/>
          </a:p>
          <a:p>
            <a:endParaRPr lang="nl-NL"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nl-NL"/>
          </a:p>
        </p:txBody>
      </p:sp>
    </p:spTree>
    <p:extLst>
      <p:ext uri="{BB962C8B-B14F-4D97-AF65-F5344CB8AC3E}">
        <p14:creationId xmlns:p14="http://schemas.microsoft.com/office/powerpoint/2010/main" val="55560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smtClean="0"/>
              <a:t>Wanneer een dossier alle controles heeft doorstaan, wordt een registratienummer toegekend. Uw indiening heeft nu alle verwerkingsstappen doorlopen en achter ‘Reference number’ [Referentienummer] komt de registratienummerlink te staan. Als u deze link volgt komt u op een overzichtspagina.</a:t>
            </a:r>
            <a:endParaRPr lang="nl-NL" b="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nl-NL"/>
          </a:p>
        </p:txBody>
      </p:sp>
    </p:spTree>
    <p:extLst>
      <p:ext uri="{BB962C8B-B14F-4D97-AF65-F5344CB8AC3E}">
        <p14:creationId xmlns:p14="http://schemas.microsoft.com/office/powerpoint/2010/main" val="381433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b="0"/>
              <a:t>Op de overzichtspagina bij het referentienummer worden de basisgegevens over uw registratie weergegeven.  Op deze pagina kunt u ook</a:t>
            </a:r>
            <a:r>
              <a:rPr lang="nl-NL" smtClean="0"/>
              <a:t> </a:t>
            </a:r>
            <a:r>
              <a:rPr lang="nl-NL" b="0" smtClean="0"/>
              <a:t>de gegevens van de contactpersoon bijwerken met een nieuwe contactpersoon, bv. als iemand anders bij uw onderneming de verantwoordelijkheid heeft gekregen voor deze sto</a:t>
            </a:r>
            <a:r>
              <a:rPr lang="nl-NL" smtClean="0"/>
              <a:t>f</a:t>
            </a:r>
            <a:r>
              <a:rPr lang="nl-NL" b="0" smtClean="0"/>
              <a:t> </a:t>
            </a:r>
            <a:endParaRPr lang="nl-NL" b="0" baseline="0" smtClean="0"/>
          </a:p>
          <a:p>
            <a:pPr marL="171450" indent="-171450">
              <a:buFont typeface="Arial" panose="020b0604020202020204" pitchFamily="34" charset="0"/>
              <a:buChar char="•"/>
            </a:pPr>
            <a:r>
              <a:rPr lang="nl-NL" b="0" baseline="0" smtClean="0"/>
              <a:t>Onder ‘Key documents’ vindt u de besluiten over uw registratie. U vindt daar ook een brief met het besluit van ECHA, voorzien van het registratienummer, die u kunt afdrukken.</a:t>
            </a:r>
          </a:p>
          <a:p>
            <a:pPr marL="171450" indent="-171450">
              <a:buFont typeface="Arial" panose="020b0604020202020204" pitchFamily="34" charset="0"/>
              <a:buChar char="•"/>
            </a:pPr>
            <a:r>
              <a:rPr lang="nl-NL" b="0" baseline="0" smtClean="0"/>
              <a:t>Onderaan de pagina vindt u de ‘Reference number history’ [Geschiedenis van het referentienummer]. Hierin ziet u </a:t>
            </a:r>
            <a:r>
              <a:rPr lang="nl-NL" b="0"/>
              <a:t>de verschillende activiteiten ten aanzien van deze registratie zien, zoals updates.</a:t>
            </a:r>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nl-NL"/>
          </a:p>
        </p:txBody>
      </p:sp>
    </p:spTree>
    <p:extLst>
      <p:ext uri="{BB962C8B-B14F-4D97-AF65-F5344CB8AC3E}">
        <p14:creationId xmlns:p14="http://schemas.microsoft.com/office/powerpoint/2010/main" val="11814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nl-NL"/>
          </a:p>
        </p:txBody>
      </p:sp>
    </p:spTree>
    <p:extLst>
      <p:ext uri="{BB962C8B-B14F-4D97-AF65-F5344CB8AC3E}">
        <p14:creationId xmlns:p14="http://schemas.microsoft.com/office/powerpoint/2010/main" val="210628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NL" smtClean="0"/>
              <a:t>REACH-IT is de IT-tool</a:t>
            </a:r>
            <a:r>
              <a:rPr lang="nl-NL" b="0" smtClean="0"/>
              <a:t> die u helpt om aan uw wettelijke verplichtingen op grond van REACH te voldoen. Het is een onlinetool die wordt gehost door ECHA. U hoeft REACH-IT dus niet op uw eigen computer te installeren. </a:t>
            </a:r>
          </a:p>
          <a:p>
            <a:pPr marL="0" marR="0" lvl="0" indent="0" algn="l" defTabSz="914400" rtl="0" eaLnBrk="1" fontAlgn="auto" latinLnBrk="0" hangingPunct="1">
              <a:lnSpc>
                <a:spcPct val="100000"/>
              </a:lnSpc>
              <a:spcBef>
                <a:spcPct val="0"/>
              </a:spcBef>
              <a:spcAft>
                <a:spcPct val="0"/>
              </a:spcAft>
              <a:buClrTx/>
              <a:buSzTx/>
              <a:buFontTx/>
              <a:buNone/>
              <a:defRPr/>
            </a:pPr>
            <a:endParaRPr lang="nl-NL" b="0" smtClean="0"/>
          </a:p>
          <a:p>
            <a:pPr marL="0" marR="0" lvl="0" indent="0" algn="l" defTabSz="914400" rtl="0" eaLnBrk="1" fontAlgn="auto" latinLnBrk="0" hangingPunct="1">
              <a:lnSpc>
                <a:spcPct val="100000"/>
              </a:lnSpc>
              <a:spcBef>
                <a:spcPct val="0"/>
              </a:spcBef>
              <a:spcAft>
                <a:spcPct val="0"/>
              </a:spcAft>
              <a:buClrTx/>
              <a:buSzTx/>
              <a:buFontTx/>
              <a:buNone/>
              <a:defRPr/>
            </a:pPr>
            <a:r>
              <a:rPr lang="nl-NL" b="0" smtClean="0"/>
              <a:t>Informatie indienen bij ECHA via REACH-IT is volkomen veilig. Alle berichten of mededelingen van ECHA over uw indiening of registratie worden beveiligd verzonden. </a:t>
            </a:r>
          </a:p>
          <a:p>
            <a:pPr marL="0" marR="0" lvl="0" indent="0" algn="l" defTabSz="914400" rtl="0" eaLnBrk="1" fontAlgn="auto" latinLnBrk="0" hangingPunct="1">
              <a:lnSpc>
                <a:spcPct val="100000"/>
              </a:lnSpc>
              <a:spcBef>
                <a:spcPct val="0"/>
              </a:spcBef>
              <a:spcAft>
                <a:spcPct val="0"/>
              </a:spcAft>
              <a:buClrTx/>
              <a:buSzTx/>
              <a:buFontTx/>
              <a:buNone/>
              <a:defRPr/>
            </a:pPr>
            <a:endParaRPr lang="nl-NL"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nl-NL" b="0" baseline="0" smtClean="0"/>
              <a:t>Bepaalde informatie over gezamenlijke indieningen is in REACH-IT zichtbaar:</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Als u gepreregistreerd hebt of informatie hebt ingewonnen over een stof, de gegevens van een hoofdregistrant, als die er is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Deelnemers aan een gezamenlijke indiening zijn zichtbaar voor elkaar.</a:t>
            </a:r>
          </a:p>
          <a:p>
            <a:pPr marL="0" marR="0" lvl="0" indent="0" algn="l" defTabSz="914400" rtl="0" eaLnBrk="1" fontAlgn="auto" latinLnBrk="0" hangingPunct="1">
              <a:lnSpc>
                <a:spcPct val="100000"/>
              </a:lnSpc>
              <a:spcBef>
                <a:spcPct val="0"/>
              </a:spcBef>
              <a:spcAft>
                <a:spcPct val="0"/>
              </a:spcAft>
              <a:buClrTx/>
              <a:buSzTx/>
              <a:buFontTx/>
              <a:buNone/>
              <a:defRPr/>
            </a:pPr>
            <a:endParaRPr lang="nl-NL"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nl-NL" smtClean="0"/>
              <a:t>Indien uw onderneming nog niet is ingeschreven, moet u eerst een account aanmaken.</a:t>
            </a:r>
            <a:r>
              <a:rPr lang="nl-NL" b="0" smtClean="0"/>
              <a:t> Ga naar de REACH-IT-pagina op de website van ECHA en dan naar ‘Register a company’ [Een onderneming registreren] om aan de slag te gaan. Hebt u al een ECHA-account aangemaakt, dan kunt u op ‘Login’ klikken.</a:t>
            </a:r>
          </a:p>
          <a:p>
            <a:pPr marL="0" marR="0" lvl="0" indent="0" algn="l" defTabSz="914400" rtl="0" eaLnBrk="1" fontAlgn="auto" latinLnBrk="0" hangingPunct="1">
              <a:lnSpc>
                <a:spcPct val="100000"/>
              </a:lnSpc>
              <a:spcBef>
                <a:spcPct val="0"/>
              </a:spcBef>
              <a:spcAft>
                <a:spcPct val="0"/>
              </a:spcAft>
              <a:buClrTx/>
              <a:buSzTx/>
              <a:buFontTx/>
              <a:buNone/>
              <a:defRPr/>
            </a:pPr>
            <a:endParaRPr lang="nl-NL"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nl-NL" b="1" baseline="0" smtClean="0"/>
              <a:t>Nuttige links:</a:t>
            </a:r>
          </a:p>
          <a:p>
            <a:pPr marL="0" marR="0" lvl="0" indent="0" algn="l" defTabSz="914400" rtl="0" eaLnBrk="1" fontAlgn="auto" latinLnBrk="0" hangingPunct="1">
              <a:lnSpc>
                <a:spcPct val="100000"/>
              </a:lnSpc>
              <a:spcBef>
                <a:spcPct val="0"/>
              </a:spcBef>
              <a:spcAft>
                <a:spcPct val="0"/>
              </a:spcAft>
              <a:buClrTx/>
              <a:buSzTx/>
              <a:buFontTx/>
              <a:buNone/>
              <a:defRPr/>
            </a:pPr>
            <a:r>
              <a:rPr lang="nl-NL" b="0" baseline="0" smtClean="0"/>
              <a:t>REACH-IT: https://reach-it.echa.europa.eu/reach/ </a:t>
            </a:r>
            <a:endParaRPr lang="nl-NL" b="1" smtClean="0"/>
          </a:p>
          <a:p>
            <a:pPr marL="0" marR="0" lvl="0" indent="0" algn="l" defTabSz="914400" rtl="0" eaLnBrk="1" fontAlgn="auto" latinLnBrk="0" hangingPunct="1">
              <a:lnSpc>
                <a:spcPct val="100000"/>
              </a:lnSpc>
              <a:spcBef>
                <a:spcPct val="0"/>
              </a:spcBef>
              <a:spcAft>
                <a:spcPct val="0"/>
              </a:spcAft>
              <a:buClrTx/>
              <a:buSzTx/>
              <a:buFontTx/>
              <a:buNone/>
              <a:defRPr/>
            </a:pPr>
            <a:endParaRPr lang="nl-NL" smtClean="0"/>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nl-NL"/>
          </a:p>
        </p:txBody>
      </p:sp>
    </p:spTree>
    <p:extLst>
      <p:ext uri="{BB962C8B-B14F-4D97-AF65-F5344CB8AC3E}">
        <p14:creationId xmlns:p14="http://schemas.microsoft.com/office/powerpoint/2010/main" val="58300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NL" smtClean="0"/>
              <a:t>Wanneer u inlogt, ziet u de startpagina van REACH-IT. Er zijn drie hoofdfuncties, die worden aangegeven door blauwe bollen: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smtClean="0"/>
              <a:t>‘Submit a dossier’ [Een dossier indienen]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smtClean="0"/>
              <a:t>‘Tasks’ [Taken]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smtClean="0"/>
              <a:t>‘Substances’ [Stoffen]. </a:t>
            </a:r>
          </a:p>
          <a:p>
            <a:pPr marL="0" marR="0" lvl="0" indent="0" algn="l" defTabSz="914400" rtl="0" eaLnBrk="1" fontAlgn="auto" latinLnBrk="0" hangingPunct="1">
              <a:lnSpc>
                <a:spcPct val="100000"/>
              </a:lnSpc>
              <a:spcBef>
                <a:spcPct val="0"/>
              </a:spcBef>
              <a:spcAft>
                <a:spcPct val="0"/>
              </a:spcAft>
              <a:buClrTx/>
              <a:buSzTx/>
              <a:buFontTx/>
              <a:buNone/>
              <a:defRPr/>
            </a:pPr>
            <a:endParaRPr lang="nl-NL"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nl-NL" smtClean="0"/>
              <a:t>Onder de functie ‘Submit a dossier’ worden de verschillende mogelijkheden weergegeven om een dossier in te dienen. De functie ‘Tasks’ geeft u een volledig overzicht van alle taken die een handeling van uw onderneming binnen een bepaalde termijn vergen. De kleuren geven de urgentie van de taken aan. De functie ‘Substances’ is het portaal waar u het regelgevingsproces voor uw stoffen kunt bijhouden.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nl-NL" b="0" baseline="0" smtClean="0">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nl-NL" b="0" smtClean="0">
                <a:effectLst/>
              </a:rPr>
              <a:t>Er zijn ook allerlei zoekmogelijkheden.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In de topbanner van elke pagina in REACH-IT vindt u ‘quick search by number’ [Snel zoeken op nummer]. Deze zoekmogelijkheid gebruikt het EG- of CAS-nummer van een stof, een REACH-IT-indieningsnummer of een ander referentienummer.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Het blauwe vergrootglas rechtsboven in het scherm is voor geavanceerd zoeken. Als u erop klikt</a:t>
            </a:r>
            <a:r>
              <a:rPr lang="nl-NL" b="0" smtClean="0"/>
              <a:t> krijgt u een lijst met zoekonderwerpen te zien. U kunt uw zoekresultaten verder beperken door de resultaten te filteren.</a:t>
            </a:r>
          </a:p>
          <a:p>
            <a:pPr marL="0" marR="0" lvl="0" indent="0" algn="l" defTabSz="914400" rtl="0" eaLnBrk="1" fontAlgn="auto" latinLnBrk="0" hangingPunct="1">
              <a:lnSpc>
                <a:spcPct val="100000"/>
              </a:lnSpc>
              <a:spcBef>
                <a:spcPct val="0"/>
              </a:spcBef>
              <a:spcAft>
                <a:spcPct val="0"/>
              </a:spcAft>
              <a:buClrTx/>
              <a:buSzTx/>
              <a:buFontTx/>
              <a:buNone/>
              <a:defRPr/>
            </a:pPr>
            <a:endParaRPr lang="nl-NL"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nl-NL" smtClean="0"/>
              <a:t>Onderaan elke REACH-IT-pagina vindt u ondersteuningslinks.</a:t>
            </a:r>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nl-NL"/>
          </a:p>
        </p:txBody>
      </p:sp>
    </p:spTree>
    <p:extLst>
      <p:ext uri="{BB962C8B-B14F-4D97-AF65-F5344CB8AC3E}">
        <p14:creationId xmlns:p14="http://schemas.microsoft.com/office/powerpoint/2010/main" val="141014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mtClean="0"/>
              <a:t>Berichten en taken dienen verschillende doelen, maar zijn allebei een manier van ECHA om u informatie te sturen in REACH-IT.</a:t>
            </a:r>
          </a:p>
          <a:p>
            <a:endParaRPr lang="nl-NL" baseline="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smtClean="0"/>
              <a:t>Als ECHA van u vraagt om actie te ondernemen voor een handeling in REACH-IT, krijgt u een taak.</a:t>
            </a:r>
            <a:r>
              <a:rPr lang="nl-NL" sz="1200" b="0" kern="1200" smtClean="0">
                <a:solidFill>
                  <a:schemeClr val="tx1"/>
                </a:solidFill>
                <a:effectLst/>
                <a:latin typeface="+mn-lt"/>
              </a:rPr>
              <a:t>V</a:t>
            </a:r>
            <a:r>
              <a:rPr lang="nl-NL" sz="1200" kern="1200" smtClean="0">
                <a:solidFill>
                  <a:schemeClr val="tx1"/>
                </a:solidFill>
                <a:effectLst/>
                <a:latin typeface="+mn-lt"/>
              </a:rPr>
              <a:t>oor taken geldt dat u binnen een gegeven termijn actie moet ondernemen. Het is dus raadzaam om de in de gaten te houden welke taken op de hoofdpagina worden weergegeven als</a:t>
            </a:r>
            <a:r>
              <a:rPr lang="nl-NL" sz="1200" i="1" kern="1200" baseline="0">
                <a:solidFill>
                  <a:schemeClr val="tx1"/>
                </a:solidFill>
                <a:effectLst/>
                <a:latin typeface="+mn-lt"/>
              </a:rPr>
              <a:t>N</a:t>
            </a:r>
            <a:r>
              <a:rPr lang="nl-NL" sz="1200" i="1" kern="1200">
                <a:solidFill>
                  <a:schemeClr val="tx1"/>
                </a:solidFill>
                <a:effectLst/>
                <a:latin typeface="+mn-lt"/>
              </a:rPr>
              <a:t>ew</a:t>
            </a:r>
            <a:r>
              <a:rPr lang="nl-NL" smtClean="0"/>
              <a:t> </a:t>
            </a:r>
            <a:r>
              <a:rPr lang="nl-NL" sz="1200" kern="1200">
                <a:solidFill>
                  <a:schemeClr val="tx1"/>
                </a:solidFill>
                <a:effectLst/>
                <a:latin typeface="+mn-lt"/>
              </a:rPr>
              <a:t>of </a:t>
            </a:r>
            <a:r>
              <a:rPr lang="nl-NL" sz="1200" i="1" kern="1200">
                <a:solidFill>
                  <a:schemeClr val="tx1"/>
                </a:solidFill>
                <a:effectLst/>
                <a:latin typeface="+mn-lt"/>
              </a:rPr>
              <a:t>Close to deadline.</a:t>
            </a:r>
            <a:r>
              <a:rPr lang="nl-NL" sz="1200" i="0" kern="1200" baseline="0" smtClean="0">
                <a:solidFill>
                  <a:schemeClr val="tx1"/>
                </a:solidFill>
                <a:effectLst/>
                <a:latin typeface="+mn-lt"/>
              </a:rPr>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nl-NL" sz="1200" i="0" kern="1200" baseline="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sz="1200" kern="1200" smtClean="0">
                <a:solidFill>
                  <a:schemeClr val="tx1"/>
                </a:solidFill>
                <a:effectLst/>
                <a:latin typeface="+mn-lt"/>
              </a:rPr>
              <a:t>Als ECHA u op de hoogte wil stellen van een gebeurtenis in REACH-IT, krijgt u een bericht. Berichten zijn te vinden in de topbanner en dienen louter ter informatie. Naar aanleiding van een bericht hoeft u dus geen actie te ondernemen.</a:t>
            </a:r>
          </a:p>
          <a:p>
            <a:pPr marL="0" marR="0" lvl="0" indent="0" algn="l" defTabSz="914400" rtl="0" eaLnBrk="1" fontAlgn="auto" latinLnBrk="0" hangingPunct="1">
              <a:lnSpc>
                <a:spcPct val="100000"/>
              </a:lnSpc>
              <a:spcBef>
                <a:spcPct val="0"/>
              </a:spcBef>
              <a:spcAft>
                <a:spcPct val="0"/>
              </a:spcAft>
              <a:buClrTx/>
              <a:buSzTx/>
              <a:buFontTx/>
              <a:buNone/>
              <a:defRPr/>
            </a:pPr>
            <a:endParaRPr lang="nl-NL" sz="1200" kern="1200" baseline="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nl-NL" b="0" baseline="0" smtClean="0"/>
              <a:t>Veel kenmerken van REACH-IT zijn bedoeld om de tool gebruiksvriendelijk en eenvoudig in het gebruik te maken:</a:t>
            </a:r>
          </a:p>
          <a:p>
            <a:pPr marL="0" marR="0" lvl="0" indent="0" algn="l" defTabSz="914400" rtl="0" eaLnBrk="1" fontAlgn="auto" latinLnBrk="0" hangingPunct="1">
              <a:lnSpc>
                <a:spcPct val="100000"/>
              </a:lnSpc>
              <a:spcBef>
                <a:spcPct val="0"/>
              </a:spcBef>
              <a:spcAft>
                <a:spcPct val="0"/>
              </a:spcAft>
              <a:buClrTx/>
              <a:buSzTx/>
              <a:buFontTx/>
              <a:buNone/>
              <a:defRPr/>
            </a:pPr>
            <a:endParaRPr lang="nl-NL"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Wanneer u een handeling verricht, wordt een wizard opgestart, bv. voor het ‘submit’ [indienen], ‘create’ [creëren] of ‘update’ [bijwerken] van informatie. Wizards loodsen u stap voor stap door het proces. U kunt voortdurend overzicht houden over alle stappen van het proces.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De ingebouwde help-functie omvat met name ‘page help’, hulp per pagina, en ‘topic help’, hulp per onderwerp. Door op het ‘info’-symbooltje in de rechterbovenhoek te klikken, krijgt u algemene en technische ondersteuning aangeboden voor de specifieke pagina waarop u bezig bent. De inhoud van de help-functie is beschikbaar in 23 talen.</a:t>
            </a:r>
          </a:p>
          <a:p>
            <a:pPr marL="0" marR="0" lvl="0" indent="0" algn="l" defTabSz="914400" rtl="0" eaLnBrk="1" fontAlgn="auto" latinLnBrk="0" hangingPunct="1">
              <a:lnSpc>
                <a:spcPct val="100000"/>
              </a:lnSpc>
              <a:spcBef>
                <a:spcPct val="0"/>
              </a:spcBef>
              <a:spcAft>
                <a:spcPct val="0"/>
              </a:spcAft>
              <a:buClrTx/>
              <a:buSzTx/>
              <a:buFontTx/>
              <a:buNone/>
              <a:defRPr/>
            </a:pPr>
            <a:endParaRPr lang="nl-NL" b="0" smtClean="0"/>
          </a:p>
          <a:p>
            <a:pPr marL="0" marR="0" lvl="0" indent="0" algn="l" defTabSz="914400" rtl="0" eaLnBrk="1" fontAlgn="auto" latinLnBrk="0" hangingPunct="1">
              <a:lnSpc>
                <a:spcPct val="100000"/>
              </a:lnSpc>
              <a:spcBef>
                <a:spcPct val="0"/>
              </a:spcBef>
              <a:spcAft>
                <a:spcPct val="0"/>
              </a:spcAft>
              <a:buClrTx/>
              <a:buSzTx/>
              <a:buFontTx/>
              <a:buNone/>
              <a:defRPr/>
            </a:pPr>
            <a:endParaRPr lang="nl-NL"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nl-NL"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nl-NL"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nl-NL"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nl-NL"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nl-NL"/>
          </a:p>
        </p:txBody>
      </p:sp>
    </p:spTree>
    <p:extLst>
      <p:ext uri="{BB962C8B-B14F-4D97-AF65-F5344CB8AC3E}">
        <p14:creationId xmlns:p14="http://schemas.microsoft.com/office/powerpoint/2010/main" val="342890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NL" smtClean="0"/>
              <a:t>In het hoofdmenu</a:t>
            </a:r>
            <a:r>
              <a:rPr lang="nl-NL" b="0" smtClean="0"/>
              <a:t> worden alle terreinen weergegeven om te zoeken en te bladeren, bijvoorbeeld:</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smtClean="0"/>
              <a:t>‘submitting a dossier’ [een dossier exporteren];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smtClean="0"/>
              <a:t>‘advanced search topics’ [geavanceerde zoekonderwerpen];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smtClean="0"/>
              <a:t>‘joint submission options’ [mogelijkheden voor gezamenlijke indiening];</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‘company management pages’ [bedrijfsmanagementpagina’s];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‘tasks’ [taken];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‘messages’ [berichten];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‘the terms and conditions’ [algemene voorwaarden]; en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‘the logout button’ [de uitlogknop].</a:t>
            </a:r>
            <a:endParaRPr lang="nl-NL" b="0" smtClean="0"/>
          </a:p>
          <a:p>
            <a:pPr marL="0" marR="0" lvl="0" indent="0" algn="l" defTabSz="914400" rtl="0" eaLnBrk="1" fontAlgn="auto" latinLnBrk="0" hangingPunct="1">
              <a:lnSpc>
                <a:spcPct val="100000"/>
              </a:lnSpc>
              <a:spcBef>
                <a:spcPct val="0"/>
              </a:spcBef>
              <a:spcAft>
                <a:spcPct val="0"/>
              </a:spcAft>
              <a:buClrTx/>
              <a:buSzTx/>
              <a:buFontTx/>
              <a:buNone/>
              <a:defRPr/>
            </a:pPr>
            <a:endParaRPr lang="nl-NL" smtClean="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nl-NL"/>
          </a:p>
        </p:txBody>
      </p:sp>
    </p:spTree>
    <p:extLst>
      <p:ext uri="{BB962C8B-B14F-4D97-AF65-F5344CB8AC3E}">
        <p14:creationId xmlns:p14="http://schemas.microsoft.com/office/powerpoint/2010/main" val="213654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mtClean="0"/>
              <a:t>Om in REACH-IT de hoofdregistrant te vinden (als u gepreregistreerd hebt of informatie hebt ingewonnen) gaat u als volgt te werk:</a:t>
            </a:r>
          </a:p>
          <a:p>
            <a:pPr marL="628650" lvl="1" indent="-171450">
              <a:buFont typeface="Arial" panose="020b0604020202020204" pitchFamily="34" charset="0"/>
              <a:buChar char="•"/>
            </a:pPr>
            <a:r>
              <a:rPr lang="nl-NL" b="0" smtClean="0"/>
              <a:t>Gebruik de functie voor geavanceerd zoeken naar gezamenlijke indieningen en voer uw stofidentiteit in</a:t>
            </a:r>
          </a:p>
          <a:p>
            <a:pPr marL="628650" lvl="1" indent="-171450">
              <a:buFont typeface="Arial" panose="020b0604020202020204" pitchFamily="34" charset="0"/>
              <a:buChar char="•"/>
            </a:pPr>
            <a:r>
              <a:rPr lang="nl-NL" smtClean="0"/>
              <a:t>Zorg dat u het vakje ‘show other joint submissions’ [andere gezamenlijke indieningen weergeven] aanvinkt voordat u begint met zoeken.</a:t>
            </a:r>
            <a:r>
              <a:rPr lang="nl-NL" b="0" smtClean="0"/>
              <a:t> Als dit vakje niet is aangevinkt zal de gezamenlijke indiening die u zoekt niet verschijnen.</a:t>
            </a:r>
          </a:p>
          <a:p>
            <a:endParaRPr lang="nl-NL" sz="1200" kern="1200" baseline="0" smtClean="0">
              <a:solidFill>
                <a:schemeClr val="tx1"/>
              </a:solidFill>
              <a:effectLst/>
              <a:latin typeface="+mn-lt"/>
              <a:ea typeface="+mn-ea"/>
              <a:cs typeface="+mn-cs"/>
            </a:endParaRPr>
          </a:p>
          <a:p>
            <a:endParaRPr lang="nl-NL"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nl-NL"/>
          </a:p>
        </p:txBody>
      </p:sp>
    </p:spTree>
    <p:extLst>
      <p:ext uri="{BB962C8B-B14F-4D97-AF65-F5344CB8AC3E}">
        <p14:creationId xmlns:p14="http://schemas.microsoft.com/office/powerpoint/2010/main" val="174705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NL" smtClean="0"/>
              <a:t>Controleer de sectie ‘manage company</a:t>
            </a:r>
            <a:r>
              <a:rPr lang="nl-NL" b="0" smtClean="0"/>
              <a:t>’ [onderneming beheren] in het hoofdmenu. </a:t>
            </a:r>
          </a:p>
          <a:p>
            <a:pPr marL="0" marR="0" lvl="0" indent="0" algn="l" defTabSz="914400" rtl="0" eaLnBrk="1" fontAlgn="auto" latinLnBrk="0" hangingPunct="1">
              <a:lnSpc>
                <a:spcPct val="100000"/>
              </a:lnSpc>
              <a:spcBef>
                <a:spcPct val="0"/>
              </a:spcBef>
              <a:spcAft>
                <a:spcPct val="0"/>
              </a:spcAft>
              <a:buClrTx/>
              <a:buSzTx/>
              <a:buFontTx/>
              <a:buNone/>
              <a:defRPr/>
            </a:pPr>
            <a:endParaRPr lang="nl-NL"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sz="1200" b="0" kern="1200" smtClean="0">
                <a:solidFill>
                  <a:schemeClr val="tx1"/>
                </a:solidFill>
                <a:effectLst/>
                <a:latin typeface="+mn-lt"/>
              </a:rPr>
              <a:t>De omvang van de onderneming bepaalt uw registratievergoeding. </a:t>
            </a:r>
            <a:endParaRPr lang="nl-NL"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De omvang van de onderneming staat standaard op ‘large’ – wijzig het hier in REACH-IT als dit niet klopt.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baseline="0" smtClean="0"/>
              <a:t>Selecteer om de omvang van de onderneming te wijzigen ‘update company size’ [omvang van de onderneming bijwerken] en start de wizard.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nl-NL"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nl-NL" smtClean="0"/>
              <a:t>Controleer de contactpersonen van uw onderneming in de sectie ‘manage company’ – </a:t>
            </a:r>
            <a:r>
              <a:rPr lang="nl-NL" sz="1200" b="0" kern="1200" smtClean="0">
                <a:solidFill>
                  <a:schemeClr val="tx1"/>
                </a:solidFill>
                <a:effectLst/>
                <a:latin typeface="+mn-lt"/>
              </a:rPr>
              <a:t>pagina ‘Contacts’ [Contacten]</a:t>
            </a:r>
            <a:endParaRPr lang="nl-NL" b="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0" smtClean="0"/>
              <a:t>Zorg dat uw contactenlijst in REACH-IT actueel is, zodat ECHA en de mederegistranten u kunnen bereiken.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sz="1200" b="0" kern="1200" smtClean="0">
                <a:solidFill>
                  <a:schemeClr val="tx1"/>
                </a:solidFill>
                <a:effectLst/>
                <a:latin typeface="+mn-lt"/>
              </a:rPr>
              <a:t>U kunt contacten alleen verwijderen als ze geen taken hebben of nadat u hun taken aan een ander contact hebt overgedragen. </a:t>
            </a:r>
            <a:endParaRPr lang="nl-NL" smtClean="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nl-NL"/>
          </a:p>
        </p:txBody>
      </p:sp>
    </p:spTree>
    <p:extLst>
      <p:ext uri="{BB962C8B-B14F-4D97-AF65-F5344CB8AC3E}">
        <p14:creationId xmlns:p14="http://schemas.microsoft.com/office/powerpoint/2010/main" val="128604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kern="1200" smtClean="0">
                <a:solidFill>
                  <a:schemeClr val="tx1"/>
                </a:solidFill>
                <a:effectLst/>
                <a:latin typeface="+mn-lt"/>
              </a:rPr>
              <a:t>Zodra de mederegistranten het eens zijn geworden over de hoofdregistrant, maakt de nieuw aangewezen hoofdregistrant de gezamenlijke indiening in REACH-IT aan. Dit gebeurt door in het hoofdmenu onder ‘Joint submissions’ [Gezamenlijke indieningen] ‘Create new’ [Nieuw aanmaken] te selecteren. De ‘Create joint submission’-wizard wordt gestart. Doorloop de wizard en let op de checklists, die veel nuttige informatie bevatten. De wizard voert u door de vijf stappen van het proces.</a:t>
            </a:r>
          </a:p>
          <a:p>
            <a:pPr marL="228600" indent="-228600">
              <a:buFont typeface="+mj-lt"/>
              <a:buAutoNum type="arabicPeriod"/>
            </a:pPr>
            <a:endParaRPr lang="nl-NL" sz="120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nl-NL" b="1" smtClean="0"/>
              <a:t>Mederegistranten kunnen hun dossier alleen indienen nadat de hoofdregistrant</a:t>
            </a:r>
            <a:r>
              <a:rPr lang="nl-NL" smtClean="0"/>
              <a:t> zijn dossier heeft ingediend. Voordat zij hun eigen dossier kunnen indienen, moet de hoofdregistrant hen het token voor de gezamenlijke indiening geven.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nl-NL" baseline="0" smtClean="0"/>
          </a:p>
          <a:p>
            <a:endParaRPr lang="nl-NL" sz="1200" kern="1200" smtClean="0">
              <a:solidFill>
                <a:schemeClr val="tx1"/>
              </a:solidFill>
              <a:effectLst/>
              <a:latin typeface="+mn-lt"/>
              <a:ea typeface="+mn-ea"/>
              <a:cs typeface="+mn-cs"/>
            </a:endParaRPr>
          </a:p>
          <a:p>
            <a:endParaRPr lang="nl-NL" sz="1200" kern="1200" smtClean="0">
              <a:solidFill>
                <a:schemeClr val="tx1"/>
              </a:solidFill>
              <a:effectLst/>
              <a:latin typeface="+mn-lt"/>
              <a:ea typeface="+mn-ea"/>
              <a:cs typeface="+mn-cs"/>
            </a:endParaRPr>
          </a:p>
          <a:p>
            <a:endParaRPr lang="nl-NL" sz="1200" kern="1200" smtClean="0">
              <a:solidFill>
                <a:schemeClr val="tx1"/>
              </a:solidFill>
              <a:effectLst/>
              <a:latin typeface="+mn-lt"/>
              <a:ea typeface="+mn-ea"/>
              <a:cs typeface="+mn-cs"/>
            </a:endParaRPr>
          </a:p>
          <a:p>
            <a:endParaRPr lang="nl-NL"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9</a:t>
            </a:fld>
            <a:endParaRPr lang="nl-NL">
              <a:solidFill>
                <a:prstClr val="black"/>
              </a:solidFill>
            </a:endParaRPr>
          </a:p>
        </p:txBody>
      </p:sp>
    </p:spTree>
    <p:extLst>
      <p:ext uri="{BB962C8B-B14F-4D97-AF65-F5344CB8AC3E}">
        <p14:creationId xmlns:p14="http://schemas.microsoft.com/office/powerpoint/2010/main" val="187257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NL" sz="1200" b="0" kern="1200" baseline="0" smtClean="0">
                <a:solidFill>
                  <a:schemeClr val="tx1"/>
                </a:solidFill>
                <a:effectLst/>
                <a:latin typeface="+mn-lt"/>
              </a:rPr>
              <a:t>Als mederegistrant moet u van de hoofdregistrant buiten REACH-IT om het beveiligingstoken voor de gezamenlijke indiening ontvangen. Als u die informatie eenmaal hebt, is het heel eenvoudig om u bij de gezamenlijke indiening aan te sluiten door in het tabblad ‘Join submission’ [Aansluiten bij indiening] in het hoofdmenu ‘Join existing’ (Aansluiten bij bestaande] te kiezen. Dan wordt de wizard gestart en wordt u door de drie stappen van het proces geleid.</a:t>
            </a:r>
          </a:p>
          <a:p>
            <a:pPr marL="0" marR="0" lvl="0" indent="0" algn="l" defTabSz="914400" rtl="0" eaLnBrk="1" fontAlgn="auto" latinLnBrk="0" hangingPunct="1">
              <a:lnSpc>
                <a:spcPct val="100000"/>
              </a:lnSpc>
              <a:spcBef>
                <a:spcPct val="0"/>
              </a:spcBef>
              <a:spcAft>
                <a:spcPct val="0"/>
              </a:spcAft>
              <a:buClrTx/>
              <a:buSzTx/>
              <a:buFontTx/>
              <a:buNone/>
              <a:defRPr/>
            </a:pPr>
            <a:endParaRPr lang="nl-NL" sz="1200" b="0" kern="1200" baseline="0" smtClean="0">
              <a:solidFill>
                <a:schemeClr val="tx1"/>
              </a:solidFill>
              <a:effectLst/>
              <a:latin typeface="+mn-lt"/>
              <a:ea typeface="+mn-ea"/>
              <a:cs typeface="+mn-cs"/>
            </a:endParaRPr>
          </a:p>
          <a:p>
            <a:pPr marL="0" indent="0">
              <a:buFont typeface="Arial" panose="020b0604020202020204" pitchFamily="34" charset="0"/>
              <a:buNone/>
            </a:pPr>
            <a:r>
              <a:rPr lang="nl-NL" sz="1200" kern="1200" baseline="0" smtClean="0">
                <a:solidFill>
                  <a:schemeClr val="tx1"/>
                </a:solidFill>
                <a:effectLst/>
                <a:latin typeface="+mn-lt"/>
              </a:rPr>
              <a:t>Noot: </a:t>
            </a:r>
            <a:r>
              <a:rPr lang="nl-NL" sz="1200" kern="1200" smtClean="0">
                <a:solidFill>
                  <a:schemeClr val="tx1"/>
                </a:solidFill>
                <a:effectLst/>
                <a:latin typeface="+mn-lt"/>
              </a:rPr>
              <a:t>Kijk op de pagina van de gezamenlijke indiening </a:t>
            </a:r>
            <a:r>
              <a:rPr lang="nl-NL" sz="1200" b="1" kern="1200" smtClean="0">
                <a:solidFill>
                  <a:schemeClr val="tx1"/>
                </a:solidFill>
                <a:effectLst/>
                <a:latin typeface="+mn-lt"/>
              </a:rPr>
              <a:t>wat de status van het hoofddossier is.</a:t>
            </a:r>
            <a:r>
              <a:rPr lang="nl-NL" sz="1200" kern="1200" smtClean="0">
                <a:solidFill>
                  <a:schemeClr val="tx1"/>
                </a:solidFill>
                <a:effectLst/>
                <a:latin typeface="+mn-lt"/>
              </a:rPr>
              <a:t> Als de hoofddossiersectie </a:t>
            </a:r>
            <a:r>
              <a:rPr lang="nl-NL" sz="1200" b="1" kern="1200" smtClean="0">
                <a:solidFill>
                  <a:schemeClr val="tx1"/>
                </a:solidFill>
                <a:effectLst/>
                <a:latin typeface="+mn-lt"/>
              </a:rPr>
              <a:t>groen</a:t>
            </a:r>
            <a:r>
              <a:rPr lang="nl-NL" sz="1200" kern="1200" smtClean="0">
                <a:solidFill>
                  <a:schemeClr val="tx1"/>
                </a:solidFill>
                <a:effectLst/>
                <a:latin typeface="+mn-lt"/>
              </a:rPr>
              <a:t> is, is het hoofddossier ingediend en kunt u als deelnemer uw eigen dossier indienen. Als de hoofddossiersectie </a:t>
            </a:r>
            <a:r>
              <a:rPr lang="nl-NL" sz="1200" b="1" kern="1200" smtClean="0">
                <a:solidFill>
                  <a:schemeClr val="tx1"/>
                </a:solidFill>
                <a:effectLst/>
                <a:latin typeface="+mn-lt"/>
              </a:rPr>
              <a:t>rood</a:t>
            </a:r>
            <a:r>
              <a:rPr lang="nl-NL" sz="1200" kern="1200" smtClean="0">
                <a:solidFill>
                  <a:schemeClr val="tx1"/>
                </a:solidFill>
                <a:effectLst/>
                <a:latin typeface="+mn-lt"/>
              </a:rPr>
              <a:t> is, kunt u uw deelnemersdossier nog niet indienen en moet u eerst wachten tot de hoofdregistrant zijn dossier heeft ingediend. </a:t>
            </a:r>
          </a:p>
          <a:p>
            <a:pPr marL="0" marR="0" lvl="0" indent="0" algn="l" defTabSz="914400" rtl="0" eaLnBrk="1" fontAlgn="auto" latinLnBrk="0" hangingPunct="1">
              <a:lnSpc>
                <a:spcPct val="100000"/>
              </a:lnSpc>
              <a:spcBef>
                <a:spcPct val="0"/>
              </a:spcBef>
              <a:spcAft>
                <a:spcPct val="0"/>
              </a:spcAft>
              <a:buClrTx/>
              <a:buSzTx/>
              <a:buFontTx/>
              <a:buNone/>
              <a:defRPr/>
            </a:pPr>
            <a:endParaRPr lang="nl-NL" sz="1200" b="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10</a:t>
            </a:fld>
            <a:endParaRPr lang="nl-NL">
              <a:solidFill>
                <a:prstClr val="black"/>
              </a:solidFill>
            </a:endParaRPr>
          </a:p>
        </p:txBody>
      </p:sp>
    </p:spTree>
    <p:extLst>
      <p:ext uri="{BB962C8B-B14F-4D97-AF65-F5344CB8AC3E}">
        <p14:creationId xmlns:p14="http://schemas.microsoft.com/office/powerpoint/2010/main" val="390469091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43245"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9143622" cy="6857717"/>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6.png" /><Relationship Id="rId4"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2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2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2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hyperlink" Target="https://echa.europa.eu/nl/reach-2018"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6.png" /><Relationship Id="rId4" Type="http://schemas.openxmlformats.org/officeDocument/2006/relationships/hyperlink" Target="https://reach-it.echa.europa.eu/reach/"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1.png" /><Relationship Id="rId4"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3.png"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836712"/>
            <a:ext cx="6336704" cy="2523768"/>
          </a:xfrm>
          <a:prstGeom prst="rect">
            <a:avLst/>
          </a:prstGeom>
          <a:noFill/>
        </p:spPr>
        <p:txBody>
          <a:bodyPr wrap="square" rtlCol="0">
            <a:spAutoFit/>
          </a:bodyPr>
          <a:lstStyle/>
          <a:p>
            <a:r>
              <a:rPr lang="nl-NL" sz="5000" b="1" smtClean="0">
                <a:solidFill>
                  <a:schemeClr val="bg1"/>
                </a:solidFill>
                <a:latin typeface="Verdana" panose="020b0604030504040204" pitchFamily="34" charset="0"/>
              </a:rPr>
              <a:t>REACH 2018</a:t>
            </a:r>
          </a:p>
          <a:p>
            <a:endParaRPr lang="nl-NL"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3600" smtClean="0">
                <a:solidFill>
                  <a:schemeClr val="bg1"/>
                </a:solidFill>
                <a:latin typeface="Verdana" panose="020b0604030504040204" pitchFamily="34" charset="0"/>
              </a:rPr>
              <a:t>Dien uw registratie-dossier in</a:t>
            </a:r>
            <a:endParaRPr lang="nl-NL"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10</a:t>
            </a:fld>
            <a:endParaRPr lang="nl-NL">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nl-NL" noProof="0" smtClean="0"/>
              <a:t>Verantwoordelijkheden bij gezamenlijke indiening in REACH-IT</a:t>
            </a:r>
            <a:endParaRPr lang="nl-NL" noProof="0"/>
          </a:p>
        </p:txBody>
      </p:sp>
      <p:sp>
        <p:nvSpPr>
          <p:cNvPr id="3" name="Content Placeholder 2"/>
          <p:cNvSpPr>
            <a:spLocks noGrp="1"/>
          </p:cNvSpPr>
          <p:nvPr>
            <p:ph idx="1"/>
          </p:nvPr>
        </p:nvSpPr>
        <p:spPr>
          <a:xfrm>
            <a:off x="392574" y="1619672"/>
            <a:ext cx="8577822" cy="3830861"/>
          </a:xfrm>
        </p:spPr>
        <p:txBody>
          <a:bodyPr>
            <a:normAutofit/>
          </a:bodyPr>
          <a:lstStyle/>
          <a:p>
            <a:pPr marL="0" indent="0">
              <a:buNone/>
            </a:pPr>
            <a:r>
              <a:rPr lang="nl-NL" noProof="0" smtClean="0"/>
              <a:t>Mederegistrant</a:t>
            </a:r>
          </a:p>
          <a:p>
            <a:pPr marL="857250" lvl="1" indent="-457200">
              <a:buAutoNum type="arabicPeriod"/>
            </a:pPr>
            <a:r>
              <a:rPr lang="nl-NL" noProof="0" smtClean="0"/>
              <a:t>Ontvang het beveiligingstoken van de hoofdregistrant</a:t>
            </a:r>
          </a:p>
          <a:p>
            <a:pPr marL="857250" lvl="1" indent="-457200">
              <a:buAutoNum type="arabicPeriod"/>
            </a:pPr>
            <a:r>
              <a:rPr lang="nl-NL" noProof="0" smtClean="0"/>
              <a:t>Sluit u aan bij een bestaande gezamenlijke indiening: </a:t>
            </a:r>
          </a:p>
          <a:p>
            <a:pPr marL="400050" lvl="1" indent="0">
              <a:buNone/>
            </a:pPr>
            <a:r>
              <a:rPr lang="nl-NL" noProof="0" smtClean="0"/>
              <a:t>‘Join existing’</a:t>
            </a:r>
          </a:p>
          <a:p>
            <a:pPr lvl="1" indent="-342900">
              <a:buFontTx/>
              <a:buChar char="-"/>
            </a:pPr>
            <a:endParaRPr lang="nl-NL" noProof="0" smtClean="0"/>
          </a:p>
          <a:p>
            <a:pPr lvl="1" indent="-342900">
              <a:buFontTx/>
              <a:buChar char="-"/>
            </a:pPr>
            <a:endParaRPr lang="nl-NL" noProof="0" smtClean="0"/>
          </a:p>
          <a:p>
            <a:pPr lvl="1" indent="-342900">
              <a:buFontTx/>
              <a:buChar char="-"/>
            </a:pPr>
            <a:endParaRPr lang="nl-NL" noProof="0" smtClean="0"/>
          </a:p>
          <a:p>
            <a:pPr lvl="1" indent="-342900">
              <a:buFontTx/>
              <a:buChar char="-"/>
            </a:pPr>
            <a:endParaRPr lang="nl-NL" noProof="0" smtClean="0"/>
          </a:p>
          <a:p>
            <a:pPr marL="0" indent="0">
              <a:buNone/>
            </a:pPr>
            <a:endParaRPr lang="nl-NL" noProof="0" smtClean="0"/>
          </a:p>
          <a:p>
            <a:endParaRPr lang="nl-NL" noProof="0" smtClean="0"/>
          </a:p>
          <a:p>
            <a:endParaRPr lang="nl-NL" noProof="0"/>
          </a:p>
        </p:txBody>
      </p:sp>
      <p:pic>
        <p:nvPicPr>
          <p:cNvPr id="7" name="Picture 6"/>
          <p:cNvPicPr>
            <a:picLocks noChangeAspect="1"/>
          </p:cNvPicPr>
          <p:nvPr/>
        </p:nvPicPr>
        <p:blipFill>
          <a:blip r:embed="rId3"/>
          <a:stretch>
            <a:fillRect/>
          </a:stretch>
        </p:blipFill>
        <p:spPr>
          <a:xfrm>
            <a:off x="573269" y="3284984"/>
            <a:ext cx="8089236" cy="2873100"/>
          </a:xfrm>
          <a:prstGeom prst="rect">
            <a:avLst/>
          </a:prstGeom>
        </p:spPr>
      </p:pic>
    </p:spTree>
    <p:extLst>
      <p:ext uri="{BB962C8B-B14F-4D97-AF65-F5344CB8AC3E}">
        <p14:creationId xmlns:p14="http://schemas.microsoft.com/office/powerpoint/2010/main" val="298539588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2" name="Content Placeholder 11"/>
          <p:cNvSpPr>
            <a:spLocks noGrp="1"/>
          </p:cNvSpPr>
          <p:nvPr>
            <p:ph sz="half" idx="4294967295"/>
          </p:nvPr>
        </p:nvSpPr>
        <p:spPr>
          <a:xfrm>
            <a:off x="478092" y="1830387"/>
            <a:ext cx="7459663" cy="4525963"/>
          </a:xfrm>
        </p:spPr>
        <p:txBody>
          <a:bodyPr>
            <a:normAutofit fontScale="85000" lnSpcReduction="20000"/>
          </a:bodyPr>
          <a:lstStyle/>
          <a:p>
            <a:r>
              <a:rPr lang="nl-NL" sz="2800" noProof="0" smtClean="0"/>
              <a:t>Contactpersonen binnen het bedrijf</a:t>
            </a:r>
          </a:p>
          <a:p>
            <a:endParaRPr lang="nl-NL" sz="2800" noProof="0" smtClean="0"/>
          </a:p>
          <a:p>
            <a:r>
              <a:rPr lang="nl-NL" sz="2800" noProof="0" smtClean="0"/>
              <a:t>Factuuradres &amp; btw-nummer</a:t>
            </a:r>
          </a:p>
          <a:p>
            <a:endParaRPr lang="nl-NL" sz="2800" noProof="0" smtClean="0"/>
          </a:p>
          <a:p>
            <a:r>
              <a:rPr lang="nl-NL" sz="2800" noProof="0" smtClean="0"/>
              <a:t>Aankooporder</a:t>
            </a:r>
          </a:p>
          <a:p>
            <a:endParaRPr lang="nl-NL" sz="2800" noProof="0" smtClean="0"/>
          </a:p>
          <a:p>
            <a:r>
              <a:rPr lang="nl-NL" sz="2800" noProof="0" smtClean="0"/>
              <a:t>Omvang van de onderneming</a:t>
            </a:r>
          </a:p>
          <a:p>
            <a:pPr marL="0" lvl="1" indent="0">
              <a:buNone/>
            </a:pPr>
            <a:endParaRPr lang="nl-NL" noProof="0" smtClean="0"/>
          </a:p>
          <a:p>
            <a:r>
              <a:rPr lang="nl-NL" sz="2800" noProof="0" smtClean="0"/>
              <a:t>Uw IUCLID-dossier</a:t>
            </a:r>
          </a:p>
          <a:p>
            <a:pPr lvl="1">
              <a:buFont typeface="Arial" panose="020b0604020202020204" pitchFamily="34" charset="0"/>
              <a:buChar char="•"/>
            </a:pPr>
            <a:r>
              <a:rPr lang="nl-NL" sz="2600" noProof="0" smtClean="0"/>
              <a:t>gecontroleerd met de validatieassistent van IUCLID</a:t>
            </a:r>
          </a:p>
          <a:p>
            <a:pPr lvl="1">
              <a:buFont typeface="Arial" panose="020b0604020202020204" pitchFamily="34" charset="0"/>
              <a:buChar char="•"/>
            </a:pPr>
            <a:r>
              <a:rPr lang="nl-NL" sz="2600" noProof="0" smtClean="0"/>
              <a:t>gereed om te uploaden</a:t>
            </a:r>
          </a:p>
          <a:p>
            <a:pPr lvl="1">
              <a:buFont typeface="Arial" panose="020b0604020202020204" pitchFamily="34" charset="0"/>
              <a:buChar char="•"/>
            </a:pPr>
            <a:endParaRPr lang="nl-NL" noProof="0" smtClean="0"/>
          </a:p>
          <a:p>
            <a:pPr lvl="1">
              <a:buFont typeface="Arial" panose="020b0604020202020204" pitchFamily="34" charset="0"/>
              <a:buChar char="•"/>
            </a:pPr>
            <a:endParaRPr lang="nl-NL" noProof="0" smtClean="0"/>
          </a:p>
        </p:txBody>
      </p:sp>
      <p:sp>
        <p:nvSpPr>
          <p:cNvPr id="5" name="Slide Number Placeholder 4"/>
          <p:cNvSpPr>
            <a:spLocks noGrp="1"/>
          </p:cNvSpPr>
          <p:nvPr>
            <p:ph type="sldNum" sz="quarter" idx="12"/>
          </p:nvPr>
        </p:nvSpPr>
        <p:spPr/>
        <p:txBody>
          <a:bodyPr/>
          <a:lstStyle/>
          <a:p>
            <a:fld id="{53FE240C-791C-4FA0-BA72-1FE57C9E7D13}" type="slidenum">
              <a:rPr lang="en-GB" smtClean="0">
                <a:solidFill>
                  <a:prstClr val="black">
                    <a:tint val="75000"/>
                  </a:prstClr>
                </a:solidFill>
              </a:rPr>
              <a:t>11</a:t>
            </a:fld>
            <a:endParaRPr lang="nl-NL">
              <a:solidFill>
                <a:prstClr val="black">
                  <a:tint val="75000"/>
                </a:prstClr>
              </a:solidFill>
            </a:endParaRPr>
          </a:p>
        </p:txBody>
      </p:sp>
      <p:sp>
        <p:nvSpPr>
          <p:cNvPr id="2" name="Title 1"/>
          <p:cNvSpPr>
            <a:spLocks noGrp="1"/>
          </p:cNvSpPr>
          <p:nvPr>
            <p:ph type="title"/>
          </p:nvPr>
        </p:nvSpPr>
        <p:spPr/>
        <p:txBody>
          <a:bodyPr/>
          <a:lstStyle/>
          <a:p>
            <a:r>
              <a:rPr lang="nl-NL" noProof="0" smtClean="0"/>
              <a:t>Controleer voordat u indient het volgende: </a:t>
            </a:r>
            <a:endParaRPr lang="nl-NL" noProof="0"/>
          </a:p>
        </p:txBody>
      </p:sp>
      <p:sp>
        <p:nvSpPr>
          <p:cNvPr id="3" name="Content Placeholder 2"/>
          <p:cNvSpPr>
            <a:spLocks noGrp="1"/>
          </p:cNvSpPr>
          <p:nvPr>
            <p:ph idx="1"/>
          </p:nvPr>
        </p:nvSpPr>
        <p:spPr/>
        <p:txBody>
          <a:bodyPr>
            <a:normAutofit/>
          </a:bodyPr>
          <a:lstStyle/>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pPr lvl="1">
              <a:buFont typeface="Arial" panose="020b0604020202020204" pitchFamily="34" charset="0"/>
              <a:buChar char="•"/>
            </a:pPr>
            <a:endParaRPr lang="en-GB" noProof="0" smtClean="0"/>
          </a:p>
          <a:p>
            <a:endParaRPr lang="en-GB" noProof="0"/>
          </a:p>
        </p:txBody>
      </p:sp>
    </p:spTree>
    <p:extLst>
      <p:ext uri="{BB962C8B-B14F-4D97-AF65-F5344CB8AC3E}">
        <p14:creationId xmlns:p14="http://schemas.microsoft.com/office/powerpoint/2010/main" val="23504623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12</a:t>
            </a:fld>
            <a:endParaRPr lang="nl-NL">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nl-NL" sz="2400" noProof="0" smtClean="0"/>
              <a:t>Is alles gereed?</a:t>
            </a:r>
            <a:br/>
            <a:r>
              <a:rPr lang="nl-NL" noProof="0" smtClean="0"/>
              <a:t>Indienen in REACH-IT</a:t>
            </a:r>
            <a:endParaRPr lang="nl-NL"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9" name="Picture 8"/>
          <p:cNvPicPr>
            <a:picLocks noChangeAspect="1"/>
          </p:cNvPicPr>
          <p:nvPr/>
        </p:nvPicPr>
        <p:blipFill>
          <a:blip r:embed="rId3"/>
          <a:stretch>
            <a:fillRect/>
          </a:stretch>
        </p:blipFill>
        <p:spPr>
          <a:xfrm>
            <a:off x="176900" y="1803477"/>
            <a:ext cx="1944216" cy="3249237"/>
          </a:xfrm>
          <a:prstGeom prst="rect">
            <a:avLst/>
          </a:prstGeom>
        </p:spPr>
      </p:pic>
      <p:pic>
        <p:nvPicPr>
          <p:cNvPr id="11" name="Picture 10"/>
          <p:cNvPicPr>
            <a:picLocks noChangeAspect="1"/>
          </p:cNvPicPr>
          <p:nvPr/>
        </p:nvPicPr>
        <p:blipFill>
          <a:blip r:embed="rId4"/>
          <a:stretch>
            <a:fillRect/>
          </a:stretch>
        </p:blipFill>
        <p:spPr>
          <a:xfrm>
            <a:off x="2262871" y="1877123"/>
            <a:ext cx="6731156" cy="3101947"/>
          </a:xfrm>
          <a:prstGeom prst="rect">
            <a:avLst/>
          </a:prstGeom>
        </p:spPr>
      </p:pic>
    </p:spTree>
    <p:extLst>
      <p:ext uri="{BB962C8B-B14F-4D97-AF65-F5344CB8AC3E}">
        <p14:creationId xmlns:p14="http://schemas.microsoft.com/office/powerpoint/2010/main" val="237602874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13</a:t>
            </a:fld>
            <a:endParaRPr lang="nl-NL">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nl-NL" noProof="0" smtClean="0"/>
              <a:t>Snelkoppelingen in de indieningswizard</a:t>
            </a:r>
            <a:endParaRPr lang="nl-NL"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6" name="Picture 5"/>
          <p:cNvPicPr>
            <a:picLocks noChangeAspect="1"/>
          </p:cNvPicPr>
          <p:nvPr/>
        </p:nvPicPr>
        <p:blipFill>
          <a:blip r:embed="rId3"/>
          <a:stretch>
            <a:fillRect/>
          </a:stretch>
        </p:blipFill>
        <p:spPr>
          <a:xfrm>
            <a:off x="587768" y="1594520"/>
            <a:ext cx="8099032" cy="4486458"/>
          </a:xfrm>
          <a:prstGeom prst="rect">
            <a:avLst/>
          </a:prstGeom>
        </p:spPr>
      </p:pic>
    </p:spTree>
    <p:extLst>
      <p:ext uri="{BB962C8B-B14F-4D97-AF65-F5344CB8AC3E}">
        <p14:creationId xmlns:p14="http://schemas.microsoft.com/office/powerpoint/2010/main" val="22980761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nl-NL" noProof="0" smtClean="0"/>
              <a:t>Hoe gaat het nu verder?</a:t>
            </a:r>
            <a:endParaRPr lang="nl-NL" noProof="0"/>
          </a:p>
        </p:txBody>
      </p:sp>
      <p:sp>
        <p:nvSpPr>
          <p:cNvPr id="3" name="Content Placeholder 2"/>
          <p:cNvSpPr>
            <a:spLocks noGrp="1"/>
          </p:cNvSpPr>
          <p:nvPr>
            <p:ph idx="1"/>
          </p:nvPr>
        </p:nvSpPr>
        <p:spPr/>
        <p:txBody>
          <a:bodyPr/>
          <a:lstStyle/>
          <a:p>
            <a:pPr marL="57150" indent="0">
              <a:buNone/>
            </a:pPr>
            <a:r>
              <a:rPr lang="nl-NL" noProof="0" smtClean="0"/>
              <a:t>Wanneer u uw dossier hebt ingediend, kent REACH-IT uw dossier een </a:t>
            </a:r>
            <a:r>
              <a:rPr lang="nl-NL" b="1" noProof="0" smtClean="0"/>
              <a:t>indieningsnummer </a:t>
            </a:r>
            <a:r>
              <a:rPr lang="nl-NL" noProof="0" smtClean="0"/>
              <a:t>toe. </a:t>
            </a:r>
          </a:p>
        </p:txBody>
      </p:sp>
      <p:sp>
        <p:nvSpPr>
          <p:cNvPr id="5" name="Slide Number Placeholder 4"/>
          <p:cNvSpPr>
            <a:spLocks noGrp="1"/>
          </p:cNvSpPr>
          <p:nvPr>
            <p:ph type="sldNum" sz="quarter" idx="12"/>
          </p:nvPr>
        </p:nvSpPr>
        <p:spPr/>
        <p:txBody>
          <a:bodyPr/>
          <a:lstStyle/>
          <a:p>
            <a:fld id="{53FE240C-791C-4FA0-BA72-1FE57C9E7D13}" type="slidenum">
              <a:rPr lang="en-GB" smtClean="0"/>
              <a:t>14</a:t>
            </a:fld>
            <a:endParaRPr lang="nl-NL"/>
          </a:p>
        </p:txBody>
      </p:sp>
      <p:sp>
        <p:nvSpPr>
          <p:cNvPr id="6" name="Rectangle 5"/>
          <p:cNvSpPr/>
          <p:nvPr/>
        </p:nvSpPr>
        <p:spPr>
          <a:xfrm>
            <a:off x="723308" y="3453041"/>
            <a:ext cx="3395965" cy="1569660"/>
          </a:xfrm>
          <a:prstGeom prst="rect">
            <a:avLst/>
          </a:prstGeom>
        </p:spPr>
        <p:txBody>
          <a:bodyPr wrap="square">
            <a:spAutoFit/>
          </a:bodyPr>
          <a:lstStyle/>
          <a:p>
            <a:r>
              <a:rPr lang="nl-NL" altLang="en-US" sz="2400" smtClean="0">
                <a:latin typeface="Verdana" panose="020b0604030504040204" pitchFamily="34" charset="0"/>
              </a:rPr>
              <a:t>Klik op de link om de pagina ‘Submission report’ [Indieningsrapport] te bekijken</a:t>
            </a:r>
            <a:endParaRPr lang="nl-NL" sz="2400"/>
          </a:p>
        </p:txBody>
      </p:sp>
      <p:pic>
        <p:nvPicPr>
          <p:cNvPr id="7" name="Picture 6"/>
          <p:cNvPicPr>
            <a:picLocks noChangeAspect="1"/>
          </p:cNvPicPr>
          <p:nvPr/>
        </p:nvPicPr>
        <p:blipFill>
          <a:blip r:embed="rId3"/>
          <a:stretch>
            <a:fillRect/>
          </a:stretch>
        </p:blipFill>
        <p:spPr>
          <a:xfrm>
            <a:off x="4226662" y="3284984"/>
            <a:ext cx="4145499" cy="1536444"/>
          </a:xfrm>
          <a:prstGeom prst="rect">
            <a:avLst/>
          </a:prstGeom>
        </p:spPr>
      </p:pic>
      <p:cxnSp>
        <p:nvCxnSpPr>
          <p:cNvPr id="8" name="Straight Arrow Connector 7"/>
          <p:cNvCxnSpPr/>
          <p:nvPr/>
        </p:nvCxnSpPr>
        <p:spPr>
          <a:xfrm>
            <a:off x="4067944" y="4293096"/>
            <a:ext cx="1540098" cy="197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9152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15</a:t>
            </a:fld>
            <a:endParaRPr lang="nl-NL"/>
          </a:p>
        </p:txBody>
      </p:sp>
      <p:pic>
        <p:nvPicPr>
          <p:cNvPr id="12" name="Picture 11"/>
          <p:cNvPicPr>
            <a:picLocks noChangeAspect="1"/>
          </p:cNvPicPr>
          <p:nvPr/>
        </p:nvPicPr>
        <p:blipFill>
          <a:blip r:embed="rId3"/>
          <a:stretch>
            <a:fillRect/>
          </a:stretch>
        </p:blipFill>
        <p:spPr>
          <a:xfrm>
            <a:off x="611560" y="905903"/>
            <a:ext cx="6264696" cy="5815572"/>
          </a:xfrm>
          <a:prstGeom prst="rect">
            <a:avLst/>
          </a:prstGeom>
        </p:spPr>
      </p:pic>
      <p:sp>
        <p:nvSpPr>
          <p:cNvPr id="6" name="Title 1"/>
          <p:cNvSpPr>
            <a:spLocks noGrp="1"/>
          </p:cNvSpPr>
          <p:nvPr>
            <p:ph type="title"/>
          </p:nvPr>
        </p:nvSpPr>
        <p:spPr>
          <a:xfrm>
            <a:off x="430952" y="0"/>
            <a:ext cx="8229600" cy="1143000"/>
          </a:xfrm>
        </p:spPr>
        <p:txBody>
          <a:bodyPr/>
          <a:lstStyle/>
          <a:p>
            <a:r>
              <a:rPr lang="nl-NL" noProof="0" smtClean="0"/>
              <a:t>De pagina ‘Submission report’</a:t>
            </a:r>
            <a:endParaRPr lang="nl-NL" noProof="0"/>
          </a:p>
        </p:txBody>
      </p:sp>
    </p:spTree>
    <p:extLst>
      <p:ext uri="{BB962C8B-B14F-4D97-AF65-F5344CB8AC3E}">
        <p14:creationId xmlns:p14="http://schemas.microsoft.com/office/powerpoint/2010/main" val="156062482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16</a:t>
            </a:fld>
            <a:endParaRPr lang="nl-NL"/>
          </a:p>
        </p:txBody>
      </p:sp>
      <p:pic>
        <p:nvPicPr>
          <p:cNvPr id="6" name="Picture 5"/>
          <p:cNvPicPr>
            <a:picLocks noChangeAspect="1"/>
          </p:cNvPicPr>
          <p:nvPr/>
        </p:nvPicPr>
        <p:blipFill>
          <a:blip r:embed="rId3"/>
          <a:stretch>
            <a:fillRect/>
          </a:stretch>
        </p:blipFill>
        <p:spPr>
          <a:xfrm>
            <a:off x="251520" y="2287825"/>
            <a:ext cx="7825698" cy="2005271"/>
          </a:xfrm>
          <a:prstGeom prst="rect">
            <a:avLst/>
          </a:prstGeom>
        </p:spPr>
      </p:pic>
      <p:sp>
        <p:nvSpPr>
          <p:cNvPr id="7" name="Title 1"/>
          <p:cNvSpPr>
            <a:spLocks noGrp="1"/>
          </p:cNvSpPr>
          <p:nvPr>
            <p:ph type="title"/>
          </p:nvPr>
        </p:nvSpPr>
        <p:spPr>
          <a:xfrm>
            <a:off x="457200" y="476672"/>
            <a:ext cx="8229600" cy="1143000"/>
          </a:xfrm>
        </p:spPr>
        <p:txBody>
          <a:bodyPr/>
          <a:lstStyle/>
          <a:p>
            <a:r>
              <a:rPr lang="nl-NL" noProof="0" smtClean="0"/>
              <a:t>De reis van een dossier</a:t>
            </a:r>
            <a:endParaRPr lang="nl-NL" noProof="0"/>
          </a:p>
        </p:txBody>
      </p:sp>
    </p:spTree>
    <p:extLst>
      <p:ext uri="{BB962C8B-B14F-4D97-AF65-F5344CB8AC3E}">
        <p14:creationId xmlns:p14="http://schemas.microsoft.com/office/powerpoint/2010/main" val="313690317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692696"/>
            <a:ext cx="8229600" cy="792088"/>
          </a:xfrm>
        </p:spPr>
        <p:txBody>
          <a:bodyPr/>
          <a:lstStyle/>
          <a:p>
            <a:r>
              <a:rPr lang="nl-NL" noProof="0" smtClean="0"/>
              <a:t>Op verzoek uw dossier bijwerken</a:t>
            </a:r>
            <a:endParaRPr lang="nl-NL" noProof="0"/>
          </a:p>
        </p:txBody>
      </p:sp>
      <p:sp>
        <p:nvSpPr>
          <p:cNvPr id="6" name="Slide Number Placeholder 5"/>
          <p:cNvSpPr>
            <a:spLocks noGrp="1"/>
          </p:cNvSpPr>
          <p:nvPr>
            <p:ph type="sldNum" sz="quarter" idx="12"/>
          </p:nvPr>
        </p:nvSpPr>
        <p:spPr/>
        <p:txBody>
          <a:bodyPr/>
          <a:lstStyle/>
          <a:p>
            <a:fld id="{53FE240C-791C-4FA0-BA72-1FE57C9E7D13}" type="slidenum">
              <a:rPr lang="en-GB" smtClean="0"/>
              <a:t>17</a:t>
            </a:fld>
            <a:endParaRPr lang="nl-NL"/>
          </a:p>
        </p:txBody>
      </p:sp>
      <p:pic>
        <p:nvPicPr>
          <p:cNvPr id="8" name="Picture 7"/>
          <p:cNvPicPr>
            <a:picLocks noChangeAspect="1"/>
          </p:cNvPicPr>
          <p:nvPr/>
        </p:nvPicPr>
        <p:blipFill>
          <a:blip r:embed="rId3"/>
          <a:stretch>
            <a:fillRect/>
          </a:stretch>
        </p:blipFill>
        <p:spPr>
          <a:xfrm>
            <a:off x="388911" y="1389686"/>
            <a:ext cx="7231089" cy="5061762"/>
          </a:xfrm>
          <a:prstGeom prst="rect">
            <a:avLst/>
          </a:prstGeom>
        </p:spPr>
      </p:pic>
    </p:spTree>
    <p:extLst>
      <p:ext uri="{BB962C8B-B14F-4D97-AF65-F5344CB8AC3E}">
        <p14:creationId xmlns:p14="http://schemas.microsoft.com/office/powerpoint/2010/main" val="339662545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67544" y="798513"/>
            <a:ext cx="8229600" cy="1143000"/>
          </a:xfrm>
        </p:spPr>
        <p:txBody>
          <a:bodyPr/>
          <a:lstStyle/>
          <a:p>
            <a:r>
              <a:rPr lang="nl-NL" noProof="0" smtClean="0"/>
              <a:t>Registratienummer</a:t>
            </a:r>
            <a:br/>
            <a:endParaRPr lang="nl-NL" noProof="0"/>
          </a:p>
        </p:txBody>
      </p:sp>
      <p:sp>
        <p:nvSpPr>
          <p:cNvPr id="3" name="Content Placeholder 2"/>
          <p:cNvSpPr>
            <a:spLocks noGrp="1"/>
          </p:cNvSpPr>
          <p:nvPr>
            <p:ph sz="half" idx="1"/>
          </p:nvPr>
        </p:nvSpPr>
        <p:spPr>
          <a:xfrm>
            <a:off x="457200" y="1465262"/>
            <a:ext cx="8363272" cy="4525963"/>
          </a:xfrm>
        </p:spPr>
        <p:txBody>
          <a:bodyPr>
            <a:normAutofit/>
          </a:bodyPr>
          <a:lstStyle/>
          <a:p>
            <a:pPr marL="0" indent="0">
              <a:buNone/>
            </a:pPr>
            <a:r>
              <a:rPr lang="nl-NL" sz="2000" noProof="0" smtClean="0"/>
              <a:t>Wanneer uw dossier </a:t>
            </a:r>
          </a:p>
          <a:p>
            <a:pPr marL="685800" lvl="1">
              <a:buFont typeface="Arial" panose="020b0604020202020204" pitchFamily="34" charset="0"/>
              <a:buChar char="•"/>
            </a:pPr>
            <a:r>
              <a:rPr lang="nl-NL" sz="1600" noProof="0" smtClean="0"/>
              <a:t>de volledigheidscontrole heeft doorstaan en</a:t>
            </a:r>
          </a:p>
          <a:p>
            <a:pPr marL="685800" lvl="1">
              <a:buFont typeface="Arial" panose="020b0604020202020204" pitchFamily="34" charset="0"/>
              <a:buChar char="•"/>
            </a:pPr>
            <a:r>
              <a:rPr lang="nl-NL" sz="1600" noProof="0" smtClean="0"/>
              <a:t>u uw factuur hebt voldaan </a:t>
            </a:r>
          </a:p>
          <a:p>
            <a:pPr marL="0" indent="0">
              <a:buNone/>
            </a:pPr>
            <a:endParaRPr lang="nl-NL" sz="20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18</a:t>
            </a:fld>
            <a:endParaRPr lang="nl-NL"/>
          </a:p>
        </p:txBody>
      </p:sp>
      <p:pic>
        <p:nvPicPr>
          <p:cNvPr id="14" name="Picture 13"/>
          <p:cNvPicPr>
            <a:picLocks noChangeAspect="1"/>
          </p:cNvPicPr>
          <p:nvPr/>
        </p:nvPicPr>
        <p:blipFill>
          <a:blip r:embed="rId3"/>
          <a:stretch>
            <a:fillRect/>
          </a:stretch>
        </p:blipFill>
        <p:spPr>
          <a:xfrm>
            <a:off x="540501" y="2516278"/>
            <a:ext cx="7079499" cy="3840072"/>
          </a:xfrm>
          <a:prstGeom prst="rect">
            <a:avLst/>
          </a:prstGeom>
        </p:spPr>
      </p:pic>
    </p:spTree>
    <p:extLst>
      <p:ext uri="{BB962C8B-B14F-4D97-AF65-F5344CB8AC3E}">
        <p14:creationId xmlns:p14="http://schemas.microsoft.com/office/powerpoint/2010/main" val="233418416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19</a:t>
            </a:fld>
            <a:endParaRPr lang="nl-NL"/>
          </a:p>
        </p:txBody>
      </p:sp>
      <p:pic>
        <p:nvPicPr>
          <p:cNvPr id="3074" name="Picture 2" descr="C:\Users\u08015\AppData\Local\Temp\SNAGHTML160d86a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651" y="1274704"/>
            <a:ext cx="5630549" cy="51066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39552" y="476672"/>
            <a:ext cx="8229600" cy="1143000"/>
          </a:xfrm>
        </p:spPr>
        <p:txBody>
          <a:bodyPr>
            <a:normAutofit fontScale="90000"/>
          </a:bodyPr>
          <a:lstStyle/>
          <a:p>
            <a:r>
              <a:rPr lang="nl-NL" noProof="0" smtClean="0"/>
              <a:t>Reference number status [Status referentienummer]</a:t>
            </a:r>
            <a:br/>
            <a:endParaRPr lang="nl-NL" noProof="0"/>
          </a:p>
        </p:txBody>
      </p:sp>
    </p:spTree>
    <p:extLst>
      <p:ext uri="{BB962C8B-B14F-4D97-AF65-F5344CB8AC3E}">
        <p14:creationId xmlns:p14="http://schemas.microsoft.com/office/powerpoint/2010/main" val="66055572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nl-NL"/>
          </a:p>
        </p:txBody>
      </p:sp>
      <p:sp>
        <p:nvSpPr>
          <p:cNvPr id="4" name="Title 3"/>
          <p:cNvSpPr>
            <a:spLocks noGrp="1"/>
          </p:cNvSpPr>
          <p:nvPr>
            <p:ph type="title"/>
          </p:nvPr>
        </p:nvSpPr>
        <p:spPr/>
        <p:txBody>
          <a:bodyPr/>
          <a:lstStyle/>
          <a:p>
            <a:r>
              <a:rPr lang="nl-NL" noProof="0" smtClean="0"/>
              <a:t>Doel van deze presentatie</a:t>
            </a:r>
            <a:endParaRPr lang="nl-NL" noProof="0"/>
          </a:p>
        </p:txBody>
      </p:sp>
      <p:sp>
        <p:nvSpPr>
          <p:cNvPr id="5" name="Content Placeholder 4"/>
          <p:cNvSpPr>
            <a:spLocks noGrp="1"/>
          </p:cNvSpPr>
          <p:nvPr>
            <p:ph idx="1"/>
          </p:nvPr>
        </p:nvSpPr>
        <p:spPr/>
        <p:txBody>
          <a:bodyPr>
            <a:normAutofit fontScale="62500" lnSpcReduction="20000"/>
          </a:bodyPr>
          <a:lstStyle/>
          <a:p>
            <a:r>
              <a:rPr lang="nl-NL" altLang="en-US" noProof="0"/>
              <a:t>Deze presentatie, met notities, is voorbereid door ECHA, het Europees Agentschap voor chemische stoffen, om u te helpen bij het maken van een presentatie over REACH 2018, d.w.z. de laatste registratiedeadline voor geleidelijk geïntegreerde stoffen. De bedoeling is dat u relevante dia's kunt selecteren en aanpassen aan uw doelpubliek, zoals managers, werknemers, vakmensen op het gebied van milieu-, gezondheids- en veiligheidsprofessionals, autoriteiten, enz. U mag deze presentatie zonder onze expliciete toestemming gebruiken. </a:t>
            </a:r>
          </a:p>
          <a:p>
            <a:endParaRPr lang="nl-NL" altLang="en-US" noProof="0"/>
          </a:p>
          <a:p>
            <a:r>
              <a:rPr lang="nl-NL" altLang="en-US" noProof="0"/>
              <a:t>In deze presentatie wordt een kort overzicht gegeven van fase 6 (Dien uw registratiedossier in) van het stappenplan voor REACH 2018. Ze maakt deel uit van een reeks presentaties over REACH 2018, die te vinden zijn op de website van ECHA. We verwelkomen uw opmerkingen en suggesties op: </a:t>
            </a:r>
            <a:r>
              <a:rPr lang="nl-NL" altLang="en-US" b="1" noProof="0" smtClean="0">
                <a:solidFill>
                  <a:srgbClr val="0046AD"/>
                </a:solidFill>
              </a:rPr>
              <a:t>reach-2018@echa.europa.eu</a:t>
            </a:r>
            <a:r>
              <a:rPr lang="nl-NL" altLang="en-US" noProof="0"/>
              <a:t>.  </a:t>
            </a:r>
          </a:p>
          <a:p>
            <a:endParaRPr lang="nl-NL" altLang="en-US" noProof="0"/>
          </a:p>
          <a:p>
            <a:r>
              <a:rPr lang="nl-NL" altLang="en-US" b="1" noProof="0"/>
              <a:t>Juridische mededeling: </a:t>
            </a:r>
            <a:r>
              <a:rPr lang="nl-NL" altLang="en-US" noProof="0"/>
              <a:t>De informatie in deze presentatie vormt geen juridisch advies en vertegenwoordigt niet noodzakelijkerwijs in juridische termen het officiële standpunt van het Europees Agentschap voor chemische stoffen. Het Europees Agentschap voor chemische stoffen aanvaardt geen aansprakelijkheid met betrekking tot de inhoud van dit document.</a:t>
            </a:r>
          </a:p>
          <a:p>
            <a:endParaRPr lang="nl-NL" altLang="en-US" noProof="0"/>
          </a:p>
          <a:p>
            <a:r>
              <a:rPr lang="nl-NL" altLang="en-US" noProof="0"/>
              <a:t>Publicatie: mei 2017</a:t>
            </a:r>
          </a:p>
          <a:p>
            <a:pPr marL="0" indent="0">
              <a:buNone/>
            </a:pPr>
            <a:endParaRPr lang="nl-NL" noProof="0"/>
          </a:p>
        </p:txBody>
      </p:sp>
    </p:spTree>
    <p:extLst>
      <p:ext uri="{BB962C8B-B14F-4D97-AF65-F5344CB8AC3E}">
        <p14:creationId xmlns:p14="http://schemas.microsoft.com/office/powerpoint/2010/main" val="102596807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764704"/>
            <a:ext cx="8229600" cy="432048"/>
          </a:xfrm>
        </p:spPr>
        <p:txBody>
          <a:bodyPr>
            <a:normAutofit fontScale="90000"/>
          </a:bodyPr>
          <a:lstStyle/>
          <a:p>
            <a:r>
              <a:rPr lang="nl-NL" sz="3300" noProof="0" smtClean="0"/>
              <a:t>Niet vergeten</a:t>
            </a:r>
            <a:br/>
            <a:endParaRPr lang="nl-NL" noProof="0"/>
          </a:p>
        </p:txBody>
      </p:sp>
      <p:sp>
        <p:nvSpPr>
          <p:cNvPr id="3" name="Content Placeholder 2"/>
          <p:cNvSpPr>
            <a:spLocks noGrp="1"/>
          </p:cNvSpPr>
          <p:nvPr>
            <p:ph sz="half" idx="1"/>
          </p:nvPr>
        </p:nvSpPr>
        <p:spPr>
          <a:xfrm>
            <a:off x="539552" y="1556792"/>
            <a:ext cx="8240398" cy="3558409"/>
          </a:xfrm>
        </p:spPr>
        <p:txBody>
          <a:bodyPr>
            <a:normAutofit fontScale="25000" lnSpcReduction="20000"/>
          </a:bodyPr>
          <a:lstStyle/>
          <a:p>
            <a:pPr>
              <a:lnSpc>
                <a:spcPct val="120000"/>
              </a:lnSpc>
            </a:pPr>
            <a:r>
              <a:rPr lang="nl-NL" sz="9600" noProof="0" smtClean="0"/>
              <a:t>Zorg dat u toegang hebt tot uw REACH-IT-account</a:t>
            </a:r>
          </a:p>
          <a:p>
            <a:pPr>
              <a:lnSpc>
                <a:spcPct val="120000"/>
              </a:lnSpc>
            </a:pPr>
            <a:r>
              <a:rPr lang="nl-NL" sz="9600" noProof="0" smtClean="0"/>
              <a:t>Controleer uw bedrijfsgrootte</a:t>
            </a:r>
          </a:p>
          <a:p>
            <a:pPr>
              <a:lnSpc>
                <a:spcPct val="120000"/>
              </a:lnSpc>
            </a:pPr>
            <a:r>
              <a:rPr lang="nl-NL" sz="9600" noProof="0" smtClean="0"/>
              <a:t>Houd uw contactpersonen up-to-date</a:t>
            </a:r>
          </a:p>
          <a:p>
            <a:pPr>
              <a:lnSpc>
                <a:spcPct val="120000"/>
              </a:lnSpc>
            </a:pPr>
            <a:r>
              <a:rPr lang="nl-NL" sz="9600" noProof="0" smtClean="0">
                <a:solidFill>
                  <a:prstClr val="black"/>
                </a:solidFill>
              </a:rPr>
              <a:t>Ken uw verantwoordelijkheden voor de gezamenlijke indiening</a:t>
            </a:r>
          </a:p>
          <a:p>
            <a:pPr>
              <a:lnSpc>
                <a:spcPct val="120000"/>
              </a:lnSpc>
            </a:pPr>
            <a:r>
              <a:rPr lang="nl-NL" sz="9600" noProof="0" smtClean="0"/>
              <a:t>Lees de e-mails die u van REACH-IT ontvangt</a:t>
            </a:r>
          </a:p>
          <a:p>
            <a:pPr>
              <a:lnSpc>
                <a:spcPct val="120000"/>
              </a:lnSpc>
            </a:pPr>
            <a:r>
              <a:rPr lang="nl-NL" sz="9600" noProof="0" smtClean="0"/>
              <a:t>Als u een taak ontvangt, kom dan tijdig in actie (vergoedingen en herindieningen) </a:t>
            </a:r>
          </a:p>
          <a:p>
            <a:pPr>
              <a:lnSpc>
                <a:spcPct val="120000"/>
              </a:lnSpc>
            </a:pPr>
            <a:r>
              <a:rPr lang="nl-NL" sz="9600"/>
              <a:t>Voor ondersteuning kunt u terecht op </a:t>
            </a:r>
            <a:r>
              <a:rPr lang="nl-NL" sz="9600" smtClean="0">
                <a:hlinkClick r:id="rId3"/>
              </a:rPr>
              <a:t>https://echa.europa.eu/nl/reach-2018</a:t>
            </a:r>
            <a:endParaRPr lang="nl-NL" sz="9600" smtClean="0"/>
          </a:p>
          <a:p>
            <a:pPr marL="0" indent="0">
              <a:buNone/>
            </a:pPr>
            <a:endParaRPr lang="nl-NL" sz="9600"/>
          </a:p>
          <a:p>
            <a:endParaRPr lang="nl-NL" sz="9600" noProof="0" smtClean="0"/>
          </a:p>
          <a:p>
            <a:pPr marL="0" indent="0">
              <a:buNone/>
            </a:pPr>
            <a:endParaRPr lang="nl-NL" sz="18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20</a:t>
            </a:fld>
            <a:endParaRPr lang="nl-NL"/>
          </a:p>
        </p:txBody>
      </p:sp>
    </p:spTree>
    <p:extLst>
      <p:ext uri="{BB962C8B-B14F-4D97-AF65-F5344CB8AC3E}">
        <p14:creationId xmlns:p14="http://schemas.microsoft.com/office/powerpoint/2010/main" val="299284212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611560" y="2060848"/>
            <a:ext cx="8229600" cy="4525963"/>
          </a:xfrm>
        </p:spPr>
        <p:txBody>
          <a:bodyPr>
            <a:normAutofit/>
          </a:bodyPr>
          <a:lstStyle/>
          <a:p>
            <a:r>
              <a:rPr lang="nl-NL" noProof="0" smtClean="0"/>
              <a:t>Uw IT-tool om informatie in te dienen bij ECHA</a:t>
            </a:r>
          </a:p>
          <a:p>
            <a:endParaRPr lang="nl-NL" noProof="0" smtClean="0"/>
          </a:p>
          <a:p>
            <a:r>
              <a:rPr lang="nl-NL" noProof="0" smtClean="0"/>
              <a:t>De manier waarop ECHA met u communiceert</a:t>
            </a:r>
          </a:p>
          <a:p>
            <a:endParaRPr lang="nl-NL" noProof="0" smtClean="0"/>
          </a:p>
          <a:p>
            <a:r>
              <a:rPr lang="nl-NL" noProof="0" smtClean="0"/>
              <a:t>Informatiebron</a:t>
            </a:r>
          </a:p>
          <a:p>
            <a:endParaRPr lang="nl-NL" noProof="0"/>
          </a:p>
          <a:p>
            <a:r>
              <a:rPr lang="nl-NL" noProof="0" smtClean="0"/>
              <a:t>Krijg hier toegang:</a:t>
            </a:r>
          </a:p>
          <a:p>
            <a:endParaRPr lang="nl-NL" noProof="0" smtClean="0"/>
          </a:p>
          <a:p>
            <a:endParaRPr lang="nl-NL" noProof="0" smtClean="0"/>
          </a:p>
          <a:p>
            <a:pPr marL="0" indent="0">
              <a:buNone/>
            </a:pPr>
            <a:endParaRPr lang="nl-NL" noProof="0"/>
          </a:p>
        </p:txBody>
      </p:sp>
      <p:sp>
        <p:nvSpPr>
          <p:cNvPr id="4" name="Slide Number Placeholder 3"/>
          <p:cNvSpPr>
            <a:spLocks noGrp="1"/>
          </p:cNvSpPr>
          <p:nvPr>
            <p:ph type="sldNum" sz="quarter" idx="12"/>
          </p:nvPr>
        </p:nvSpPr>
        <p:spPr/>
        <p:txBody>
          <a:bodyPr/>
          <a:lstStyle/>
          <a:p>
            <a:fld id="{53FE240C-791C-4FA0-BA72-1FE57C9E7D13}" type="slidenum">
              <a:rPr lang="en-GB" smtClean="0"/>
              <a:t>3</a:t>
            </a:fld>
            <a:endParaRPr lang="nl-NL"/>
          </a:p>
        </p:txBody>
      </p:sp>
      <p:pic>
        <p:nvPicPr>
          <p:cNvPr id="6" name="Picture 5"/>
          <p:cNvPicPr>
            <a:picLocks noChangeAspect="1"/>
          </p:cNvPicPr>
          <p:nvPr/>
        </p:nvPicPr>
        <p:blipFill>
          <a:blip r:embed="rId3"/>
          <a:stretch>
            <a:fillRect/>
          </a:stretch>
        </p:blipFill>
        <p:spPr>
          <a:xfrm>
            <a:off x="577428" y="520327"/>
            <a:ext cx="4131220" cy="1135401"/>
          </a:xfrm>
          <a:prstGeom prst="rect">
            <a:avLst/>
          </a:prstGeom>
        </p:spPr>
      </p:pic>
      <p:sp>
        <p:nvSpPr>
          <p:cNvPr id="7" name="Rectangle 6"/>
          <p:cNvSpPr/>
          <p:nvPr/>
        </p:nvSpPr>
        <p:spPr>
          <a:xfrm>
            <a:off x="3890392" y="4725144"/>
            <a:ext cx="4801205" cy="366126"/>
          </a:xfrm>
          <a:prstGeom prst="rect">
            <a:avLst/>
          </a:prstGeom>
        </p:spPr>
        <p:txBody>
          <a:bodyPr wrap="square">
            <a:spAutoFit/>
          </a:bodyPr>
          <a:lstStyle/>
          <a:p>
            <a:r>
              <a:rPr lang="nl-NL">
                <a:latin typeface="Verdana" panose="020b0604030504040204" pitchFamily="34" charset="0"/>
                <a:hlinkClick r:id="rId4"/>
              </a:rPr>
              <a:t>https://reach-it.echa.europa.eu/reach//</a:t>
            </a:r>
            <a:r>
              <a:rPr lang="nl-NL" smtClean="0"/>
              <a:t> </a:t>
            </a:r>
            <a:endParaRPr lang="nl-N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3608341"/>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GB" noProof="0"/>
          </a:p>
        </p:txBody>
      </p:sp>
      <p:sp>
        <p:nvSpPr>
          <p:cNvPr id="3" name="Content Placeholder 2"/>
          <p:cNvSpPr>
            <a:spLocks noGrp="1"/>
          </p:cNvSpPr>
          <p:nvPr>
            <p:ph idx="1"/>
          </p:nvPr>
        </p:nvSpPr>
        <p:spPr>
          <a:xfrm>
            <a:off x="457200" y="1594686"/>
            <a:ext cx="8229600" cy="4525963"/>
          </a:xfrm>
        </p:spPr>
        <p:txBody>
          <a:bodyPr/>
          <a:lstStyle/>
          <a:p>
            <a:endParaRPr lang="en-GB"/>
          </a:p>
        </p:txBody>
      </p:sp>
      <p:sp>
        <p:nvSpPr>
          <p:cNvPr id="4" name="Slide Number Placeholder 3"/>
          <p:cNvSpPr>
            <a:spLocks noGrp="1"/>
          </p:cNvSpPr>
          <p:nvPr>
            <p:ph type="sldNum" sz="quarter" idx="12"/>
          </p:nvPr>
        </p:nvSpPr>
        <p:spPr/>
        <p:txBody>
          <a:bodyPr/>
          <a:lstStyle/>
          <a:p>
            <a:fld id="{53FE240C-791C-4FA0-BA72-1FE57C9E7D13}" type="slidenum">
              <a:rPr lang="en-GB" smtClean="0"/>
              <a:t>4</a:t>
            </a:fld>
            <a:endParaRPr lang="nl-NL"/>
          </a:p>
        </p:txBody>
      </p:sp>
      <p:pic>
        <p:nvPicPr>
          <p:cNvPr id="5" name="Picture 4"/>
          <p:cNvPicPr>
            <a:picLocks noChangeAspect="1"/>
          </p:cNvPicPr>
          <p:nvPr/>
        </p:nvPicPr>
        <p:blipFill>
          <a:blip r:embed="rId3"/>
          <a:stretch>
            <a:fillRect/>
          </a:stretch>
        </p:blipFill>
        <p:spPr>
          <a:xfrm>
            <a:off x="571" y="-18619"/>
            <a:ext cx="9142857" cy="6895238"/>
          </a:xfrm>
          <a:prstGeom prst="rect">
            <a:avLst/>
          </a:prstGeom>
        </p:spPr>
      </p:pic>
    </p:spTree>
    <p:extLst>
      <p:ext uri="{BB962C8B-B14F-4D97-AF65-F5344CB8AC3E}">
        <p14:creationId xmlns:p14="http://schemas.microsoft.com/office/powerpoint/2010/main" val="328715084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692696"/>
            <a:ext cx="8229600" cy="1143000"/>
          </a:xfrm>
        </p:spPr>
        <p:txBody>
          <a:bodyPr>
            <a:normAutofit/>
          </a:bodyPr>
          <a:lstStyle/>
          <a:p>
            <a:r>
              <a:rPr lang="nl-NL" noProof="0" smtClean="0"/>
              <a:t>Taken en berichten</a:t>
            </a:r>
            <a:br/>
            <a:endParaRPr lang="nl-NL" noProof="0"/>
          </a:p>
        </p:txBody>
      </p:sp>
      <p:sp>
        <p:nvSpPr>
          <p:cNvPr id="3" name="Content Placeholder 2"/>
          <p:cNvSpPr>
            <a:spLocks noGrp="1"/>
          </p:cNvSpPr>
          <p:nvPr>
            <p:ph sz="half" idx="1"/>
          </p:nvPr>
        </p:nvSpPr>
        <p:spPr>
          <a:xfrm>
            <a:off x="251520" y="1804480"/>
            <a:ext cx="5112568" cy="4525963"/>
          </a:xfrm>
        </p:spPr>
        <p:txBody>
          <a:bodyPr>
            <a:normAutofit fontScale="92500" lnSpcReduction="20000"/>
          </a:bodyPr>
          <a:lstStyle/>
          <a:p>
            <a:pPr marL="0" indent="0">
              <a:buNone/>
            </a:pPr>
            <a:r>
              <a:rPr lang="nl-NL" sz="2000" noProof="0" smtClean="0"/>
              <a:t>ECHA wil dat u in actie komt</a:t>
            </a:r>
          </a:p>
          <a:p>
            <a:pPr marL="0" indent="0">
              <a:buNone/>
            </a:pPr>
            <a:r>
              <a:rPr lang="nl-NL" sz="2000" noProof="0" smtClean="0"/>
              <a:t>      u krijgt een </a:t>
            </a:r>
            <a:r>
              <a:rPr lang="nl-NL" sz="2000" b="1" noProof="0" smtClean="0"/>
              <a:t>‘task’</a:t>
            </a:r>
            <a:r>
              <a:rPr lang="nl-NL" sz="2000" noProof="0" smtClean="0"/>
              <a:t> [taak]</a:t>
            </a:r>
            <a:r>
              <a:rPr lang="nl-NL" smtClean="0"/>
              <a:t>   </a:t>
            </a:r>
          </a:p>
          <a:p>
            <a:pPr marL="0" indent="0">
              <a:buNone/>
            </a:pPr>
            <a:r>
              <a:rPr lang="nl-NL" smtClean="0"/>
              <a:t>      </a:t>
            </a:r>
            <a:r>
              <a:rPr lang="nl-NL" sz="1600" noProof="0" smtClean="0"/>
              <a:t>bv. u moet iets betalen</a:t>
            </a:r>
            <a:endParaRPr lang="nl-NL" sz="2000" noProof="0" smtClean="0"/>
          </a:p>
          <a:p>
            <a:pPr>
              <a:buFontTx/>
              <a:buChar char="-"/>
            </a:pPr>
            <a:endParaRPr lang="nl-NL" sz="2000" noProof="0" smtClean="0"/>
          </a:p>
          <a:p>
            <a:pPr marL="0" indent="0">
              <a:buNone/>
            </a:pPr>
            <a:r>
              <a:rPr lang="nl-NL" sz="2000" noProof="0" smtClean="0"/>
              <a:t>ECHA wil u in kennis stellen van een gebeurtenis </a:t>
            </a:r>
          </a:p>
          <a:p>
            <a:pPr marL="0" indent="0">
              <a:buNone/>
            </a:pPr>
            <a:r>
              <a:rPr lang="nl-NL" sz="2000" noProof="0" smtClean="0"/>
              <a:t>u krijgt een </a:t>
            </a:r>
            <a:r>
              <a:rPr lang="nl-NL" sz="2000" b="1" noProof="0" smtClean="0"/>
              <a:t>‘message’</a:t>
            </a:r>
            <a:r>
              <a:rPr lang="nl-NL" sz="2000" noProof="0" smtClean="0"/>
              <a:t> [bericht]</a:t>
            </a:r>
          </a:p>
          <a:p>
            <a:pPr marL="457200" lvl="1" indent="0">
              <a:buNone/>
            </a:pPr>
            <a:r>
              <a:rPr lang="nl-NL" sz="1600" noProof="0" smtClean="0"/>
              <a:t> bv. de indiening van uw dossier is voltooid</a:t>
            </a:r>
          </a:p>
          <a:p>
            <a:pPr marL="457200" lvl="1" indent="0">
              <a:buNone/>
            </a:pPr>
            <a:endParaRPr lang="nl-NL" noProof="0" smtClean="0"/>
          </a:p>
          <a:p>
            <a:pPr marL="457200" lvl="1" indent="0">
              <a:buNone/>
            </a:pPr>
            <a:r>
              <a:rPr lang="nl-NL" noProof="0" smtClean="0"/>
              <a:t>Nuttige features:</a:t>
            </a:r>
          </a:p>
          <a:p>
            <a:pPr marL="457200" lvl="1" indent="0">
              <a:buNone/>
            </a:pPr>
            <a:r>
              <a:rPr lang="nl-NL" sz="1800" noProof="0" smtClean="0"/>
              <a:t>wizards, embedded help [geïntegreerde help-functie], searching made easy [gemakkelijk zoeken], lead registrant details [gegevens hoofdregistrant], foreign user [buitenlandse gebruiker], favourites [favorieten]</a:t>
            </a:r>
          </a:p>
          <a:p>
            <a:pPr marL="0" indent="0">
              <a:buNone/>
            </a:pPr>
            <a:endParaRPr lang="nl-NL" noProof="0"/>
          </a:p>
        </p:txBody>
      </p:sp>
      <p:sp>
        <p:nvSpPr>
          <p:cNvPr id="6" name="Slide Number Placeholder 5"/>
          <p:cNvSpPr>
            <a:spLocks noGrp="1"/>
          </p:cNvSpPr>
          <p:nvPr>
            <p:ph type="sldNum" sz="quarter" idx="12"/>
          </p:nvPr>
        </p:nvSpPr>
        <p:spPr/>
        <p:txBody>
          <a:bodyPr/>
          <a:lstStyle/>
          <a:p>
            <a:fld id="{53FE240C-791C-4FA0-BA72-1FE57C9E7D13}" type="slidenum">
              <a:rPr lang="en-GB" smtClean="0"/>
              <a:t>5</a:t>
            </a:fld>
            <a:endParaRPr lang="nl-NL"/>
          </a:p>
        </p:txBody>
      </p:sp>
      <p:sp>
        <p:nvSpPr>
          <p:cNvPr id="4" name="Right Arrow 3"/>
          <p:cNvSpPr/>
          <p:nvPr/>
        </p:nvSpPr>
        <p:spPr>
          <a:xfrm>
            <a:off x="251520" y="2295922"/>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23528" y="4037678"/>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5349309" y="1412776"/>
            <a:ext cx="3114286" cy="4695238"/>
          </a:xfrm>
          <a:prstGeom prst="rect">
            <a:avLst/>
          </a:prstGeom>
        </p:spPr>
      </p:pic>
    </p:spTree>
    <p:extLst>
      <p:ext uri="{BB962C8B-B14F-4D97-AF65-F5344CB8AC3E}">
        <p14:creationId xmlns:p14="http://schemas.microsoft.com/office/powerpoint/2010/main" val="81191223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nl-NL" noProof="0" smtClean="0"/>
              <a:t>Hoofdmenu</a:t>
            </a:r>
            <a:endParaRPr lang="nl-NL" noProof="0"/>
          </a:p>
        </p:txBody>
      </p:sp>
      <p:sp>
        <p:nvSpPr>
          <p:cNvPr id="4" name="Slide Number Placeholder 3"/>
          <p:cNvSpPr>
            <a:spLocks noGrp="1"/>
          </p:cNvSpPr>
          <p:nvPr>
            <p:ph type="sldNum" sz="quarter" idx="12"/>
          </p:nvPr>
        </p:nvSpPr>
        <p:spPr/>
        <p:txBody>
          <a:bodyPr/>
          <a:lstStyle/>
          <a:p>
            <a:fld id="{53FE240C-791C-4FA0-BA72-1FE57C9E7D13}" type="slidenum">
              <a:rPr lang="en-GB" smtClean="0"/>
              <a:t>6</a:t>
            </a:fld>
            <a:endParaRPr lang="nl-NL"/>
          </a:p>
        </p:txBody>
      </p:sp>
      <p:pic>
        <p:nvPicPr>
          <p:cNvPr id="5" name="Picture 4"/>
          <p:cNvPicPr>
            <a:picLocks noChangeAspect="1"/>
          </p:cNvPicPr>
          <p:nvPr/>
        </p:nvPicPr>
        <p:blipFill>
          <a:blip r:embed="rId3"/>
          <a:stretch>
            <a:fillRect/>
          </a:stretch>
        </p:blipFill>
        <p:spPr>
          <a:xfrm>
            <a:off x="333905" y="1340768"/>
            <a:ext cx="8476190" cy="4809524"/>
          </a:xfrm>
          <a:prstGeom prst="rect">
            <a:avLst/>
          </a:prstGeom>
        </p:spPr>
      </p:pic>
    </p:spTree>
    <p:extLst>
      <p:ext uri="{BB962C8B-B14F-4D97-AF65-F5344CB8AC3E}">
        <p14:creationId xmlns:p14="http://schemas.microsoft.com/office/powerpoint/2010/main" val="404466537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23528" y="764704"/>
            <a:ext cx="8229600" cy="1143000"/>
          </a:xfrm>
        </p:spPr>
        <p:txBody>
          <a:bodyPr/>
          <a:lstStyle/>
          <a:p>
            <a:r>
              <a:rPr lang="nl-NL" noProof="0" smtClean="0"/>
              <a:t>De hoofdregistrant vinden</a:t>
            </a:r>
            <a:endParaRPr lang="nl-NL" noProof="0"/>
          </a:p>
        </p:txBody>
      </p:sp>
      <p:sp>
        <p:nvSpPr>
          <p:cNvPr id="5" name="Slide Number Placeholder 4"/>
          <p:cNvSpPr>
            <a:spLocks noGrp="1"/>
          </p:cNvSpPr>
          <p:nvPr>
            <p:ph type="sldNum" sz="quarter" idx="12"/>
          </p:nvPr>
        </p:nvSpPr>
        <p:spPr/>
        <p:txBody>
          <a:bodyPr/>
          <a:lstStyle/>
          <a:p>
            <a:fld id="{53FE240C-791C-4FA0-BA72-1FE57C9E7D13}" type="slidenum">
              <a:rPr lang="en-GB" smtClean="0"/>
              <a:t>7</a:t>
            </a:fld>
            <a:endParaRPr lang="nl-NL"/>
          </a:p>
        </p:txBody>
      </p:sp>
      <p:pic>
        <p:nvPicPr>
          <p:cNvPr id="9" name="Picture 8"/>
          <p:cNvPicPr>
            <a:picLocks noChangeAspect="1"/>
          </p:cNvPicPr>
          <p:nvPr/>
        </p:nvPicPr>
        <p:blipFill>
          <a:blip r:embed="rId3"/>
          <a:srcRect b="43228"/>
          <a:stretch>
            <a:fillRect/>
          </a:stretch>
        </p:blipFill>
        <p:spPr>
          <a:xfrm>
            <a:off x="467543" y="2492896"/>
            <a:ext cx="8012611" cy="2088232"/>
          </a:xfrm>
          <a:prstGeom prst="rect">
            <a:avLst/>
          </a:prstGeom>
        </p:spPr>
      </p:pic>
    </p:spTree>
    <p:extLst>
      <p:ext uri="{BB962C8B-B14F-4D97-AF65-F5344CB8AC3E}">
        <p14:creationId xmlns:p14="http://schemas.microsoft.com/office/powerpoint/2010/main" val="257045907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nl-NL" noProof="0" smtClean="0"/>
              <a:t>Opties onderneming beheren</a:t>
            </a:r>
            <a:endParaRPr lang="nl-NL" noProof="0"/>
          </a:p>
        </p:txBody>
      </p:sp>
      <p:pic>
        <p:nvPicPr>
          <p:cNvPr id="6" name="Content Placeholder 5"/>
          <p:cNvPicPr>
            <a:picLocks noGrp="1" noChangeAspect="1"/>
          </p:cNvPicPr>
          <p:nvPr>
            <p:ph idx="1"/>
          </p:nvPr>
        </p:nvPicPr>
        <p:blipFill>
          <a:blip r:embed="rId3"/>
          <a:stretch>
            <a:fillRect/>
          </a:stretch>
        </p:blipFill>
        <p:spPr>
          <a:xfrm>
            <a:off x="240060" y="1433472"/>
            <a:ext cx="7247814" cy="2859624"/>
          </a:xfrm>
          <a:prstGeom prst="rect">
            <a:avLst/>
          </a:prstGeom>
        </p:spPr>
      </p:pic>
      <p:sp>
        <p:nvSpPr>
          <p:cNvPr id="4" name="Slide Number Placeholder 3"/>
          <p:cNvSpPr>
            <a:spLocks noGrp="1"/>
          </p:cNvSpPr>
          <p:nvPr>
            <p:ph type="sldNum" sz="quarter" idx="12"/>
          </p:nvPr>
        </p:nvSpPr>
        <p:spPr/>
        <p:txBody>
          <a:bodyPr/>
          <a:lstStyle/>
          <a:p>
            <a:fld id="{53FE240C-791C-4FA0-BA72-1FE57C9E7D13}" type="slidenum">
              <a:rPr lang="en-GB" smtClean="0"/>
              <a:t>8</a:t>
            </a:fld>
            <a:endParaRPr lang="nl-NL"/>
          </a:p>
        </p:txBody>
      </p:sp>
      <p:pic>
        <p:nvPicPr>
          <p:cNvPr id="3" name="Picture 2"/>
          <p:cNvPicPr>
            <a:picLocks noChangeAspect="1"/>
          </p:cNvPicPr>
          <p:nvPr/>
        </p:nvPicPr>
        <p:blipFill>
          <a:blip r:embed="rId4"/>
          <a:stretch>
            <a:fillRect/>
          </a:stretch>
        </p:blipFill>
        <p:spPr>
          <a:xfrm>
            <a:off x="827584" y="2708920"/>
            <a:ext cx="8190476" cy="3000000"/>
          </a:xfrm>
          <a:prstGeom prst="rect">
            <a:avLst/>
          </a:prstGeom>
        </p:spPr>
      </p:pic>
    </p:spTree>
    <p:extLst>
      <p:ext uri="{BB962C8B-B14F-4D97-AF65-F5344CB8AC3E}">
        <p14:creationId xmlns:p14="http://schemas.microsoft.com/office/powerpoint/2010/main" val="281217951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9</a:t>
            </a:fld>
            <a:endParaRPr lang="nl-NL">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nl-NL" noProof="0" smtClean="0"/>
              <a:t>Verantwoordelijkheden bij gezamenlijke indiening in REACH-IT</a:t>
            </a:r>
            <a:endParaRPr lang="nl-NL" noProof="0"/>
          </a:p>
        </p:txBody>
      </p:sp>
      <p:sp>
        <p:nvSpPr>
          <p:cNvPr id="3" name="Content Placeholder 2"/>
          <p:cNvSpPr>
            <a:spLocks noGrp="1"/>
          </p:cNvSpPr>
          <p:nvPr>
            <p:ph idx="1"/>
          </p:nvPr>
        </p:nvSpPr>
        <p:spPr>
          <a:xfrm>
            <a:off x="313184" y="1772816"/>
            <a:ext cx="8229600" cy="3803091"/>
          </a:xfrm>
        </p:spPr>
        <p:txBody>
          <a:bodyPr>
            <a:normAutofit lnSpcReduction="10000"/>
          </a:bodyPr>
          <a:lstStyle/>
          <a:p>
            <a:pPr marL="0" indent="0">
              <a:buNone/>
            </a:pPr>
            <a:r>
              <a:rPr lang="nl-NL" noProof="0" err="1" smtClean="0"/>
              <a:t>Hoofdregistrant</a:t>
            </a:r>
          </a:p>
          <a:p>
            <a:pPr lvl="1" indent="-342900">
              <a:buFontTx/>
              <a:buChar char="-"/>
            </a:pPr>
            <a:endParaRPr lang="nl-NL" noProof="0" smtClean="0"/>
          </a:p>
          <a:p>
            <a:pPr marL="400050" lvl="1" indent="0">
              <a:buNone/>
            </a:pPr>
            <a:r>
              <a:rPr lang="nl-NL" noProof="0" smtClean="0"/>
              <a:t>1. de gezamenlijke indiening in REACH-IT aanmaken</a:t>
            </a:r>
          </a:p>
          <a:p>
            <a:pPr lvl="1" indent="-342900">
              <a:buFontTx/>
              <a:buChar char="-"/>
            </a:pPr>
            <a:endParaRPr lang="nl-NL" noProof="0" smtClean="0"/>
          </a:p>
          <a:p>
            <a:pPr lvl="1" indent="-342900">
              <a:buFontTx/>
              <a:buChar char="-"/>
            </a:pPr>
            <a:endParaRPr lang="nl-NL" noProof="0" smtClean="0"/>
          </a:p>
          <a:p>
            <a:pPr lvl="1" indent="-342900">
              <a:buFontTx/>
              <a:buChar char="-"/>
            </a:pPr>
            <a:endParaRPr lang="nl-NL" noProof="0" smtClean="0"/>
          </a:p>
          <a:p>
            <a:pPr marL="400050" lvl="1" indent="0">
              <a:buNone/>
            </a:pPr>
            <a:endParaRPr lang="nl-NL" noProof="0" smtClean="0"/>
          </a:p>
          <a:p>
            <a:pPr marL="400050" lvl="1" indent="0">
              <a:buNone/>
            </a:pPr>
            <a:r>
              <a:rPr lang="nl-NL" noProof="0" smtClean="0"/>
              <a:t>2. Geef de deelnemers </a:t>
            </a:r>
          </a:p>
          <a:p>
            <a:pPr marL="400050" lvl="1" indent="0">
              <a:buNone/>
            </a:pPr>
            <a:r>
              <a:rPr lang="nl-NL" noProof="0" smtClean="0"/>
              <a:t>een token</a:t>
            </a:r>
          </a:p>
          <a:p>
            <a:pPr marL="0" indent="0">
              <a:buNone/>
            </a:pPr>
            <a:r>
              <a:rPr lang="nl-NL" smtClean="0"/>
              <a:t> </a:t>
            </a:r>
          </a:p>
          <a:p>
            <a:endParaRPr lang="nl-NL" noProof="0"/>
          </a:p>
        </p:txBody>
      </p:sp>
      <p:pic>
        <p:nvPicPr>
          <p:cNvPr id="8" name="Picture 7"/>
          <p:cNvPicPr>
            <a:picLocks noChangeAspect="1"/>
          </p:cNvPicPr>
          <p:nvPr/>
        </p:nvPicPr>
        <p:blipFill>
          <a:blip r:embed="rId3"/>
          <a:stretch>
            <a:fillRect/>
          </a:stretch>
        </p:blipFill>
        <p:spPr>
          <a:xfrm>
            <a:off x="4788024" y="4260116"/>
            <a:ext cx="2376264" cy="1250280"/>
          </a:xfrm>
          <a:prstGeom prst="rect">
            <a:avLst/>
          </a:prstGeom>
        </p:spPr>
      </p:pic>
      <p:pic>
        <p:nvPicPr>
          <p:cNvPr id="9" name="Picture 8"/>
          <p:cNvPicPr>
            <a:picLocks noChangeAspect="1"/>
          </p:cNvPicPr>
          <p:nvPr/>
        </p:nvPicPr>
        <p:blipFill>
          <a:blip r:embed="rId4"/>
          <a:stretch>
            <a:fillRect/>
          </a:stretch>
        </p:blipFill>
        <p:spPr>
          <a:xfrm>
            <a:off x="1220168" y="2900050"/>
            <a:ext cx="6480720" cy="829126"/>
          </a:xfrm>
          <a:prstGeom prst="rect">
            <a:avLst/>
          </a:prstGeom>
        </p:spPr>
      </p:pic>
    </p:spTree>
    <p:extLst>
      <p:ext uri="{BB962C8B-B14F-4D97-AF65-F5344CB8AC3E}">
        <p14:creationId xmlns:p14="http://schemas.microsoft.com/office/powerpoint/2010/main" val="1131186242"/>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ACTV10-6-53872</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a0307bc2-faf9-4068-8aeb-b713e4fa2a0f</TermId>
        </TermInfo>
      </Terms>
    </ECHASecClassTaxHTField0>
    <_dlc_DocIdUrl xmlns="b80ede5c-af4c-4bf2-9a87-706a3579dc11">
      <Url>https://activity.echa.europa.eu/sites/act-10/process-10-11/_layouts/DocIdRedir.aspx?ID=ACTV10-6-53872</Url>
      <Description>ACTV10-6-53872</Description>
    </_dlc_DocIdUrl>
    <ECHACategoryTaxHTField0 xmlns="1a101ee2-a8a8-4e0f-bfd9-aff15f9bc839">
      <Terms xmlns="http://schemas.microsoft.com/office/infopath/2007/PartnerControls"/>
    </ECHACategoryTaxHTField0>
  </documentManagement>
</p:properties>
</file>

<file path=customXml/itemProps1.xml><?xml version="1.0" encoding="utf-8"?>
<ds:datastoreItem xmlns:ds="http://schemas.openxmlformats.org/officeDocument/2006/customXml" ds:itemID="{3AC6B7AA-5129-4B5D-925F-ADFB35645A32}">
  <ds:schemaRefs/>
</ds:datastoreItem>
</file>

<file path=customXml/itemProps2.xml><?xml version="1.0" encoding="utf-8"?>
<ds:datastoreItem xmlns:ds="http://schemas.openxmlformats.org/officeDocument/2006/customXml" ds:itemID="{C661D9F9-A681-4970-9AB3-BB2CEB580C4E}">
  <ds:schemaRefs/>
</ds:datastoreItem>
</file>

<file path=customXml/itemProps3.xml><?xml version="1.0" encoding="utf-8"?>
<ds:datastoreItem xmlns:ds="http://schemas.openxmlformats.org/officeDocument/2006/customXml" ds:itemID="{393C2A4F-378A-406C-8017-7706C7BE96B5}">
  <ds:schemaRefs/>
</ds:datastoreItem>
</file>

<file path=customXml/itemProps4.xml><?xml version="1.0" encoding="utf-8"?>
<ds:datastoreItem xmlns:ds="http://schemas.openxmlformats.org/officeDocument/2006/customXml" ds:itemID="{57325CAE-108D-4A40-AB78-5D4972D3F836}">
  <ds:schemaRefs/>
</ds:datastoreItem>
</file>

<file path=customXml/itemProps5.xml><?xml version="1.0" encoding="utf-8"?>
<ds:datastoreItem xmlns:ds="http://schemas.openxmlformats.org/officeDocument/2006/customXml" ds:itemID="{7BCF6A5F-9D12-494B-A636-D4E7909EB38C}">
  <ds:schemaRef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b80ede5c-af4c-4bf2-9a87-706a3579dc11"/>
    <ds:schemaRef ds:uri="1a101ee2-a8a8-4e0f-bfd9-aff15f9bc839"/>
    <ds:schemaRef ds:uri="http://schemas.microsoft.com/office/2006/metadata/properties"/>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83</Paragraphs>
  <Slides>20</Slides>
  <Notes>19</Notes>
  <TotalTime>11736</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Office Theme</vt:lpstr>
      <vt:lpstr>Slide 1</vt:lpstr>
      <vt:lpstr>Doel van deze presentatie</vt:lpstr>
      <vt:lpstr>Slide 3</vt:lpstr>
      <vt:lpstr>Slide 4</vt:lpstr>
      <vt:lpstr>Taken en berichten</vt:lpstr>
      <vt:lpstr>Hoofdmenu</vt:lpstr>
      <vt:lpstr>De hoofdregistrant vinden</vt:lpstr>
      <vt:lpstr>Opties onderneming beheren</vt:lpstr>
      <vt:lpstr>Verantwoordelijkheden bij gezamenlijke indiening in REACH-IT</vt:lpstr>
      <vt:lpstr>Verantwoordelijkheden bij gezamenlijke indiening in REACH-IT</vt:lpstr>
      <vt:lpstr>Controleer voordat u indient het volgende: </vt:lpstr>
      <vt:lpstr>Is alles gereed?Indienen in REACH-IT</vt:lpstr>
      <vt:lpstr>Snelkoppelingen in de indieningswizard</vt:lpstr>
      <vt:lpstr>Hoe gaat het nu verder?</vt:lpstr>
      <vt:lpstr>De pagina ‘Submission report’</vt:lpstr>
      <vt:lpstr>De reis van een dossier</vt:lpstr>
      <vt:lpstr>Op verzoek uw dossier bijwerken</vt:lpstr>
      <vt:lpstr>Registratienummer</vt:lpstr>
      <vt:lpstr>Reference number status [Status referentienummer]</vt:lpstr>
      <vt:lpstr>Niet vergeten</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CDT</dc:creator>
  <cp:lastModifiedBy>CDT</cp:lastModifiedBy>
  <cp:revision>277</cp:revision>
  <dcterms:created xsi:type="dcterms:W3CDTF">2015-06-16T10:48:03Z</dcterms:created>
  <dcterms:modified xsi:type="dcterms:W3CDTF">2017-05-29T08:27:52Z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2c9f5385-a2f9-4afc-a0c6-65d4fd98a6c7</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