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328" r:id="rId10"/>
    <p:sldId id="268" r:id="rId11"/>
    <p:sldId id="270" r:id="rId12"/>
    <p:sldId id="271" r:id="rId13"/>
    <p:sldId id="280" r:id="rId14"/>
    <p:sldId id="281" r:id="rId15"/>
    <p:sldId id="284" r:id="rId16"/>
    <p:sldId id="323" r:id="rId17"/>
    <p:sldId id="327" r:id="rId18"/>
    <p:sldId id="296" r:id="rId19"/>
    <p:sldId id="324" r:id="rId20"/>
    <p:sldId id="326" r:id="rId21"/>
    <p:sldId id="303" r:id="rId22"/>
    <p:sldId id="304" r:id="rId23"/>
    <p:sldId id="305" r:id="rId24"/>
    <p:sldId id="317" r:id="rId25"/>
    <p:sldId id="319" r:id="rId26"/>
    <p:sldId id="320" r:id="rId27"/>
    <p:sldId id="321" r:id="rId28"/>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MUSSET Christel" initials="MC" lastIdx="0" clrIdx="0">
    <p:extLst>
      <p:ext uri="{19B8F6BF-5375-455C-9EA6-DF929625EA0E}">
        <p15:presenceInfo xmlns:p15="http://schemas.microsoft.com/office/powerpoint/2012/main" userId="S-1-5-21-2444889250-2882189981-708495972-1341" providerId="AD"/>
      </p:ext>
    </p:extLst>
  </p:cmAuthor>
  <p:cmAuthor id="2" name="TROUTH Paul" initials="TP" lastIdx="0" clrIdx="1">
    <p:extLst>
      <p:ext uri="{19B8F6BF-5375-455C-9EA6-DF929625EA0E}">
        <p15:presenceInfo xmlns:p15="http://schemas.microsoft.com/office/powerpoint/2012/main" userId="S-1-5-21-2444889250-2882189981-708495972-5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55474" autoAdjust="0"/>
  </p:normalViewPr>
  <p:slideViewPr>
    <p:cSldViewPr>
      <p:cViewPr varScale="1">
        <p:scale>
          <a:sx n="64" d="100"/>
          <a:sy n="64" d="100"/>
        </p:scale>
        <p:origin x="402" y="66"/>
      </p:cViewPr>
      <p:guideLst>
        <p:guide orient="horz" pos="2160"/>
        <p:guide pos="2880"/>
      </p:guideLst>
    </p:cSldViewPr>
  </p:slideViewPr>
  <p:outlineViewPr>
    <p:cViewPr>
      <p:scale>
        <a:sx n="33" d="100"/>
        <a:sy n="33" d="100"/>
      </p:scale>
      <p:origin x="0" y="-12774"/>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tags" Target="tags/tag1.xml" /><Relationship Id="rId3" Type="http://schemas.openxmlformats.org/officeDocument/2006/relationships/customXml" Target="../customXml/item3.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customXml" Target="../customXml/item4.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478A7-AFE6-4A1C-B985-B1032FA8D500}" type="datetimeFigureOut">
              <a:rPr lang="en-GB" smtClean="0"/>
              <a:t>29/05/2017</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D4212-E431-464C-A3C7-FAC7436F6DC4}" type="slidenum">
              <a:rPr lang="en-GB" smtClean="0"/>
              <a:t>‹#›</a:t>
            </a:fld>
            <a:endParaRPr lang="lt-LT"/>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lt-LT"/>
          </a:p>
        </p:txBody>
      </p:sp>
    </p:spTree>
    <p:extLst>
      <p:ext uri="{BB962C8B-B14F-4D97-AF65-F5344CB8AC3E}">
        <p14:creationId xmlns:p14="http://schemas.microsoft.com/office/powerpoint/2010/main" val="3174350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baseline="0" smtClean="0"/>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11</a:t>
            </a:fld>
            <a:endParaRPr lang="lt-LT">
              <a:solidFill>
                <a:prstClr val="black"/>
              </a:solidFill>
            </a:endParaRPr>
          </a:p>
        </p:txBody>
      </p:sp>
    </p:spTree>
    <p:extLst>
      <p:ext uri="{BB962C8B-B14F-4D97-AF65-F5344CB8AC3E}">
        <p14:creationId xmlns:p14="http://schemas.microsoft.com/office/powerpoint/2010/main" val="42726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kern="1200" smtClean="0">
                <a:solidFill>
                  <a:schemeClr val="tx1"/>
                </a:solidFill>
                <a:effectLst/>
                <a:latin typeface="+mn-lt"/>
              </a:rPr>
              <a:t>Kiekvienos rūšies dokumentaciją galima pateikti pasinaudojant pateikimo vedikliu, kurį galima paleisti įjungus ECHA pagrindiniame puslapyje esančią funkciją „Submit a dossier“ (Pateikti dokumentaciją). Vediklis padės pereiti reikalingus etapus.</a:t>
            </a:r>
            <a:endParaRPr lang="lt-LT"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12</a:t>
            </a:fld>
            <a:endParaRPr lang="lt-LT">
              <a:solidFill>
                <a:prstClr val="black"/>
              </a:solidFill>
            </a:endParaRPr>
          </a:p>
        </p:txBody>
      </p:sp>
    </p:spTree>
    <p:extLst>
      <p:ext uri="{BB962C8B-B14F-4D97-AF65-F5344CB8AC3E}">
        <p14:creationId xmlns:p14="http://schemas.microsoft.com/office/powerpoint/2010/main" val="100708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kern="1200" smtClean="0">
                <a:solidFill>
                  <a:schemeClr val="tx1"/>
                </a:solidFill>
                <a:effectLst/>
                <a:latin typeface="+mn-lt"/>
              </a:rPr>
              <a:t>Pateikimo vediklį taip pat galima paleisti iš kitų REACH-IT sistemos puslapių. Bendrai teikiamos informacijos nariai ir pagrindiniai registruotojai gali, pvz., sukurti nuorodą į pateikimo vediklį „Joint submission“ (Bendro informacijos teikimo) puslapyje. Šioje skaidrėje paspaudus oranžinės spalvos veiksmo mygtuką „Submit IUCLID dossier“ (Pateikti IUCLID dokumentaciją) paleidžiamas pateikimo vediklis.</a:t>
            </a:r>
            <a:endParaRPr lang="lt-LT" sz="1200" b="0" kern="1200" smtClean="0">
              <a:solidFill>
                <a:schemeClr val="tx1"/>
              </a:solidFill>
              <a:effectLst/>
              <a:latin typeface="+mn-lt"/>
              <a:ea typeface="+mn-ea"/>
              <a:cs typeface="+mn-cs"/>
            </a:endParaRPr>
          </a:p>
          <a:p>
            <a:endParaRPr lang="lt-LT" sz="1200" kern="1200" smtClean="0">
              <a:solidFill>
                <a:schemeClr val="tx1"/>
              </a:solidFill>
              <a:effectLst/>
              <a:latin typeface="+mn-lt"/>
              <a:ea typeface="+mn-ea"/>
              <a:cs typeface="+mn-cs"/>
            </a:endParaRPr>
          </a:p>
          <a:p>
            <a:endParaRPr lang="lt-LT"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13</a:t>
            </a:fld>
            <a:endParaRPr lang="lt-LT">
              <a:solidFill>
                <a:prstClr val="black"/>
              </a:solidFill>
            </a:endParaRPr>
          </a:p>
        </p:txBody>
      </p:sp>
    </p:spTree>
    <p:extLst>
      <p:ext uri="{BB962C8B-B14F-4D97-AF65-F5344CB8AC3E}">
        <p14:creationId xmlns:p14="http://schemas.microsoft.com/office/powerpoint/2010/main" val="32839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0" smtClean="0"/>
              <a:t>Nusiuntę savo dokumentaciją į REACH-IT sistemą, gausite preliminarų pateikimo numerį. Numeris ekrane rodomas kaip nuoroda. Spauskite nuorodą ir būsite nukreiptas į pateikimo ataskaitos puslapį.</a:t>
            </a:r>
            <a:endParaRPr lang="lt-LT" b="0"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lt-LT"/>
          </a:p>
        </p:txBody>
      </p:sp>
    </p:spTree>
    <p:extLst>
      <p:ext uri="{BB962C8B-B14F-4D97-AF65-F5344CB8AC3E}">
        <p14:creationId xmlns:p14="http://schemas.microsoft.com/office/powerpoint/2010/main" val="18062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t-LT" sz="1200" b="0" kern="1200" smtClean="0">
                <a:solidFill>
                  <a:schemeClr val="tx1"/>
                </a:solidFill>
                <a:effectLst/>
                <a:latin typeface="+mn-lt"/>
              </a:rPr>
              <a:t>Dėl kiekvienos ECHA pateiktos dokumentacijos parengiama pateikimo ataskaita. </a:t>
            </a:r>
            <a:r>
              <a:rPr lang="lt-LT" b="0" smtClean="0"/>
              <a:t>Pateikimo ataskaitos puslapyje </a:t>
            </a:r>
            <a:r>
              <a:rPr lang="lt-LT" sz="1200" b="0" kern="1200" smtClean="0">
                <a:solidFill>
                  <a:schemeClr val="tx1"/>
                </a:solidFill>
                <a:effectLst/>
                <a:latin typeface="+mn-lt"/>
              </a:rPr>
              <a:t>pateikiama informacijos, susijusios su pateikta dokumentacija, apžvalga. Centrinėje puslapio dalyje rasite bendro pobūdžio informaciją apie pateikimą. Labai svarbi skiltis yra „Key documents“ (Pagrindiniai dokumentai), esanti puslapio apačioje. Spustelėkite, kad išplėstumėte šią skiltį. Čia rasite</a:t>
            </a:r>
            <a:r>
              <a:rPr lang="lt-LT" smtClean="0"/>
              <a:t> </a:t>
            </a:r>
            <a:r>
              <a:rPr lang="lt-LT" sz="1200" b="0" kern="1200" baseline="0" smtClean="0">
                <a:solidFill>
                  <a:schemeClr val="tx1"/>
                </a:solidFill>
                <a:effectLst/>
                <a:latin typeface="+mn-lt"/>
              </a:rPr>
              <a:t>su pateikimu susijusius sprendimus, taip pat visas sąskaitas faktūras.</a:t>
            </a:r>
            <a:endParaRPr lang="lt-LT" sz="1200" b="0" kern="1200" smtClean="0">
              <a:solidFill>
                <a:schemeClr val="tx1"/>
              </a:solidFill>
              <a:effectLst/>
              <a:latin typeface="+mn-lt"/>
              <a:ea typeface="+mn-ea"/>
              <a:cs typeface="+mn-cs"/>
            </a:endParaRPr>
          </a:p>
          <a:p>
            <a:r>
              <a:rPr lang="lt-LT" smtClean="0"/>
              <a:t> </a:t>
            </a:r>
          </a:p>
          <a:p>
            <a:pPr marL="0" marR="0" lvl="0" indent="0" algn="l" defTabSz="914400" rtl="0" eaLnBrk="1" fontAlgn="auto" latinLnBrk="0" hangingPunct="1">
              <a:lnSpc>
                <a:spcPct val="100000"/>
              </a:lnSpc>
              <a:spcBef>
                <a:spcPct val="0"/>
              </a:spcBef>
              <a:spcAft>
                <a:spcPct val="0"/>
              </a:spcAft>
              <a:buClrTx/>
              <a:buSzTx/>
              <a:buFontTx/>
              <a:buNone/>
              <a:defRPr/>
            </a:pPr>
            <a:r>
              <a:rPr lang="lt-LT" sz="1200" b="0" kern="1200" baseline="0" smtClean="0">
                <a:solidFill>
                  <a:schemeClr val="tx1"/>
                </a:solidFill>
                <a:effectLst/>
                <a:latin typeface="+mn-lt"/>
              </a:rPr>
              <a:t>Dešinėje puslapio pusėje rasite pateiktos dokumentacijos nagrinėjimo etapus; t. y. laipsniškų dokumentacijos nagrinėjimo ECHA etapų atvaizdavimą.</a:t>
            </a:r>
            <a:endParaRPr lang="lt-LT" b="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lt-LT"/>
          </a:p>
        </p:txBody>
      </p:sp>
    </p:spTree>
    <p:extLst>
      <p:ext uri="{BB962C8B-B14F-4D97-AF65-F5344CB8AC3E}">
        <p14:creationId xmlns:p14="http://schemas.microsoft.com/office/powerpoint/2010/main" val="289493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t-LT" b="0" smtClean="0"/>
              <a:t>ECHA tikrina, ar REACH-IT sistemoje pateiktoje jūsų dokumentacijoje yra visa reikalinga informacija ir ar informacija yra nuosekli. </a:t>
            </a:r>
            <a:endParaRPr lang="lt-LT"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lt-LT"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Pirmiausia atliekama atitikties veiklos taisyklėms patikra. </a:t>
            </a:r>
            <a:r>
              <a:rPr lang="lt-LT" b="0" smtClean="0"/>
              <a:t>Veiklos taisyklės – tai administracinės patikros, kuria užtikrinama, kad ECHA gali nagrinėti dokumentaciją, pagrindas. Jei šios patikros metu nustatoma, kad trūksta kokios nors informacijos, jūsų dokumentacija nebus nagrinėjama. Bet kuriuo metu galite pateikti naują dokumentaciją.</a:t>
            </a:r>
            <a:endParaRPr lang="lt-LT"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Jei atitikties veiklos taisyklėms patikra yra sėkminga, ECHA patikrina dokumentacijos išsamumą techniniu ir finansiniu požiūriu. Šios dvi patikros atliekamos vienu metu.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smtClean="0"/>
              <a:t>Techninio išsamumo patikros metu tikrinama, ar, atsižvelgiant į REACH reglamente nustatytus duomenų reikalavimus, dokumentacijoje pateikta išsami informacija.</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smtClean="0"/>
              <a:t>Finansinio išsamumo patikros metu tikrinama, ar turėtumėte sumokėti registracijos mokestį.</a:t>
            </a:r>
            <a:r>
              <a:rPr lang="lt-LT" b="0" smtClean="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smtClean="0"/>
              <a:t>Jei techninio ar finansinio išsamumo patikros metu nustatomi kokie nors trūkumai, ECHA jus informuos.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Jei trūkumai nustatomi atliekant techninio išsamumo patikrą, savo dokumentaciją pataisyti galėsite tik vieną kartą, be to, tai turėsite padaryti per ECHA nustatytą terminą.</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Sėkmingai atlikus visas patikras, gausite teigiamą sprendimą ir savo cheminės medžiagos registracijos numerį. </a:t>
            </a:r>
          </a:p>
          <a:p>
            <a:pPr marL="0" marR="0" lvl="0" indent="0" algn="l" defTabSz="914400" rtl="0" eaLnBrk="1" fontAlgn="auto" latinLnBrk="0" hangingPunct="1">
              <a:lnSpc>
                <a:spcPct val="100000"/>
              </a:lnSpc>
              <a:spcBef>
                <a:spcPct val="0"/>
              </a:spcBef>
              <a:spcAft>
                <a:spcPct val="0"/>
              </a:spcAft>
              <a:buClrTx/>
              <a:buSzTx/>
              <a:buFontTx/>
              <a:buNone/>
              <a:defRPr/>
            </a:pPr>
            <a:endParaRPr lang="lt-LT"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lt-LT"/>
          </a:p>
        </p:txBody>
      </p:sp>
    </p:spTree>
    <p:extLst>
      <p:ext uri="{BB962C8B-B14F-4D97-AF65-F5344CB8AC3E}">
        <p14:creationId xmlns:p14="http://schemas.microsoft.com/office/powerpoint/2010/main" val="190958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0" baseline="0" smtClean="0"/>
              <a:t>Šioje skaidrėje pateikiama tam tikra svarbi informacija, kurią turėsite žinoti atnaujindami savo dokumentaciją ECHA prašymu:</a:t>
            </a:r>
          </a:p>
          <a:p>
            <a:endParaRPr lang="lt-LT"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smtClean="0"/>
              <a:t>pirmiausia turite žinoti pateikimo ir pranešimo numerius.</a:t>
            </a:r>
            <a:r>
              <a:rPr lang="lt-LT" b="0" baseline="0" smtClean="0"/>
              <a:t> </a:t>
            </a:r>
            <a:r>
              <a:rPr lang="lt-LT" smtClean="0"/>
              <a:t>Šie du numeriai jums bus reikalingi, kai būsite ištaisę savo IUCLID duomenų rinkinį ir pasirengę kurti naują dokumentaciją</a:t>
            </a:r>
            <a:r>
              <a:rPr lang="lt-LT" b="0" smtClean="0"/>
              <a:t> Juos turėsite įrašyti dokumentacijos antraštėje, kad REACH-IT sistema žinotų, jog pateikiate atnaujintą dokumentaciją.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Antra, atkreipkite dėmesį į pakartotinio pateikimo terminą – veikite laiku, kad išvengtumėte netikėtumų paskutinę minutę. </a:t>
            </a:r>
            <a:r>
              <a:rPr lang="lt-LT" smtClean="0"/>
              <a:t>Praleidę terminą atnaujinimo pateikti negalėsite.</a:t>
            </a:r>
            <a:r>
              <a:rPr lang="lt-LT" b="0"/>
              <a:t> </a:t>
            </a:r>
            <a:endParaRPr lang="lt-LT" b="0" baseline="0"/>
          </a:p>
          <a:p>
            <a:endParaRPr lang="lt-LT" baseline="0"/>
          </a:p>
          <a:p>
            <a:endParaRPr lang="lt-LT" baseline="0"/>
          </a:p>
          <a:p>
            <a:endParaRPr lang="lt-LT"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lt-LT"/>
          </a:p>
        </p:txBody>
      </p:sp>
    </p:spTree>
    <p:extLst>
      <p:ext uri="{BB962C8B-B14F-4D97-AF65-F5344CB8AC3E}">
        <p14:creationId xmlns:p14="http://schemas.microsoft.com/office/powerpoint/2010/main" val="55560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0" smtClean="0"/>
              <a:t>Atlikus visas dokumentacijos patikras, suteikiamas registracijos numeris. Šiame etape užbaigiami visi dokumentacijos nagrinėjimo etapai, o po etikete „reference number“ (nuorodos numeris) rodoma registracijos numerio nuoroda. Spauskite nuorodą, kad pamatytumėte apžvalgos puslapį.</a:t>
            </a:r>
            <a:endParaRPr lang="lt-LT" b="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lt-LT"/>
          </a:p>
        </p:txBody>
      </p:sp>
    </p:spTree>
    <p:extLst>
      <p:ext uri="{BB962C8B-B14F-4D97-AF65-F5344CB8AC3E}">
        <p14:creationId xmlns:p14="http://schemas.microsoft.com/office/powerpoint/2010/main" val="381433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t-LT" b="0"/>
              <a:t>Nuorodos numerio apžvalgos puslapyje pateikiama pagrindinė informacija, susijusi su jūsų registracija.  </a:t>
            </a:r>
            <a:r>
              <a:rPr lang="lt-LT" smtClean="0"/>
              <a:t>Šiame puslapyje taip pat galite redaguoti kontaktinio asmens duomenis įrašydami naują kontaktinį asmenį, jei, pvz., pasikeitė už šią cheminę medžiagą jūsų įmonėje atsakingas asmuo.</a:t>
            </a:r>
            <a:r>
              <a:rPr lang="lt-LT" b="0" smtClean="0"/>
              <a:t> </a:t>
            </a:r>
            <a:endParaRPr lang="lt-LT" b="0" baseline="0" smtClean="0"/>
          </a:p>
          <a:p>
            <a:pPr marL="171450" indent="-171450">
              <a:buFont typeface="Arial" panose="020b0604020202020204" pitchFamily="34" charset="0"/>
              <a:buChar char="•"/>
            </a:pPr>
            <a:r>
              <a:rPr lang="lt-LT" b="0" baseline="0" smtClean="0"/>
              <a:t>Skiltyje „Key documents“ (Pagrindiniai dokumentai) galite rasti su savo registracija susijusius sprendimus. Taip pat galite rasti spausdinimui skirtą ECHA sprendimo, kuriame yra registracijos numeris, versiją.</a:t>
            </a:r>
          </a:p>
          <a:p>
            <a:pPr marL="171450" indent="-171450">
              <a:buFont typeface="Arial" panose="020b0604020202020204" pitchFamily="34" charset="0"/>
              <a:buChar char="•"/>
            </a:pPr>
            <a:r>
              <a:rPr lang="lt-LT" b="0" baseline="0" smtClean="0"/>
              <a:t>Puslapio apačioje yra skiltis „Reference number history“ (Nuorodos numerio istorija). </a:t>
            </a:r>
            <a:r>
              <a:rPr lang="lt-LT" smtClean="0"/>
              <a:t>Šioje skiltyje galite matyti skirtingą veiklą, susijusią su šia registracija, pvz., atnaujinimus.</a:t>
            </a:r>
            <a:endParaRPr lang="lt-LT" b="0"/>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lt-LT"/>
          </a:p>
        </p:txBody>
      </p:sp>
    </p:spTree>
    <p:extLst>
      <p:ext uri="{BB962C8B-B14F-4D97-AF65-F5344CB8AC3E}">
        <p14:creationId xmlns:p14="http://schemas.microsoft.com/office/powerpoint/2010/main" val="11814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lt-LT"/>
          </a:p>
        </p:txBody>
      </p:sp>
    </p:spTree>
    <p:extLst>
      <p:ext uri="{BB962C8B-B14F-4D97-AF65-F5344CB8AC3E}">
        <p14:creationId xmlns:p14="http://schemas.microsoft.com/office/powerpoint/2010/main" val="210628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t-LT" smtClean="0"/>
              <a:t>REACH-IT – tai IT priemonė, padedanti jums įvykdyti REACH reglamente nustatytus jums taikomus reguliavimo reikalavimus.</a:t>
            </a:r>
            <a:r>
              <a:rPr lang="lt-LT" b="0" smtClean="0"/>
              <a:t> Tai yra internetinė priemonė, kurios prieglobą vykdo ECHA, todėl neprivalote jos įdiegti savo kompiuteryje. </a:t>
            </a:r>
          </a:p>
          <a:p>
            <a:pPr marL="0" marR="0" lvl="0" indent="0" algn="l" defTabSz="914400" rtl="0" eaLnBrk="1" fontAlgn="auto" latinLnBrk="0" hangingPunct="1">
              <a:lnSpc>
                <a:spcPct val="100000"/>
              </a:lnSpc>
              <a:spcBef>
                <a:spcPct val="0"/>
              </a:spcBef>
              <a:spcAft>
                <a:spcPct val="0"/>
              </a:spcAft>
              <a:buClrTx/>
              <a:buSzTx/>
              <a:buFontTx/>
              <a:buNone/>
              <a:defRPr/>
            </a:pPr>
            <a:endParaRPr lang="lt-LT" b="0" smtClean="0"/>
          </a:p>
          <a:p>
            <a:pPr marL="0" marR="0" lvl="0" indent="0" algn="l" defTabSz="914400" rtl="0" eaLnBrk="1" fontAlgn="auto" latinLnBrk="0" hangingPunct="1">
              <a:lnSpc>
                <a:spcPct val="100000"/>
              </a:lnSpc>
              <a:spcBef>
                <a:spcPct val="0"/>
              </a:spcBef>
              <a:spcAft>
                <a:spcPct val="0"/>
              </a:spcAft>
              <a:buClrTx/>
              <a:buSzTx/>
              <a:buFontTx/>
              <a:buNone/>
              <a:defRPr/>
            </a:pPr>
            <a:r>
              <a:rPr lang="lt-LT" b="0" smtClean="0"/>
              <a:t>Informacijos teikimas ECHA per REACH-IT sistemą yra saugus ir patikimas. Visos ECHA žinutės ir pranešimai, susiję su jūsų dokumentacija ar registracija, taip pat yra siunčiami saugiai. </a:t>
            </a:r>
          </a:p>
          <a:p>
            <a:pPr marL="0" marR="0" lvl="0" indent="0" algn="l" defTabSz="914400" rtl="0" eaLnBrk="1" fontAlgn="auto" latinLnBrk="0" hangingPunct="1">
              <a:lnSpc>
                <a:spcPct val="100000"/>
              </a:lnSpc>
              <a:spcBef>
                <a:spcPct val="0"/>
              </a:spcBef>
              <a:spcAft>
                <a:spcPct val="0"/>
              </a:spcAft>
              <a:buClrTx/>
              <a:buSzTx/>
              <a:buFontTx/>
              <a:buNone/>
              <a:defRPr/>
            </a:pPr>
            <a:endParaRPr lang="lt-LT"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t-LT" b="0" baseline="0" smtClean="0"/>
              <a:t>REACH-IT sistemoje matomi tam tikri duomenys apie bendrai teikiamą informaciją:</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jei atlikote preliminarią cheminės medžiagos registraciją arba pateikėte užklausą, matysite pagrindinio registruotojo duomenis, jei toks yra;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kiekvienas bendrai teikiamos informacijos narys gali matyti kitus narius.</a:t>
            </a:r>
          </a:p>
          <a:p>
            <a:pPr marL="0" marR="0" lvl="0" indent="0" algn="l" defTabSz="914400" rtl="0" eaLnBrk="1" fontAlgn="auto" latinLnBrk="0" hangingPunct="1">
              <a:lnSpc>
                <a:spcPct val="100000"/>
              </a:lnSpc>
              <a:spcBef>
                <a:spcPct val="0"/>
              </a:spcBef>
              <a:spcAft>
                <a:spcPct val="0"/>
              </a:spcAft>
              <a:buClrTx/>
              <a:buSzTx/>
              <a:buFontTx/>
              <a:buNone/>
              <a:defRPr/>
            </a:pPr>
            <a:endParaRPr lang="lt-LT"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t-LT" smtClean="0"/>
              <a:t>Jei jūsų įmonė dar neprisiregistravo prie sistemos, pirmiausia turite sukurti paskyrą.</a:t>
            </a:r>
            <a:r>
              <a:rPr lang="lt-LT" b="0" smtClean="0"/>
              <a:t> Apsilankykite ECHA svetainės REACH-IT tinklalapyje ir eikite į „Register a company“ (Registruoti įmonę), kad pradėtumėte kurti paskyrą. Jei jau turite sukurtą ECHA paskyrą, tiesiog paspauskite „Login“ (Prisijungti).</a:t>
            </a:r>
          </a:p>
          <a:p>
            <a:pPr marL="0" marR="0" lvl="0" indent="0" algn="l" defTabSz="914400" rtl="0" eaLnBrk="1" fontAlgn="auto" latinLnBrk="0" hangingPunct="1">
              <a:lnSpc>
                <a:spcPct val="100000"/>
              </a:lnSpc>
              <a:spcBef>
                <a:spcPct val="0"/>
              </a:spcBef>
              <a:spcAft>
                <a:spcPct val="0"/>
              </a:spcAft>
              <a:buClrTx/>
              <a:buSzTx/>
              <a:buFontTx/>
              <a:buNone/>
              <a:defRPr/>
            </a:pPr>
            <a:endParaRPr lang="lt-LT"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t-LT" b="1" baseline="0" smtClean="0"/>
              <a:t>Naudingos nuorodos:</a:t>
            </a:r>
          </a:p>
          <a:p>
            <a:pPr marL="0" marR="0" lvl="0" indent="0" algn="l" defTabSz="914400" rtl="0" eaLnBrk="1" fontAlgn="auto" latinLnBrk="0" hangingPunct="1">
              <a:lnSpc>
                <a:spcPct val="100000"/>
              </a:lnSpc>
              <a:spcBef>
                <a:spcPct val="0"/>
              </a:spcBef>
              <a:spcAft>
                <a:spcPct val="0"/>
              </a:spcAft>
              <a:buClrTx/>
              <a:buSzTx/>
              <a:buFontTx/>
              <a:buNone/>
              <a:defRPr/>
            </a:pPr>
            <a:r>
              <a:rPr lang="lt-LT" b="0" baseline="0" smtClean="0"/>
              <a:t>REACH-IT (https://reach-it.echa.eu/reach/). </a:t>
            </a:r>
            <a:endParaRPr lang="lt-LT" b="1" smtClean="0"/>
          </a:p>
          <a:p>
            <a:pPr marL="0" marR="0" lvl="0" indent="0" algn="l" defTabSz="914400" rtl="0" eaLnBrk="1" fontAlgn="auto" latinLnBrk="0" hangingPunct="1">
              <a:lnSpc>
                <a:spcPct val="100000"/>
              </a:lnSpc>
              <a:spcBef>
                <a:spcPct val="0"/>
              </a:spcBef>
              <a:spcAft>
                <a:spcPct val="0"/>
              </a:spcAft>
              <a:buClrTx/>
              <a:buSzTx/>
              <a:buFontTx/>
              <a:buNone/>
              <a:defRPr/>
            </a:pPr>
            <a:endParaRPr lang="lt-LT" smtClean="0"/>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lt-LT"/>
          </a:p>
        </p:txBody>
      </p:sp>
    </p:spTree>
    <p:extLst>
      <p:ext uri="{BB962C8B-B14F-4D97-AF65-F5344CB8AC3E}">
        <p14:creationId xmlns:p14="http://schemas.microsoft.com/office/powerpoint/2010/main" val="58300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t-LT" smtClean="0"/>
              <a:t>Prisijungę matysite REACH-IT pradžios puslapį. Jame rodomos trys svarbiausios funkcijos, pažymėtos mėlynais rutuliais: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smtClean="0"/>
              <a:t>Pateikti dokumentaciją</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smtClean="0"/>
              <a:t>Užduotys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smtClean="0"/>
              <a:t>Cheminės medžiagos </a:t>
            </a:r>
          </a:p>
          <a:p>
            <a:pPr marL="0" marR="0" lvl="0" indent="0" algn="l" defTabSz="914400" rtl="0" eaLnBrk="1" fontAlgn="auto" latinLnBrk="0" hangingPunct="1">
              <a:lnSpc>
                <a:spcPct val="100000"/>
              </a:lnSpc>
              <a:spcBef>
                <a:spcPct val="0"/>
              </a:spcBef>
              <a:spcAft>
                <a:spcPct val="0"/>
              </a:spcAft>
              <a:buClrTx/>
              <a:buSzTx/>
              <a:buFontTx/>
              <a:buNone/>
              <a:defRPr/>
            </a:pPr>
            <a:endParaRPr lang="lt-LT"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t-LT" smtClean="0"/>
              <a:t>Funkcija „Submit a dossier“ (Pateikti dokumentaciją) suteikia galimybę pasinaudoti trimis skirtingomis dokumentacijos pateikimo galimybėmis. Funkcija „Tasks“ (Užduotys) leidžia susipažinti su visomis užduotimis, kurias jūsų įmonė turi įvykdyti per nustatytą terminą. Tai, kaip skubiai reikia atlikti užduotis, atspindi jų spalvos kodas. Funkcija „Substances“ (Cheminės medžiagos) – tai prieiga prie jūsų portalo, kuriame stebimi visi su jūsų chemine medžiaga susiję reguliavimo procesai.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lt-LT" b="0" baseline="0" smtClean="0">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lt-LT" b="0" smtClean="0">
                <a:effectLst/>
              </a:rPr>
              <a:t>Taip pat galima pasinaudoti įvairiomis paieškos funkcijomis.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Funkcija „quick search by number“ (greita paieška pagal numerį) rodoma viršutinėje juostoje, kuri matoma kiekviename REACH-IT puslapyje. Naudojant šią funkciją, paieška atliekama pagal cheminės medžiagos EB arba CAS numerį, REACH-IT dokumentacijos numerį arba kitą referencinį numerį.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Paspaudus mėlynos spalvos didinamojo stiklo piktogramą, esančią dešinėje ekrano pusėje, atsiveria išplėstinės paieškos langas. </a:t>
            </a:r>
            <a:r>
              <a:rPr lang="lt-LT" smtClean="0"/>
              <a:t>Šiame lange galite matyti paieškos temų sąrašą.</a:t>
            </a:r>
            <a:r>
              <a:rPr lang="lt-LT" b="0" smtClean="0"/>
              <a:t> Savo paieškos rezultatus galite dar labiau susiaurinti naudodami rezultatų filtrą.</a:t>
            </a:r>
          </a:p>
          <a:p>
            <a:pPr marL="0" marR="0" lvl="0" indent="0" algn="l" defTabSz="914400" rtl="0" eaLnBrk="1" fontAlgn="auto" latinLnBrk="0" hangingPunct="1">
              <a:lnSpc>
                <a:spcPct val="100000"/>
              </a:lnSpc>
              <a:spcBef>
                <a:spcPct val="0"/>
              </a:spcBef>
              <a:spcAft>
                <a:spcPct val="0"/>
              </a:spcAft>
              <a:buClrTx/>
              <a:buSzTx/>
              <a:buFontTx/>
              <a:buNone/>
              <a:defRPr/>
            </a:pPr>
            <a:endParaRPr lang="lt-LT"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t-LT" smtClean="0"/>
              <a:t>Kiekvieno REACH-IT puslapio apačioje pateikiamos pagalbinės nuorodos.</a:t>
            </a:r>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lt-LT"/>
          </a:p>
        </p:txBody>
      </p:sp>
    </p:spTree>
    <p:extLst>
      <p:ext uri="{BB962C8B-B14F-4D97-AF65-F5344CB8AC3E}">
        <p14:creationId xmlns:p14="http://schemas.microsoft.com/office/powerpoint/2010/main" val="141014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mtClean="0"/>
              <a:t>Žinučių ir užduočių tikslai yra skirtingi, tačiau tiek žinutes, tiek užduotis ECHA naudoja kaip informacijos perdavimo jums REACH-IT sistemoje priemones.</a:t>
            </a:r>
          </a:p>
          <a:p>
            <a:endParaRPr lang="lt-LT" baseline="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smtClean="0"/>
              <a:t>Jei ECHA prašo, kad jūs REACH-IT sistemoje atliktumėte kokį nors veiksmą, jums bus pavesta užduotis.</a:t>
            </a:r>
            <a:r>
              <a:rPr lang="lt-LT" sz="1200" b="0" smtClean="0"/>
              <a:t> </a:t>
            </a:r>
            <a:r>
              <a:rPr lang="lt-LT" sz="1200" kern="1200" smtClean="0">
                <a:solidFill>
                  <a:schemeClr val="tx1"/>
                </a:solidFill>
                <a:effectLst/>
                <a:latin typeface="+mn-lt"/>
              </a:rPr>
              <a:t>Reikalaujama, kad užduotis atliktumėte per konkretų nurodytą terminą, todėl patariame atkreipti dėmesį į</a:t>
            </a:r>
            <a:r>
              <a:rPr lang="lt-LT" smtClean="0"/>
              <a:t> </a:t>
            </a:r>
            <a:r>
              <a:rPr lang="lt-LT" sz="1200" i="1" kern="1200" baseline="0">
                <a:solidFill>
                  <a:schemeClr val="tx1"/>
                </a:solidFill>
                <a:effectLst/>
                <a:latin typeface="+mn-lt"/>
              </a:rPr>
              <a:t>n</a:t>
            </a:r>
            <a:r>
              <a:rPr lang="lt-LT" sz="1200" i="1" kern="1200">
                <a:solidFill>
                  <a:schemeClr val="tx1"/>
                </a:solidFill>
                <a:effectLst/>
                <a:latin typeface="+mn-lt"/>
              </a:rPr>
              <a:t>aujas</a:t>
            </a:r>
            <a:r>
              <a:rPr lang="lt-LT" smtClean="0"/>
              <a:t> </a:t>
            </a:r>
            <a:r>
              <a:rPr lang="lt-LT" sz="1200" kern="1200">
                <a:solidFill>
                  <a:schemeClr val="tx1"/>
                </a:solidFill>
                <a:effectLst/>
                <a:latin typeface="+mn-lt"/>
              </a:rPr>
              <a:t>užduotis, visų pirma tas, </a:t>
            </a:r>
            <a:r>
              <a:rPr lang="lt-LT" sz="1200" i="1" kern="1200">
                <a:solidFill>
                  <a:schemeClr val="tx1"/>
                </a:solidFill>
                <a:effectLst/>
                <a:latin typeface="+mn-lt"/>
              </a:rPr>
              <a:t>kurių įvykdymo terminas artėja;</a:t>
            </a:r>
            <a:r>
              <a:rPr lang="lt-LT" sz="1200" i="0" kern="1200" baseline="0" smtClean="0">
                <a:solidFill>
                  <a:schemeClr val="tx1"/>
                </a:solidFill>
                <a:effectLst/>
                <a:latin typeface="+mn-lt"/>
              </a:rPr>
              <a:t> šios užduotys rodomos pagrindiniame puslapyje.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lt-LT" sz="1200" i="0" kern="1200" baseline="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sz="1200" kern="1200" smtClean="0">
                <a:solidFill>
                  <a:schemeClr val="tx1"/>
                </a:solidFill>
                <a:effectLst/>
                <a:latin typeface="+mn-lt"/>
              </a:rPr>
              <a:t>Jei ECHA turi jus informuoti apie įvykį REACH-IT sistemoje, gausite žinutę. Žinutes galima rasti viršutinėje juostoje; jos yra tik informacinio pobūdžio – tai reiškia, kad jas gavus nereikia imtis jokių veiksmų.</a:t>
            </a:r>
          </a:p>
          <a:p>
            <a:pPr marL="0" marR="0" lvl="0" indent="0" algn="l" defTabSz="914400" rtl="0" eaLnBrk="1" fontAlgn="auto" latinLnBrk="0" hangingPunct="1">
              <a:lnSpc>
                <a:spcPct val="100000"/>
              </a:lnSpc>
              <a:spcBef>
                <a:spcPct val="0"/>
              </a:spcBef>
              <a:spcAft>
                <a:spcPct val="0"/>
              </a:spcAft>
              <a:buClrTx/>
              <a:buSzTx/>
              <a:buFontTx/>
              <a:buNone/>
              <a:defRPr/>
            </a:pPr>
            <a:endParaRPr lang="lt-LT"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lt-LT" b="0" baseline="0" smtClean="0"/>
              <a:t>REACH-IT sistemoje yra įvairių funkcijų, dėl kurių priemonė yra patogi vartotojams ir paprasta naudoti:</a:t>
            </a:r>
          </a:p>
          <a:p>
            <a:pPr marL="0" marR="0" lvl="0" indent="0" algn="l" defTabSz="914400" rtl="0" eaLnBrk="1" fontAlgn="auto" latinLnBrk="0" hangingPunct="1">
              <a:lnSpc>
                <a:spcPct val="100000"/>
              </a:lnSpc>
              <a:spcBef>
                <a:spcPct val="0"/>
              </a:spcBef>
              <a:spcAft>
                <a:spcPct val="0"/>
              </a:spcAft>
              <a:buClrTx/>
              <a:buSzTx/>
              <a:buFontTx/>
              <a:buNone/>
              <a:defRPr/>
            </a:pPr>
            <a:endParaRPr lang="lt-LT"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Kaskart, kai norite atlikti veiksmą, pvz., pateikti, sukurti arba atnaujinti informaciją, paleidžiamas vediklis. Vedikliai padeda palaipsniui pereiti visus proceso etapus. Visą laiką galite matyti visus proceso etapus.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Integruotą pagalbą visų pirma sudaro pagalbos puslapis ir teminė pagalba. Paspausdami „info“ simbolį, esantį viršutiniame dešiniajame kampe, galėsite matyti bendrą ir techninę pagalbą, susijusią su konkrečiu puslapiu, kuriame dirbate. Pagalbos tekstai yra prieinami 23 kalbomis.</a:t>
            </a:r>
          </a:p>
          <a:p>
            <a:pPr marL="0" marR="0" lvl="0" indent="0" algn="l" defTabSz="914400" rtl="0" eaLnBrk="1" fontAlgn="auto" latinLnBrk="0" hangingPunct="1">
              <a:lnSpc>
                <a:spcPct val="100000"/>
              </a:lnSpc>
              <a:spcBef>
                <a:spcPct val="0"/>
              </a:spcBef>
              <a:spcAft>
                <a:spcPct val="0"/>
              </a:spcAft>
              <a:buClrTx/>
              <a:buSzTx/>
              <a:buFontTx/>
              <a:buNone/>
              <a:defRPr/>
            </a:pPr>
            <a:endParaRPr lang="lt-LT" b="0" smtClean="0"/>
          </a:p>
          <a:p>
            <a:pPr marL="0" marR="0" lvl="0" indent="0" algn="l" defTabSz="914400" rtl="0" eaLnBrk="1" fontAlgn="auto" latinLnBrk="0" hangingPunct="1">
              <a:lnSpc>
                <a:spcPct val="100000"/>
              </a:lnSpc>
              <a:spcBef>
                <a:spcPct val="0"/>
              </a:spcBef>
              <a:spcAft>
                <a:spcPct val="0"/>
              </a:spcAft>
              <a:buClrTx/>
              <a:buSzTx/>
              <a:buFontTx/>
              <a:buNone/>
              <a:defRPr/>
            </a:pPr>
            <a:endParaRPr lang="lt-LT"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lt-LT"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lt-LT"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lt-LT"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lt-LT"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lt-LT"/>
          </a:p>
        </p:txBody>
      </p:sp>
    </p:spTree>
    <p:extLst>
      <p:ext uri="{BB962C8B-B14F-4D97-AF65-F5344CB8AC3E}">
        <p14:creationId xmlns:p14="http://schemas.microsoft.com/office/powerpoint/2010/main" val="342890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t-LT" b="0" smtClean="0"/>
              <a:t>Pagrindiniame meniu rodomos visos paieškos ir naršymo sritys, pvz.: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smtClean="0"/>
              <a:t>dokumentacijos pateikimas;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smtClean="0"/>
              <a:t>išplėstinės paieškos temos;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smtClean="0"/>
              <a:t>bendro informacijos teikimo galimybės;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įmonės valdymo puslapiai;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užduotys;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žinutės;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nuostatos ir sąlygos, ir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atsijungimo mygtukas.</a:t>
            </a:r>
            <a:endParaRPr lang="lt-LT" b="0" smtClean="0"/>
          </a:p>
          <a:p>
            <a:pPr marL="0" marR="0" lvl="0" indent="0" algn="l" defTabSz="914400" rtl="0" eaLnBrk="1" fontAlgn="auto" latinLnBrk="0" hangingPunct="1">
              <a:lnSpc>
                <a:spcPct val="100000"/>
              </a:lnSpc>
              <a:spcBef>
                <a:spcPct val="0"/>
              </a:spcBef>
              <a:spcAft>
                <a:spcPct val="0"/>
              </a:spcAft>
              <a:buClrTx/>
              <a:buSzTx/>
              <a:buFontTx/>
              <a:buNone/>
              <a:defRPr/>
            </a:pPr>
            <a:endParaRPr lang="lt-LT" smtClean="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lt-LT"/>
          </a:p>
        </p:txBody>
      </p:sp>
    </p:spTree>
    <p:extLst>
      <p:ext uri="{BB962C8B-B14F-4D97-AF65-F5344CB8AC3E}">
        <p14:creationId xmlns:p14="http://schemas.microsoft.com/office/powerpoint/2010/main" val="213654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t-LT" smtClean="0"/>
              <a:t>Pagrindinio registruotojo paieška REACH-IT (jeigu atlikote preliminarią registraciją arba pateikėte užklausą):</a:t>
            </a:r>
          </a:p>
          <a:p>
            <a:pPr marL="628650" lvl="1" indent="-171450">
              <a:buFont typeface="Arial" panose="020b0604020202020204" pitchFamily="34" charset="0"/>
              <a:buChar char="•"/>
            </a:pPr>
            <a:r>
              <a:rPr lang="lt-LT" b="0" smtClean="0"/>
              <a:t>naudokite išplėstinę bendrai teikiamos informacijos paiešką ir įrašykite savo cheminės medžiagos tapatybę;</a:t>
            </a:r>
          </a:p>
          <a:p>
            <a:pPr marL="628650" lvl="1" indent="-171450">
              <a:buFont typeface="Arial" panose="020b0604020202020204" pitchFamily="34" charset="0"/>
              <a:buChar char="•"/>
            </a:pPr>
            <a:r>
              <a:rPr lang="lt-LT" smtClean="0"/>
              <a:t>prieš atlikdami paiešką, įsitikinkite, kad pažymėjote langelį „show other joint submissions“ (rodyti kitą bendrai teikiamą informaciją).</a:t>
            </a:r>
            <a:r>
              <a:rPr lang="lt-LT" b="0" smtClean="0"/>
              <a:t> Jei šis langelis nebus pažymėtas, jūsų ieškoma bendrai teikiama informacija nebus rodoma.</a:t>
            </a:r>
          </a:p>
          <a:p>
            <a:endParaRPr lang="lt-LT" sz="1200" kern="1200" baseline="0" smtClean="0">
              <a:solidFill>
                <a:schemeClr val="tx1"/>
              </a:solidFill>
              <a:effectLst/>
              <a:latin typeface="+mn-lt"/>
              <a:ea typeface="+mn-ea"/>
              <a:cs typeface="+mn-cs"/>
            </a:endParaRPr>
          </a:p>
          <a:p>
            <a:endParaRPr lang="lt-LT"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lt-LT"/>
          </a:p>
        </p:txBody>
      </p:sp>
    </p:spTree>
    <p:extLst>
      <p:ext uri="{BB962C8B-B14F-4D97-AF65-F5344CB8AC3E}">
        <p14:creationId xmlns:p14="http://schemas.microsoft.com/office/powerpoint/2010/main" val="174705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t-LT" smtClean="0"/>
              <a:t>Pagrindiniame meniu esančioje skiltyje „manage company“ (valdyti įmonę) patikrinkite nurodytą įmonės dydį.</a:t>
            </a:r>
            <a:r>
              <a:rPr lang="lt-LT" b="0" smtClean="0"/>
              <a:t> </a:t>
            </a:r>
          </a:p>
          <a:p>
            <a:pPr marL="0" marR="0" lvl="0" indent="0" algn="l" defTabSz="914400" rtl="0" eaLnBrk="1" fontAlgn="auto" latinLnBrk="0" hangingPunct="1">
              <a:lnSpc>
                <a:spcPct val="100000"/>
              </a:lnSpc>
              <a:spcBef>
                <a:spcPct val="0"/>
              </a:spcBef>
              <a:spcAft>
                <a:spcPct val="0"/>
              </a:spcAft>
              <a:buClrTx/>
              <a:buSzTx/>
              <a:buFontTx/>
              <a:buNone/>
              <a:defRPr/>
            </a:pPr>
            <a:endParaRPr lang="lt-LT"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sz="1200" b="0" kern="1200" smtClean="0">
                <a:solidFill>
                  <a:schemeClr val="tx1"/>
                </a:solidFill>
                <a:effectLst/>
                <a:latin typeface="+mn-lt"/>
              </a:rPr>
              <a:t>Nuo įmonės dydžio priklauso jūsų registracijos mokestis. </a:t>
            </a:r>
            <a:endParaRPr lang="lt-LT"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Pagal automatinius nustatymus įmonės dydis yra „large“ (didelė); pakeiskite jį REACH-IT sistemoje, jei taip nėra.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baseline="0" smtClean="0"/>
              <a:t>Norėdami pakeisti įmonės dydį, pasirinkite „update company size“ (atnaujinti įmonės dydį), kad paleistumėte vediklį.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lt-LT"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t-LT" b="0" smtClean="0"/>
              <a:t>Įmonės kontaktinius duomenis patikrinkite skilties „manage company“ (valdyti įmonę) </a:t>
            </a:r>
            <a:r>
              <a:rPr lang="lt-LT" sz="1200" b="0" kern="1200" smtClean="0">
                <a:solidFill>
                  <a:schemeClr val="tx1"/>
                </a:solidFill>
                <a:effectLst/>
                <a:latin typeface="+mn-lt"/>
              </a:rPr>
              <a:t>„Contacts“ (Kontaktai) puslapyje.</a:t>
            </a:r>
            <a:endParaRPr lang="lt-LT" b="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0" smtClean="0"/>
              <a:t>Įsitikinkite, kad REACH-IT sistemoje pateikiamas jūsų kontaktų sąrašas yra atnaujintas, kad ECHA ir bendros registracijos dalyviai galėtų su jumis susisiekti.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sz="1200" b="0" kern="1200" smtClean="0">
                <a:solidFill>
                  <a:schemeClr val="tx1"/>
                </a:solidFill>
                <a:effectLst/>
                <a:latin typeface="+mn-lt"/>
              </a:rPr>
              <a:t>Jei kontaktiniam asmeniui nepavesta jokių užduočių arba jei jam pavestas užduotis perdavėte kitam kontaktiniam asmeniui, vienintelis dalykas, ką galite padaryti – tai  pašalinti kontaktą. </a:t>
            </a:r>
            <a:endParaRPr lang="lt-LT" smtClean="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lt-LT"/>
          </a:p>
        </p:txBody>
      </p:sp>
    </p:spTree>
    <p:extLst>
      <p:ext uri="{BB962C8B-B14F-4D97-AF65-F5344CB8AC3E}">
        <p14:creationId xmlns:p14="http://schemas.microsoft.com/office/powerpoint/2010/main" val="128604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kern="1200" smtClean="0">
                <a:solidFill>
                  <a:schemeClr val="tx1"/>
                </a:solidFill>
                <a:effectLst/>
                <a:latin typeface="+mn-lt"/>
              </a:rPr>
              <a:t>Bendros registracijos dalyviams susitarus dėl pagrindinio registruotojo, naujai paskirtas pagrindinis registruotojas REACH-IT sistemoje sukurs bendrai teikiamos informacijos objektą. Tai daroma pagrindiniame meniu pasirenkant funkciją „Create new“ (Kurti naują), kurią galima rasti po skiltimi „Joint submissions“ (Bendrai teikiamos informacijos grupės“). Tuomet bus rodomas vediklis „Create joint submission“ (Kurti bendrai teikiamos informacijos grupę). Sekite vediklio nurodymus ir atkreipkite dėmesį į kontrolinius sąrašus, kuriuose pateikiama nemažai naudingos informacijos. Vediklis padės pereiti penkių etapų procesą.</a:t>
            </a:r>
          </a:p>
          <a:p>
            <a:pPr marL="228600" indent="-228600">
              <a:buFont typeface="+mj-lt"/>
              <a:buAutoNum type="arabicPeriod"/>
            </a:pPr>
            <a:endParaRPr lang="lt-LT" sz="120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1" smtClean="0"/>
              <a:t>Nariai registruotojai savo dokumentaciją gali pateikti tik po to, kai pagrindinis registruotojas</a:t>
            </a:r>
            <a:r>
              <a:rPr lang="lt-LT" smtClean="0"/>
              <a:t> sėkmingai pateikia savo dokumentaciją. Pagrindinis registruotojas privalo suteikti nariams registruotojams prieigos raktą prie bendrai teikiamos informacijos, tik tuomet nariai registruotojai galės pateikti savo dokumentacijas.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lt-LT" baseline="0" smtClean="0"/>
          </a:p>
          <a:p>
            <a:endParaRPr lang="lt-LT" sz="1200" kern="1200" smtClean="0">
              <a:solidFill>
                <a:schemeClr val="tx1"/>
              </a:solidFill>
              <a:effectLst/>
              <a:latin typeface="+mn-lt"/>
              <a:ea typeface="+mn-ea"/>
              <a:cs typeface="+mn-cs"/>
            </a:endParaRPr>
          </a:p>
          <a:p>
            <a:endParaRPr lang="lt-LT" sz="1200" kern="1200" smtClean="0">
              <a:solidFill>
                <a:schemeClr val="tx1"/>
              </a:solidFill>
              <a:effectLst/>
              <a:latin typeface="+mn-lt"/>
              <a:ea typeface="+mn-ea"/>
              <a:cs typeface="+mn-cs"/>
            </a:endParaRPr>
          </a:p>
          <a:p>
            <a:endParaRPr lang="lt-LT" sz="1200" kern="1200" smtClean="0">
              <a:solidFill>
                <a:schemeClr val="tx1"/>
              </a:solidFill>
              <a:effectLst/>
              <a:latin typeface="+mn-lt"/>
              <a:ea typeface="+mn-ea"/>
              <a:cs typeface="+mn-cs"/>
            </a:endParaRPr>
          </a:p>
          <a:p>
            <a:endParaRPr lang="lt-LT"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9</a:t>
            </a:fld>
            <a:endParaRPr lang="lt-LT">
              <a:solidFill>
                <a:prstClr val="black"/>
              </a:solidFill>
            </a:endParaRPr>
          </a:p>
        </p:txBody>
      </p:sp>
    </p:spTree>
    <p:extLst>
      <p:ext uri="{BB962C8B-B14F-4D97-AF65-F5344CB8AC3E}">
        <p14:creationId xmlns:p14="http://schemas.microsoft.com/office/powerpoint/2010/main" val="187257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t-LT" sz="1200" b="0" kern="1200" baseline="0" smtClean="0">
                <a:solidFill>
                  <a:schemeClr val="tx1"/>
                </a:solidFill>
                <a:effectLst/>
                <a:latin typeface="+mn-lt"/>
              </a:rPr>
              <a:t>Jei esate narys, iš pagrindinio registruotojo turėsite gauti prieigos prie bendrai teikiamos informacijos saugumo raktą, kuris suteikiamas už REACH-IT sistemos ribų. Turėdami šią informaciją, galite paprastai prisijungti prie bendrai teikiamos informacijos proceso: pasirinkite „Join existing“ (Prisijungti prie esamos bendrai teikiamos informacijos) funkciją, esančią po pagrindinio meniu kortele „Joint submission“ (Bendras informacijos teikimas). Lange atsiras vediklis, kuris padės pereiti per trijų etapų procesą.</a:t>
            </a:r>
          </a:p>
          <a:p>
            <a:pPr marL="0" marR="0" lvl="0" indent="0" algn="l" defTabSz="914400" rtl="0" eaLnBrk="1" fontAlgn="auto" latinLnBrk="0" hangingPunct="1">
              <a:lnSpc>
                <a:spcPct val="100000"/>
              </a:lnSpc>
              <a:spcBef>
                <a:spcPct val="0"/>
              </a:spcBef>
              <a:spcAft>
                <a:spcPct val="0"/>
              </a:spcAft>
              <a:buClrTx/>
              <a:buSzTx/>
              <a:buFontTx/>
              <a:buNone/>
              <a:defRPr/>
            </a:pPr>
            <a:endParaRPr lang="lt-LT" sz="1200" b="0" kern="1200" baseline="0" smtClean="0">
              <a:solidFill>
                <a:schemeClr val="tx1"/>
              </a:solidFill>
              <a:effectLst/>
              <a:latin typeface="+mn-lt"/>
              <a:ea typeface="+mn-ea"/>
              <a:cs typeface="+mn-cs"/>
            </a:endParaRPr>
          </a:p>
          <a:p>
            <a:pPr marL="0" indent="0">
              <a:buFont typeface="Arial" panose="020b0604020202020204" pitchFamily="34" charset="0"/>
              <a:buNone/>
            </a:pPr>
            <a:r>
              <a:rPr lang="lt-LT" sz="1200" kern="1200" baseline="0" smtClean="0">
                <a:solidFill>
                  <a:schemeClr val="tx1"/>
                </a:solidFill>
                <a:effectLst/>
                <a:latin typeface="+mn-lt"/>
              </a:rPr>
              <a:t>Pastaba. </a:t>
            </a:r>
            <a:r>
              <a:rPr lang="lt-LT" sz="1200" kern="1200" smtClean="0">
                <a:solidFill>
                  <a:schemeClr val="tx1"/>
                </a:solidFill>
                <a:effectLst/>
                <a:latin typeface="+mn-lt"/>
              </a:rPr>
              <a:t>Norėdami </a:t>
            </a:r>
            <a:r>
              <a:rPr lang="lt-LT" sz="1200" b="1" kern="1200" smtClean="0">
                <a:solidFill>
                  <a:schemeClr val="tx1"/>
                </a:solidFill>
                <a:effectLst/>
                <a:latin typeface="+mn-lt"/>
              </a:rPr>
              <a:t>nustatyti pagrindinio registruotojo statusą</a:t>
            </a:r>
            <a:r>
              <a:rPr lang="lt-LT" sz="1200" kern="1200" smtClean="0">
                <a:solidFill>
                  <a:schemeClr val="tx1"/>
                </a:solidFill>
                <a:effectLst/>
                <a:latin typeface="+mn-lt"/>
              </a:rPr>
              <a:t>, patikrinkite bendro informacijos teikimo puslapį. Jei pagrindinės dokumentacijos skiltis nuspalvinta </a:t>
            </a:r>
            <a:r>
              <a:rPr lang="lt-LT" sz="1200" b="1" kern="1200" smtClean="0">
                <a:solidFill>
                  <a:schemeClr val="tx1"/>
                </a:solidFill>
                <a:effectLst/>
                <a:latin typeface="+mn-lt"/>
              </a:rPr>
              <a:t>žalia spalva</a:t>
            </a:r>
            <a:r>
              <a:rPr lang="lt-LT" sz="1200" kern="1200" smtClean="0">
                <a:solidFill>
                  <a:schemeClr val="tx1"/>
                </a:solidFill>
                <a:effectLst/>
                <a:latin typeface="+mn-lt"/>
              </a:rPr>
              <a:t>, tai reiškia, kad pagrindinė dokumentacija yra pateikta ir jūs, kaip narys, galite laisvai pateikti savo dokumentaciją. Jei pagrindinės dokumentacijos skiltis nuspalvinta </a:t>
            </a:r>
            <a:r>
              <a:rPr lang="lt-LT" sz="1200" b="1" kern="1200" smtClean="0">
                <a:solidFill>
                  <a:schemeClr val="tx1"/>
                </a:solidFill>
                <a:effectLst/>
                <a:latin typeface="+mn-lt"/>
              </a:rPr>
              <a:t>raudona spalva</a:t>
            </a:r>
            <a:r>
              <a:rPr lang="lt-LT" sz="1200" kern="1200" smtClean="0">
                <a:solidFill>
                  <a:schemeClr val="tx1"/>
                </a:solidFill>
                <a:effectLst/>
                <a:latin typeface="+mn-lt"/>
              </a:rPr>
              <a:t>, tai reiškia, kad savo nario dokumentacijos dar negalite pateikti ir turite palaukti, kol pagrindinis registruotojas pateiks savo dokumentaciją. </a:t>
            </a:r>
          </a:p>
          <a:p>
            <a:pPr marL="0" marR="0" lvl="0" indent="0" algn="l" defTabSz="914400" rtl="0" eaLnBrk="1" fontAlgn="auto" latinLnBrk="0" hangingPunct="1">
              <a:lnSpc>
                <a:spcPct val="100000"/>
              </a:lnSpc>
              <a:spcBef>
                <a:spcPct val="0"/>
              </a:spcBef>
              <a:spcAft>
                <a:spcPct val="0"/>
              </a:spcAft>
              <a:buClrTx/>
              <a:buSzTx/>
              <a:buFontTx/>
              <a:buNone/>
              <a:defRPr/>
            </a:pPr>
            <a:endParaRPr lang="lt-LT" sz="1200" b="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10</a:t>
            </a:fld>
            <a:endParaRPr lang="lt-LT">
              <a:solidFill>
                <a:prstClr val="black"/>
              </a:solidFill>
            </a:endParaRPr>
          </a:p>
        </p:txBody>
      </p:sp>
    </p:spTree>
    <p:extLst>
      <p:ext uri="{BB962C8B-B14F-4D97-AF65-F5344CB8AC3E}">
        <p14:creationId xmlns:p14="http://schemas.microsoft.com/office/powerpoint/2010/main" val="39046909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43245"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9143622" cy="6857717"/>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6.png" /><Relationship Id="rId4"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2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2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hyperlink" Target="https://echa.europa.eu/lt/reach-2018"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6.png" /><Relationship Id="rId4" Type="http://schemas.openxmlformats.org/officeDocument/2006/relationships/hyperlink" Target="https://reach-it.echa.europa.eu/reach/"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1.png" /><Relationship Id="rId4"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3.pn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836712"/>
            <a:ext cx="6336704" cy="2523768"/>
          </a:xfrm>
          <a:prstGeom prst="rect">
            <a:avLst/>
          </a:prstGeom>
          <a:noFill/>
        </p:spPr>
        <p:txBody>
          <a:bodyPr wrap="square" rtlCol="0">
            <a:spAutoFit/>
          </a:bodyPr>
          <a:lstStyle/>
          <a:p>
            <a:r>
              <a:rPr lang="lt-LT" sz="5000" b="1" smtClean="0">
                <a:solidFill>
                  <a:schemeClr val="bg1"/>
                </a:solidFill>
                <a:latin typeface="Verdana" panose="020b0604030504040204" pitchFamily="34" charset="0"/>
              </a:rPr>
              <a:t>REACH 2018</a:t>
            </a:r>
          </a:p>
          <a:p>
            <a:endParaRPr lang="lt-LT"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lt-LT" sz="3600" smtClean="0">
                <a:solidFill>
                  <a:schemeClr val="bg1"/>
                </a:solidFill>
                <a:latin typeface="Verdana" panose="020b0604030504040204" pitchFamily="34" charset="0"/>
              </a:rPr>
              <a:t>Pateikite savo registracijos dokumentaciją</a:t>
            </a:r>
            <a:endParaRPr lang="lt-LT"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10</a:t>
            </a:fld>
            <a:endParaRPr lang="lt-LT">
              <a:solidFill>
                <a:prstClr val="black">
                  <a:tint val="75000"/>
                </a:prstClr>
              </a:solidFill>
            </a:endParaRPr>
          </a:p>
        </p:txBody>
      </p:sp>
      <p:sp>
        <p:nvSpPr>
          <p:cNvPr id="2" name="Title 1"/>
          <p:cNvSpPr>
            <a:spLocks noGrp="1"/>
          </p:cNvSpPr>
          <p:nvPr>
            <p:ph type="title"/>
          </p:nvPr>
        </p:nvSpPr>
        <p:spPr>
          <a:xfrm>
            <a:off x="457200" y="332656"/>
            <a:ext cx="6923112" cy="1143000"/>
          </a:xfrm>
        </p:spPr>
        <p:txBody>
          <a:bodyPr/>
          <a:lstStyle/>
          <a:p>
            <a:r>
              <a:rPr lang="lt-LT" noProof="0" smtClean="0"/>
              <a:t>Su bendros informacijos teikimu susijusios pareigos REACH-IT sistemoje</a:t>
            </a:r>
            <a:endParaRPr lang="lt-LT" noProof="0"/>
          </a:p>
        </p:txBody>
      </p:sp>
      <p:sp>
        <p:nvSpPr>
          <p:cNvPr id="3" name="Content Placeholder 2"/>
          <p:cNvSpPr>
            <a:spLocks noGrp="1"/>
          </p:cNvSpPr>
          <p:nvPr>
            <p:ph idx="1"/>
          </p:nvPr>
        </p:nvSpPr>
        <p:spPr>
          <a:xfrm>
            <a:off x="392574" y="1619672"/>
            <a:ext cx="8577822" cy="3830861"/>
          </a:xfrm>
        </p:spPr>
        <p:txBody>
          <a:bodyPr>
            <a:normAutofit/>
          </a:bodyPr>
          <a:lstStyle/>
          <a:p>
            <a:pPr marL="0" indent="0">
              <a:buNone/>
            </a:pPr>
            <a:r>
              <a:rPr lang="lt-LT" noProof="0" smtClean="0"/>
              <a:t>Narys registruotojas.</a:t>
            </a:r>
          </a:p>
          <a:p>
            <a:pPr marL="400050" lvl="1" indent="0">
              <a:buNone/>
            </a:pPr>
            <a:endParaRPr lang="lt-LT" noProof="0" smtClean="0"/>
          </a:p>
          <a:p>
            <a:pPr marL="857250" lvl="1" indent="-457200">
              <a:buAutoNum type="arabicPeriod"/>
            </a:pPr>
            <a:r>
              <a:rPr lang="lt-LT" noProof="0" smtClean="0"/>
              <a:t>Gaukite iš pagrindinio registruotojo saugumo raktą.</a:t>
            </a:r>
          </a:p>
          <a:p>
            <a:pPr marL="857250" lvl="1" indent="-457200">
              <a:buAutoNum type="arabicPeriod"/>
            </a:pPr>
            <a:r>
              <a:rPr lang="lt-LT" noProof="0" smtClean="0"/>
              <a:t>Prisijunkite prie esamos bendrai teikiamos informacijos.</a:t>
            </a:r>
          </a:p>
          <a:p>
            <a:pPr lvl="1" indent="-342900">
              <a:buFontTx/>
              <a:buChar char="-"/>
            </a:pPr>
            <a:endParaRPr lang="lt-LT" noProof="0" smtClean="0"/>
          </a:p>
          <a:p>
            <a:pPr lvl="1" indent="-342900">
              <a:buFontTx/>
              <a:buChar char="-"/>
            </a:pPr>
            <a:endParaRPr lang="lt-LT" noProof="0" smtClean="0"/>
          </a:p>
          <a:p>
            <a:pPr lvl="1" indent="-342900">
              <a:buFontTx/>
              <a:buChar char="-"/>
            </a:pPr>
            <a:endParaRPr lang="lt-LT" noProof="0" smtClean="0"/>
          </a:p>
          <a:p>
            <a:pPr lvl="1" indent="-342900">
              <a:buFontTx/>
              <a:buChar char="-"/>
            </a:pPr>
            <a:endParaRPr lang="lt-LT" noProof="0" smtClean="0"/>
          </a:p>
          <a:p>
            <a:pPr marL="0" indent="0">
              <a:buNone/>
            </a:pPr>
            <a:endParaRPr lang="lt-LT" noProof="0" smtClean="0"/>
          </a:p>
          <a:p>
            <a:endParaRPr lang="lt-LT" noProof="0" smtClean="0"/>
          </a:p>
          <a:p>
            <a:endParaRPr lang="lt-LT" noProof="0"/>
          </a:p>
        </p:txBody>
      </p:sp>
      <p:pic>
        <p:nvPicPr>
          <p:cNvPr id="7" name="Picture 6"/>
          <p:cNvPicPr>
            <a:picLocks noChangeAspect="1"/>
          </p:cNvPicPr>
          <p:nvPr/>
        </p:nvPicPr>
        <p:blipFill>
          <a:blip r:embed="rId3"/>
          <a:stretch>
            <a:fillRect/>
          </a:stretch>
        </p:blipFill>
        <p:spPr>
          <a:xfrm>
            <a:off x="573269" y="3284984"/>
            <a:ext cx="8089236" cy="2873100"/>
          </a:xfrm>
          <a:prstGeom prst="rect">
            <a:avLst/>
          </a:prstGeom>
        </p:spPr>
      </p:pic>
    </p:spTree>
    <p:extLst>
      <p:ext uri="{BB962C8B-B14F-4D97-AF65-F5344CB8AC3E}">
        <p14:creationId xmlns:p14="http://schemas.microsoft.com/office/powerpoint/2010/main" val="298539588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2" name="Content Placeholder 11"/>
          <p:cNvSpPr>
            <a:spLocks noGrp="1"/>
          </p:cNvSpPr>
          <p:nvPr>
            <p:ph sz="half" idx="4294967295"/>
          </p:nvPr>
        </p:nvSpPr>
        <p:spPr>
          <a:xfrm>
            <a:off x="478092" y="1830387"/>
            <a:ext cx="7459663" cy="4525963"/>
          </a:xfrm>
        </p:spPr>
        <p:txBody>
          <a:bodyPr>
            <a:normAutofit fontScale="77500" lnSpcReduction="20000"/>
          </a:bodyPr>
          <a:lstStyle/>
          <a:p>
            <a:r>
              <a:rPr lang="lt-LT" sz="2800" noProof="0" smtClean="0"/>
              <a:t>įmonės kontaktinius duomenis;</a:t>
            </a:r>
          </a:p>
          <a:p>
            <a:endParaRPr lang="lt-LT" sz="2800" noProof="0" smtClean="0"/>
          </a:p>
          <a:p>
            <a:r>
              <a:rPr lang="lt-LT" sz="2800" noProof="0" smtClean="0"/>
              <a:t>sąskaitos pateikimo adresą ir PVM mokėtojo numerį;</a:t>
            </a:r>
          </a:p>
          <a:p>
            <a:endParaRPr lang="lt-LT" sz="2800" noProof="0" smtClean="0"/>
          </a:p>
          <a:p>
            <a:r>
              <a:rPr lang="lt-LT" sz="2800" noProof="0" smtClean="0"/>
              <a:t>pirkimo užsakymą;</a:t>
            </a:r>
          </a:p>
          <a:p>
            <a:endParaRPr lang="lt-LT" sz="2800" noProof="0" smtClean="0"/>
          </a:p>
          <a:p>
            <a:r>
              <a:rPr lang="lt-LT" sz="2800" noProof="0" smtClean="0"/>
              <a:t>įmonės dydį.</a:t>
            </a:r>
          </a:p>
          <a:p>
            <a:pPr marL="0" lvl="1" indent="0">
              <a:buNone/>
            </a:pPr>
            <a:endParaRPr lang="lt-LT" noProof="0" smtClean="0"/>
          </a:p>
          <a:p>
            <a:r>
              <a:rPr lang="lt-LT" sz="2800" noProof="0" smtClean="0"/>
              <a:t>Jūsų IUCLID dokumentacija:</a:t>
            </a:r>
          </a:p>
          <a:p>
            <a:pPr lvl="1">
              <a:buFont typeface="Arial" panose="020b0604020202020204" pitchFamily="34" charset="0"/>
              <a:buChar char="•"/>
            </a:pPr>
            <a:r>
              <a:rPr lang="lt-LT" sz="2600" noProof="0" smtClean="0"/>
              <a:t>patikrinta naudojant IUCLID patvirtinimo pagalbinę priemonę;</a:t>
            </a:r>
          </a:p>
          <a:p>
            <a:pPr lvl="1">
              <a:buFont typeface="Arial" panose="020b0604020202020204" pitchFamily="34" charset="0"/>
              <a:buChar char="•"/>
            </a:pPr>
            <a:r>
              <a:rPr lang="lt-LT" sz="2600" noProof="0" smtClean="0"/>
              <a:t>gali būti įkeliama.</a:t>
            </a:r>
          </a:p>
          <a:p>
            <a:pPr lvl="1">
              <a:buFont typeface="Arial" panose="020b0604020202020204" pitchFamily="34" charset="0"/>
              <a:buChar char="•"/>
            </a:pPr>
            <a:endParaRPr lang="lt-LT" noProof="0" smtClean="0"/>
          </a:p>
          <a:p>
            <a:pPr lvl="1">
              <a:buFont typeface="Arial" panose="020b0604020202020204" pitchFamily="34" charset="0"/>
              <a:buChar char="•"/>
            </a:pPr>
            <a:endParaRPr lang="lt-LT" noProof="0" smtClean="0"/>
          </a:p>
        </p:txBody>
      </p:sp>
      <p:sp>
        <p:nvSpPr>
          <p:cNvPr id="5" name="Slide Number Placeholder 4"/>
          <p:cNvSpPr>
            <a:spLocks noGrp="1"/>
          </p:cNvSpPr>
          <p:nvPr>
            <p:ph type="sldNum" sz="quarter" idx="12"/>
          </p:nvPr>
        </p:nvSpPr>
        <p:spPr/>
        <p:txBody>
          <a:bodyPr/>
          <a:lstStyle/>
          <a:p>
            <a:fld id="{53FE240C-791C-4FA0-BA72-1FE57C9E7D13}" type="slidenum">
              <a:rPr lang="en-GB" smtClean="0">
                <a:solidFill>
                  <a:prstClr val="black">
                    <a:tint val="75000"/>
                  </a:prstClr>
                </a:solidFill>
              </a:rPr>
              <a:t>11</a:t>
            </a:fld>
            <a:endParaRPr lang="lt-LT">
              <a:solidFill>
                <a:prstClr val="black">
                  <a:tint val="75000"/>
                </a:prstClr>
              </a:solidFill>
            </a:endParaRPr>
          </a:p>
        </p:txBody>
      </p:sp>
      <p:sp>
        <p:nvSpPr>
          <p:cNvPr id="2" name="Title 1"/>
          <p:cNvSpPr>
            <a:spLocks noGrp="1"/>
          </p:cNvSpPr>
          <p:nvPr>
            <p:ph type="title"/>
          </p:nvPr>
        </p:nvSpPr>
        <p:spPr>
          <a:xfrm>
            <a:off x="446856" y="413792"/>
            <a:ext cx="8229600" cy="1143000"/>
          </a:xfrm>
        </p:spPr>
        <p:txBody>
          <a:bodyPr/>
          <a:lstStyle/>
          <a:p>
            <a:r>
              <a:rPr lang="lt-LT" noProof="0" smtClean="0"/>
              <a:t>Prieš pateikdami dokumentaciją, patikrinkite šią informaciją: </a:t>
            </a:r>
            <a:endParaRPr lang="lt-LT" noProof="0"/>
          </a:p>
        </p:txBody>
      </p:sp>
      <p:sp>
        <p:nvSpPr>
          <p:cNvPr id="3" name="Content Placeholder 2"/>
          <p:cNvSpPr>
            <a:spLocks noGrp="1"/>
          </p:cNvSpPr>
          <p:nvPr>
            <p:ph idx="1"/>
          </p:nvPr>
        </p:nvSpPr>
        <p:spPr/>
        <p:txBody>
          <a:bodyPr>
            <a:normAutofit/>
          </a:bodyPr>
          <a:lstStyle/>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pPr lvl="1">
              <a:buFont typeface="Arial" panose="020b0604020202020204" pitchFamily="34" charset="0"/>
              <a:buChar char="•"/>
            </a:pPr>
            <a:endParaRPr lang="en-GB" noProof="0" smtClean="0"/>
          </a:p>
          <a:p>
            <a:endParaRPr lang="en-GB" noProof="0"/>
          </a:p>
        </p:txBody>
      </p:sp>
    </p:spTree>
    <p:extLst>
      <p:ext uri="{BB962C8B-B14F-4D97-AF65-F5344CB8AC3E}">
        <p14:creationId xmlns:p14="http://schemas.microsoft.com/office/powerpoint/2010/main" val="23504623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12</a:t>
            </a:fld>
            <a:endParaRPr lang="lt-LT">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lt-LT" sz="2400" noProof="0" smtClean="0"/>
              <a:t>Ar esate pasirengęs?</a:t>
            </a:r>
            <a:br/>
            <a:r>
              <a:rPr lang="lt-LT" noProof="0" smtClean="0"/>
              <a:t>Dokumentacijos pateikimas REACH-IT sistemoje</a:t>
            </a:r>
            <a:endParaRPr lang="lt-LT"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9" name="Picture 8"/>
          <p:cNvPicPr>
            <a:picLocks noChangeAspect="1"/>
          </p:cNvPicPr>
          <p:nvPr/>
        </p:nvPicPr>
        <p:blipFill>
          <a:blip r:embed="rId3"/>
          <a:stretch>
            <a:fillRect/>
          </a:stretch>
        </p:blipFill>
        <p:spPr>
          <a:xfrm>
            <a:off x="176900" y="1803477"/>
            <a:ext cx="1944216" cy="3249237"/>
          </a:xfrm>
          <a:prstGeom prst="rect">
            <a:avLst/>
          </a:prstGeom>
        </p:spPr>
      </p:pic>
      <p:pic>
        <p:nvPicPr>
          <p:cNvPr id="11" name="Picture 10"/>
          <p:cNvPicPr>
            <a:picLocks noChangeAspect="1"/>
          </p:cNvPicPr>
          <p:nvPr/>
        </p:nvPicPr>
        <p:blipFill>
          <a:blip r:embed="rId4"/>
          <a:stretch>
            <a:fillRect/>
          </a:stretch>
        </p:blipFill>
        <p:spPr>
          <a:xfrm>
            <a:off x="2262871" y="1877123"/>
            <a:ext cx="6731156" cy="3101947"/>
          </a:xfrm>
          <a:prstGeom prst="rect">
            <a:avLst/>
          </a:prstGeom>
        </p:spPr>
      </p:pic>
    </p:spTree>
    <p:extLst>
      <p:ext uri="{BB962C8B-B14F-4D97-AF65-F5344CB8AC3E}">
        <p14:creationId xmlns:p14="http://schemas.microsoft.com/office/powerpoint/2010/main" val="237602874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13</a:t>
            </a:fld>
            <a:endParaRPr lang="lt-LT">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lt-LT" noProof="0" smtClean="0"/>
              <a:t>Pateikimo vediklio nuorodos</a:t>
            </a:r>
            <a:endParaRPr lang="lt-LT"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6" name="Picture 5"/>
          <p:cNvPicPr>
            <a:picLocks noChangeAspect="1"/>
          </p:cNvPicPr>
          <p:nvPr/>
        </p:nvPicPr>
        <p:blipFill>
          <a:blip r:embed="rId3"/>
          <a:stretch>
            <a:fillRect/>
          </a:stretch>
        </p:blipFill>
        <p:spPr>
          <a:xfrm>
            <a:off x="587768" y="1594520"/>
            <a:ext cx="8099032" cy="4486458"/>
          </a:xfrm>
          <a:prstGeom prst="rect">
            <a:avLst/>
          </a:prstGeom>
        </p:spPr>
      </p:pic>
    </p:spTree>
    <p:extLst>
      <p:ext uri="{BB962C8B-B14F-4D97-AF65-F5344CB8AC3E}">
        <p14:creationId xmlns:p14="http://schemas.microsoft.com/office/powerpoint/2010/main" val="22980761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t-LT" noProof="0" smtClean="0"/>
              <a:t>Kokie tolesni veiksmai?</a:t>
            </a:r>
            <a:endParaRPr lang="lt-LT" noProof="0"/>
          </a:p>
        </p:txBody>
      </p:sp>
      <p:sp>
        <p:nvSpPr>
          <p:cNvPr id="3" name="Content Placeholder 2"/>
          <p:cNvSpPr>
            <a:spLocks noGrp="1"/>
          </p:cNvSpPr>
          <p:nvPr>
            <p:ph idx="1"/>
          </p:nvPr>
        </p:nvSpPr>
        <p:spPr/>
        <p:txBody>
          <a:bodyPr/>
          <a:lstStyle/>
          <a:p>
            <a:pPr marL="57150" indent="0">
              <a:buNone/>
            </a:pPr>
            <a:r>
              <a:rPr lang="lt-LT" noProof="0" smtClean="0"/>
              <a:t>Po to, kai pateikiate savo dokumentaciją, REACH-IT sistemoje jai suteikiamas </a:t>
            </a:r>
            <a:r>
              <a:rPr lang="lt-LT" b="1" noProof="0" smtClean="0"/>
              <a:t>pateikimo numeris</a:t>
            </a:r>
            <a:r>
              <a:rPr lang="lt-LT" noProof="0" smtClean="0"/>
              <a:t>. </a:t>
            </a:r>
          </a:p>
        </p:txBody>
      </p:sp>
      <p:sp>
        <p:nvSpPr>
          <p:cNvPr id="5" name="Slide Number Placeholder 4"/>
          <p:cNvSpPr>
            <a:spLocks noGrp="1"/>
          </p:cNvSpPr>
          <p:nvPr>
            <p:ph type="sldNum" sz="quarter" idx="12"/>
          </p:nvPr>
        </p:nvSpPr>
        <p:spPr/>
        <p:txBody>
          <a:bodyPr/>
          <a:lstStyle/>
          <a:p>
            <a:fld id="{53FE240C-791C-4FA0-BA72-1FE57C9E7D13}" type="slidenum">
              <a:rPr lang="en-GB" smtClean="0"/>
              <a:t>14</a:t>
            </a:fld>
            <a:endParaRPr lang="lt-LT"/>
          </a:p>
        </p:txBody>
      </p:sp>
      <p:sp>
        <p:nvSpPr>
          <p:cNvPr id="6" name="Rectangle 5"/>
          <p:cNvSpPr/>
          <p:nvPr/>
        </p:nvSpPr>
        <p:spPr>
          <a:xfrm>
            <a:off x="723308" y="3453041"/>
            <a:ext cx="3395965" cy="1569660"/>
          </a:xfrm>
          <a:prstGeom prst="rect">
            <a:avLst/>
          </a:prstGeom>
        </p:spPr>
        <p:txBody>
          <a:bodyPr wrap="square">
            <a:spAutoFit/>
          </a:bodyPr>
          <a:lstStyle/>
          <a:p>
            <a:r>
              <a:rPr lang="lt-LT" altLang="en-US" sz="2400" smtClean="0">
                <a:latin typeface="Verdana" panose="020b0604030504040204" pitchFamily="34" charset="0"/>
              </a:rPr>
              <a:t>Spauskite nuorodą, kad patektumėte į pateikimo ataskaitos puslapį.</a:t>
            </a:r>
            <a:endParaRPr lang="lt-LT" sz="2400"/>
          </a:p>
        </p:txBody>
      </p:sp>
      <p:pic>
        <p:nvPicPr>
          <p:cNvPr id="7" name="Picture 6"/>
          <p:cNvPicPr>
            <a:picLocks noChangeAspect="1"/>
          </p:cNvPicPr>
          <p:nvPr/>
        </p:nvPicPr>
        <p:blipFill>
          <a:blip r:embed="rId3"/>
          <a:stretch>
            <a:fillRect/>
          </a:stretch>
        </p:blipFill>
        <p:spPr>
          <a:xfrm>
            <a:off x="4226662" y="3284984"/>
            <a:ext cx="4145499" cy="1536444"/>
          </a:xfrm>
          <a:prstGeom prst="rect">
            <a:avLst/>
          </a:prstGeom>
        </p:spPr>
      </p:pic>
      <p:cxnSp>
        <p:nvCxnSpPr>
          <p:cNvPr id="8" name="Straight Arrow Connector 7"/>
          <p:cNvCxnSpPr/>
          <p:nvPr/>
        </p:nvCxnSpPr>
        <p:spPr>
          <a:xfrm>
            <a:off x="4067944" y="4293096"/>
            <a:ext cx="1540098" cy="197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9152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15</a:t>
            </a:fld>
            <a:endParaRPr lang="lt-LT"/>
          </a:p>
        </p:txBody>
      </p:sp>
      <p:pic>
        <p:nvPicPr>
          <p:cNvPr id="12" name="Picture 11"/>
          <p:cNvPicPr>
            <a:picLocks noChangeAspect="1"/>
          </p:cNvPicPr>
          <p:nvPr/>
        </p:nvPicPr>
        <p:blipFill>
          <a:blip r:embed="rId3"/>
          <a:stretch>
            <a:fillRect/>
          </a:stretch>
        </p:blipFill>
        <p:spPr>
          <a:xfrm>
            <a:off x="611560" y="905903"/>
            <a:ext cx="6264696" cy="5815572"/>
          </a:xfrm>
          <a:prstGeom prst="rect">
            <a:avLst/>
          </a:prstGeom>
        </p:spPr>
      </p:pic>
      <p:sp>
        <p:nvSpPr>
          <p:cNvPr id="6" name="Title 1"/>
          <p:cNvSpPr>
            <a:spLocks noGrp="1"/>
          </p:cNvSpPr>
          <p:nvPr>
            <p:ph type="title"/>
          </p:nvPr>
        </p:nvSpPr>
        <p:spPr>
          <a:xfrm>
            <a:off x="430952" y="0"/>
            <a:ext cx="8229600" cy="1143000"/>
          </a:xfrm>
        </p:spPr>
        <p:txBody>
          <a:bodyPr/>
          <a:lstStyle/>
          <a:p>
            <a:r>
              <a:rPr lang="lt-LT" noProof="0" smtClean="0"/>
              <a:t>Pateikimo ataskaitos puslapis</a:t>
            </a:r>
            <a:endParaRPr lang="lt-LT" noProof="0"/>
          </a:p>
        </p:txBody>
      </p:sp>
    </p:spTree>
    <p:extLst>
      <p:ext uri="{BB962C8B-B14F-4D97-AF65-F5344CB8AC3E}">
        <p14:creationId xmlns:p14="http://schemas.microsoft.com/office/powerpoint/2010/main" val="156062482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16</a:t>
            </a:fld>
            <a:endParaRPr lang="lt-LT"/>
          </a:p>
        </p:txBody>
      </p:sp>
      <p:pic>
        <p:nvPicPr>
          <p:cNvPr id="6" name="Picture 5"/>
          <p:cNvPicPr>
            <a:picLocks noChangeAspect="1"/>
          </p:cNvPicPr>
          <p:nvPr/>
        </p:nvPicPr>
        <p:blipFill>
          <a:blip r:embed="rId3"/>
          <a:stretch>
            <a:fillRect/>
          </a:stretch>
        </p:blipFill>
        <p:spPr>
          <a:xfrm>
            <a:off x="251520" y="2287825"/>
            <a:ext cx="7825698" cy="2005271"/>
          </a:xfrm>
          <a:prstGeom prst="rect">
            <a:avLst/>
          </a:prstGeom>
        </p:spPr>
      </p:pic>
      <p:sp>
        <p:nvSpPr>
          <p:cNvPr id="7" name="Title 1"/>
          <p:cNvSpPr>
            <a:spLocks noGrp="1"/>
          </p:cNvSpPr>
          <p:nvPr>
            <p:ph type="title"/>
          </p:nvPr>
        </p:nvSpPr>
        <p:spPr>
          <a:xfrm>
            <a:off x="457200" y="476672"/>
            <a:ext cx="7620018" cy="1143000"/>
          </a:xfrm>
        </p:spPr>
        <p:txBody>
          <a:bodyPr/>
          <a:lstStyle/>
          <a:p>
            <a:r>
              <a:rPr lang="lt-LT" noProof="0" smtClean="0"/>
              <a:t>Dokumentacijos nagrinėjimo etapai</a:t>
            </a:r>
            <a:endParaRPr lang="lt-LT" noProof="0"/>
          </a:p>
        </p:txBody>
      </p:sp>
    </p:spTree>
    <p:extLst>
      <p:ext uri="{BB962C8B-B14F-4D97-AF65-F5344CB8AC3E}">
        <p14:creationId xmlns:p14="http://schemas.microsoft.com/office/powerpoint/2010/main" val="313690317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476672"/>
            <a:ext cx="8229600" cy="792088"/>
          </a:xfrm>
        </p:spPr>
        <p:txBody>
          <a:bodyPr>
            <a:normAutofit fontScale="90000"/>
          </a:bodyPr>
          <a:lstStyle/>
          <a:p>
            <a:r>
              <a:rPr lang="lt-LT" noProof="0" smtClean="0"/>
              <a:t>Registracijos atnaujinimas ECHA prašymu</a:t>
            </a:r>
            <a:endParaRPr lang="lt-LT" noProof="0"/>
          </a:p>
        </p:txBody>
      </p:sp>
      <p:sp>
        <p:nvSpPr>
          <p:cNvPr id="6" name="Slide Number Placeholder 5"/>
          <p:cNvSpPr>
            <a:spLocks noGrp="1"/>
          </p:cNvSpPr>
          <p:nvPr>
            <p:ph type="sldNum" sz="quarter" idx="12"/>
          </p:nvPr>
        </p:nvSpPr>
        <p:spPr/>
        <p:txBody>
          <a:bodyPr/>
          <a:lstStyle/>
          <a:p>
            <a:fld id="{53FE240C-791C-4FA0-BA72-1FE57C9E7D13}" type="slidenum">
              <a:rPr lang="en-GB" smtClean="0"/>
              <a:t>17</a:t>
            </a:fld>
            <a:endParaRPr lang="lt-LT"/>
          </a:p>
        </p:txBody>
      </p:sp>
      <p:pic>
        <p:nvPicPr>
          <p:cNvPr id="8" name="Picture 7"/>
          <p:cNvPicPr>
            <a:picLocks noChangeAspect="1"/>
          </p:cNvPicPr>
          <p:nvPr/>
        </p:nvPicPr>
        <p:blipFill>
          <a:blip r:embed="rId3"/>
          <a:stretch>
            <a:fillRect/>
          </a:stretch>
        </p:blipFill>
        <p:spPr>
          <a:xfrm>
            <a:off x="388911" y="1389686"/>
            <a:ext cx="7231089" cy="5061762"/>
          </a:xfrm>
          <a:prstGeom prst="rect">
            <a:avLst/>
          </a:prstGeom>
        </p:spPr>
      </p:pic>
    </p:spTree>
    <p:extLst>
      <p:ext uri="{BB962C8B-B14F-4D97-AF65-F5344CB8AC3E}">
        <p14:creationId xmlns:p14="http://schemas.microsoft.com/office/powerpoint/2010/main" val="339662545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7544" y="798513"/>
            <a:ext cx="8229600" cy="1143000"/>
          </a:xfrm>
        </p:spPr>
        <p:txBody>
          <a:bodyPr/>
          <a:lstStyle/>
          <a:p>
            <a:r>
              <a:rPr lang="lt-LT" noProof="0" smtClean="0"/>
              <a:t>Registracijos numeris</a:t>
            </a:r>
            <a:br/>
            <a:endParaRPr lang="lt-LT" noProof="0"/>
          </a:p>
        </p:txBody>
      </p:sp>
      <p:sp>
        <p:nvSpPr>
          <p:cNvPr id="3" name="Content Placeholder 2"/>
          <p:cNvSpPr>
            <a:spLocks noGrp="1"/>
          </p:cNvSpPr>
          <p:nvPr>
            <p:ph sz="half" idx="1"/>
          </p:nvPr>
        </p:nvSpPr>
        <p:spPr>
          <a:xfrm>
            <a:off x="457200" y="1465262"/>
            <a:ext cx="8363272" cy="4525963"/>
          </a:xfrm>
        </p:spPr>
        <p:txBody>
          <a:bodyPr>
            <a:normAutofit/>
          </a:bodyPr>
          <a:lstStyle/>
          <a:p>
            <a:pPr marL="0" indent="0">
              <a:buNone/>
            </a:pPr>
            <a:r>
              <a:rPr lang="lt-LT" sz="2000" noProof="0" smtClean="0"/>
              <a:t>Po to, kai: </a:t>
            </a:r>
          </a:p>
          <a:p>
            <a:pPr marL="685800" lvl="1">
              <a:buFont typeface="Arial" panose="020b0604020202020204" pitchFamily="34" charset="0"/>
              <a:buChar char="•"/>
            </a:pPr>
            <a:r>
              <a:rPr lang="lt-LT" sz="1600" noProof="0" smtClean="0"/>
              <a:t>sėkmingai atliekama jūsų dokumentacijos patikra ir</a:t>
            </a:r>
          </a:p>
          <a:p>
            <a:pPr marL="685800" lvl="1">
              <a:buFont typeface="Arial" panose="020b0604020202020204" pitchFamily="34" charset="0"/>
              <a:buChar char="•"/>
            </a:pPr>
            <a:r>
              <a:rPr lang="lt-LT" sz="1600" noProof="0" smtClean="0"/>
              <a:t>apmokate jums išrašytą sąskaitą faktūrą </a:t>
            </a:r>
          </a:p>
          <a:p>
            <a:pPr marL="0" indent="0">
              <a:buNone/>
            </a:pPr>
            <a:endParaRPr lang="lt-LT" sz="20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18</a:t>
            </a:fld>
            <a:endParaRPr lang="lt-LT"/>
          </a:p>
        </p:txBody>
      </p:sp>
      <p:pic>
        <p:nvPicPr>
          <p:cNvPr id="14" name="Picture 13"/>
          <p:cNvPicPr>
            <a:picLocks noChangeAspect="1"/>
          </p:cNvPicPr>
          <p:nvPr/>
        </p:nvPicPr>
        <p:blipFill>
          <a:blip r:embed="rId3"/>
          <a:stretch>
            <a:fillRect/>
          </a:stretch>
        </p:blipFill>
        <p:spPr>
          <a:xfrm>
            <a:off x="540501" y="2516278"/>
            <a:ext cx="7079499" cy="3840072"/>
          </a:xfrm>
          <a:prstGeom prst="rect">
            <a:avLst/>
          </a:prstGeom>
        </p:spPr>
      </p:pic>
    </p:spTree>
    <p:extLst>
      <p:ext uri="{BB962C8B-B14F-4D97-AF65-F5344CB8AC3E}">
        <p14:creationId xmlns:p14="http://schemas.microsoft.com/office/powerpoint/2010/main" val="233418416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19</a:t>
            </a:fld>
            <a:endParaRPr lang="lt-LT"/>
          </a:p>
        </p:txBody>
      </p:sp>
      <p:pic>
        <p:nvPicPr>
          <p:cNvPr id="3074" name="Picture 2" descr="C:\Users\u08015\AppData\Local\Temp\SNAGHTML160d86a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651" y="1274704"/>
            <a:ext cx="5630549" cy="51066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39552" y="476672"/>
            <a:ext cx="8229600" cy="1143000"/>
          </a:xfrm>
        </p:spPr>
        <p:txBody>
          <a:bodyPr/>
          <a:lstStyle/>
          <a:p>
            <a:r>
              <a:rPr lang="lt-LT" noProof="0" smtClean="0"/>
              <a:t>Nuorodos numerio puslapis</a:t>
            </a:r>
            <a:br/>
            <a:endParaRPr lang="lt-LT" noProof="0"/>
          </a:p>
        </p:txBody>
      </p:sp>
    </p:spTree>
    <p:extLst>
      <p:ext uri="{BB962C8B-B14F-4D97-AF65-F5344CB8AC3E}">
        <p14:creationId xmlns:p14="http://schemas.microsoft.com/office/powerpoint/2010/main" val="66055572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lt-LT"/>
          </a:p>
        </p:txBody>
      </p:sp>
      <p:sp>
        <p:nvSpPr>
          <p:cNvPr id="4" name="Title 3"/>
          <p:cNvSpPr>
            <a:spLocks noGrp="1"/>
          </p:cNvSpPr>
          <p:nvPr>
            <p:ph type="title"/>
          </p:nvPr>
        </p:nvSpPr>
        <p:spPr/>
        <p:txBody>
          <a:bodyPr/>
          <a:lstStyle/>
          <a:p>
            <a:r>
              <a:rPr lang="lt-LT" noProof="0" smtClean="0"/>
              <a:t>Šio pranešimo tikslas</a:t>
            </a:r>
            <a:endParaRPr lang="lt-LT" noProof="0"/>
          </a:p>
        </p:txBody>
      </p:sp>
      <p:sp>
        <p:nvSpPr>
          <p:cNvPr id="5" name="Content Placeholder 4"/>
          <p:cNvSpPr>
            <a:spLocks noGrp="1"/>
          </p:cNvSpPr>
          <p:nvPr>
            <p:ph idx="1"/>
          </p:nvPr>
        </p:nvSpPr>
        <p:spPr/>
        <p:txBody>
          <a:bodyPr>
            <a:normAutofit fontScale="62500" lnSpcReduction="20000"/>
          </a:bodyPr>
          <a:lstStyle/>
          <a:p>
            <a:r>
              <a:rPr lang="lt-LT" altLang="en-US" noProof="0"/>
              <a:t>Šias informacines skaidres (įskaitant pastabas) Europos cheminių medžiagų agentūra (ECHA) parengė siekdama padėti jums parengti savo pranešimą apie REACH 2018, t. y. paskutinį registracijos terminą, kuris galioja cheminėms medžiagoms, kurioms taikomas pereinamasis laikotarpis. Galite pasirinkti atitinkamas skaidres ir jas pakeisdami pritaikyti prie savo auditorijos poreikių; tai gali būti vadovai, darbuotojai, aplinkos sveikatos ir saugos specialistai, institucijos ir pan. Skaidres galite naudoti be papildomo leidimo.</a:t>
            </a:r>
          </a:p>
          <a:p>
            <a:endParaRPr lang="lt-LT" altLang="en-US" noProof="0"/>
          </a:p>
          <a:p>
            <a:r>
              <a:rPr lang="lt-LT" altLang="en-US" noProof="0"/>
              <a:t>Šiame pranešima pateikiama trumpa ECHA REACH 2018 veiksmų gairių 6 etapo („Pateikite savo registracijos dokumentaciją“) apžvalga. Šis pranešimas – vienas iš kelių pranešimų REACH 2018 tema, kurie skelbiami ECHA svetainėje. Laukiame jūsų pastabų ir pasiūlymų e. paštu </a:t>
            </a:r>
            <a:r>
              <a:rPr lang="lt-LT" altLang="en-US" b="1" noProof="0" smtClean="0">
                <a:solidFill>
                  <a:srgbClr val="0046AD"/>
                </a:solidFill>
              </a:rPr>
              <a:t>reach-2018@echa.europa.eu</a:t>
            </a:r>
            <a:r>
              <a:rPr lang="lt-LT" altLang="en-US" noProof="0"/>
              <a:t>.  </a:t>
            </a:r>
          </a:p>
          <a:p>
            <a:endParaRPr lang="lt-LT" altLang="en-US" noProof="0"/>
          </a:p>
          <a:p>
            <a:r>
              <a:rPr lang="lt-LT" altLang="en-US" b="1" noProof="0"/>
              <a:t>Teisinis pranešimas. </a:t>
            </a:r>
            <a:r>
              <a:rPr lang="lt-LT" altLang="en-US" noProof="0"/>
              <a:t>Šiame pranešime pateikta informacija nėra teisinė konsultacija ir nebūtinai atspindi oficialią teisinę Europos cheminių medžiagų agentūros nuomonę. Europos cheminių medžiagų agentūra neprisiima jokios atsakomybės už šio dokumento turinį.</a:t>
            </a:r>
          </a:p>
          <a:p>
            <a:endParaRPr lang="lt-LT" altLang="en-US" noProof="0"/>
          </a:p>
          <a:p>
            <a:r>
              <a:rPr lang="lt-LT" altLang="en-US" noProof="0"/>
              <a:t>Paskelbta: 2017 m. gegužės mėn.</a:t>
            </a:r>
          </a:p>
          <a:p>
            <a:pPr marL="0" indent="0">
              <a:buNone/>
            </a:pPr>
            <a:endParaRPr lang="lt-LT" noProof="0"/>
          </a:p>
        </p:txBody>
      </p:sp>
    </p:spTree>
    <p:extLst>
      <p:ext uri="{BB962C8B-B14F-4D97-AF65-F5344CB8AC3E}">
        <p14:creationId xmlns:p14="http://schemas.microsoft.com/office/powerpoint/2010/main" val="102596807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95536" y="576178"/>
            <a:ext cx="8157592" cy="720080"/>
          </a:xfrm>
        </p:spPr>
        <p:txBody>
          <a:bodyPr>
            <a:normAutofit/>
          </a:bodyPr>
          <a:lstStyle/>
          <a:p>
            <a:r>
              <a:rPr lang="lt-LT" sz="3300" noProof="0" smtClean="0"/>
              <a:t>Svarbiausios žinutės</a:t>
            </a:r>
            <a:endParaRPr lang="lt-LT" noProof="0"/>
          </a:p>
        </p:txBody>
      </p:sp>
      <p:sp>
        <p:nvSpPr>
          <p:cNvPr id="3" name="Content Placeholder 2"/>
          <p:cNvSpPr>
            <a:spLocks noGrp="1"/>
          </p:cNvSpPr>
          <p:nvPr>
            <p:ph sz="half" idx="1"/>
          </p:nvPr>
        </p:nvSpPr>
        <p:spPr>
          <a:xfrm>
            <a:off x="539552" y="1556792"/>
            <a:ext cx="8240398" cy="3558409"/>
          </a:xfrm>
        </p:spPr>
        <p:txBody>
          <a:bodyPr>
            <a:normAutofit fontScale="25000" lnSpcReduction="20000"/>
          </a:bodyPr>
          <a:lstStyle/>
          <a:p>
            <a:pPr>
              <a:lnSpc>
                <a:spcPct val="120000"/>
              </a:lnSpc>
            </a:pPr>
            <a:r>
              <a:rPr lang="lt-LT" sz="9600" noProof="0" smtClean="0"/>
              <a:t>Įsitikinkite, kad turite prieigą prie savo REACH-IT paskyros.</a:t>
            </a:r>
          </a:p>
          <a:p>
            <a:pPr>
              <a:lnSpc>
                <a:spcPct val="120000"/>
              </a:lnSpc>
            </a:pPr>
            <a:r>
              <a:rPr lang="lt-LT" sz="9600" noProof="0" smtClean="0"/>
              <a:t>Patikrinkite savo įmonės dydį</a:t>
            </a:r>
          </a:p>
          <a:p>
            <a:pPr>
              <a:lnSpc>
                <a:spcPct val="120000"/>
              </a:lnSpc>
            </a:pPr>
            <a:r>
              <a:rPr lang="lt-LT" sz="9600" noProof="0" smtClean="0"/>
              <a:t>Nuolat atnaujinkite savo kontaktus.</a:t>
            </a:r>
          </a:p>
          <a:p>
            <a:pPr>
              <a:lnSpc>
                <a:spcPct val="120000"/>
              </a:lnSpc>
            </a:pPr>
            <a:r>
              <a:rPr lang="lt-LT" sz="9600" noProof="0" smtClean="0">
                <a:solidFill>
                  <a:prstClr val="black"/>
                </a:solidFill>
              </a:rPr>
              <a:t>Susipažinkite su savo, kaip bendro dokumentacijos teikimo nario, pareigomis</a:t>
            </a:r>
          </a:p>
          <a:p>
            <a:pPr>
              <a:lnSpc>
                <a:spcPct val="120000"/>
              </a:lnSpc>
            </a:pPr>
            <a:r>
              <a:rPr lang="lt-LT" sz="9600" noProof="0" smtClean="0"/>
              <a:t>Skaitykite REACH-IT siunčiamus laiškus.</a:t>
            </a:r>
          </a:p>
          <a:p>
            <a:pPr>
              <a:lnSpc>
                <a:spcPct val="120000"/>
              </a:lnSpc>
            </a:pPr>
            <a:r>
              <a:rPr lang="lt-LT" sz="9600" noProof="0" smtClean="0"/>
              <a:t>Jei gaunate užduotį, atlikite ją laiku (mokesčiai ir pakartotinis teikimas). </a:t>
            </a:r>
          </a:p>
          <a:p>
            <a:pPr>
              <a:lnSpc>
                <a:spcPct val="120000"/>
              </a:lnSpc>
            </a:pPr>
            <a:r>
              <a:rPr lang="lt-LT" sz="9600"/>
              <a:t>Pagalbinė medžiaga prieinama adresu </a:t>
            </a:r>
            <a:r>
              <a:rPr lang="lt-LT" sz="9600" smtClean="0">
                <a:hlinkClick r:id="rId3"/>
              </a:rPr>
              <a:t>https://echa.europa.eu/lt/reach-2018</a:t>
            </a:r>
            <a:r>
              <a:rPr lang="lt-LT" smtClean="0"/>
              <a:t>.</a:t>
            </a:r>
            <a:endParaRPr lang="lt-LT" sz="9600" smtClean="0"/>
          </a:p>
          <a:p>
            <a:pPr marL="0" indent="0">
              <a:buNone/>
            </a:pPr>
            <a:endParaRPr lang="lt-LT" sz="9600"/>
          </a:p>
          <a:p>
            <a:endParaRPr lang="lt-LT" sz="9600" noProof="0" smtClean="0"/>
          </a:p>
          <a:p>
            <a:pPr marL="0" indent="0">
              <a:buNone/>
            </a:pPr>
            <a:endParaRPr lang="lt-LT" sz="18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20</a:t>
            </a:fld>
            <a:endParaRPr lang="lt-LT"/>
          </a:p>
        </p:txBody>
      </p:sp>
    </p:spTree>
    <p:extLst>
      <p:ext uri="{BB962C8B-B14F-4D97-AF65-F5344CB8AC3E}">
        <p14:creationId xmlns:p14="http://schemas.microsoft.com/office/powerpoint/2010/main" val="299284212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611560" y="2060848"/>
            <a:ext cx="8229600" cy="4525963"/>
          </a:xfrm>
        </p:spPr>
        <p:txBody>
          <a:bodyPr>
            <a:normAutofit/>
          </a:bodyPr>
          <a:lstStyle/>
          <a:p>
            <a:r>
              <a:rPr lang="lt-LT" noProof="0" smtClean="0"/>
              <a:t>IT priemonė, kurią naudojate teikdami informaciją ECHA.</a:t>
            </a:r>
          </a:p>
          <a:p>
            <a:endParaRPr lang="lt-LT" noProof="0" smtClean="0"/>
          </a:p>
          <a:p>
            <a:r>
              <a:rPr lang="lt-LT" noProof="0" smtClean="0"/>
              <a:t>ECHA bendravimo su jumis kanalas.</a:t>
            </a:r>
          </a:p>
          <a:p>
            <a:endParaRPr lang="lt-LT" noProof="0" smtClean="0"/>
          </a:p>
          <a:p>
            <a:r>
              <a:rPr lang="lt-LT" noProof="0" smtClean="0"/>
              <a:t>Informacijos šaltinis.</a:t>
            </a:r>
          </a:p>
          <a:p>
            <a:endParaRPr lang="lt-LT" noProof="0"/>
          </a:p>
          <a:p>
            <a:r>
              <a:rPr lang="lt-LT" noProof="0" smtClean="0"/>
              <a:t>Prieinama internete adresu</a:t>
            </a:r>
          </a:p>
          <a:p>
            <a:endParaRPr lang="lt-LT" noProof="0" smtClean="0"/>
          </a:p>
          <a:p>
            <a:endParaRPr lang="lt-LT" noProof="0" smtClean="0"/>
          </a:p>
          <a:p>
            <a:pPr marL="0" indent="0">
              <a:buNone/>
            </a:pPr>
            <a:endParaRPr lang="lt-LT" noProof="0"/>
          </a:p>
        </p:txBody>
      </p:sp>
      <p:sp>
        <p:nvSpPr>
          <p:cNvPr id="4" name="Slide Number Placeholder 3"/>
          <p:cNvSpPr>
            <a:spLocks noGrp="1"/>
          </p:cNvSpPr>
          <p:nvPr>
            <p:ph type="sldNum" sz="quarter" idx="12"/>
          </p:nvPr>
        </p:nvSpPr>
        <p:spPr/>
        <p:txBody>
          <a:bodyPr/>
          <a:lstStyle/>
          <a:p>
            <a:fld id="{53FE240C-791C-4FA0-BA72-1FE57C9E7D13}" type="slidenum">
              <a:rPr lang="en-GB" smtClean="0"/>
              <a:t>3</a:t>
            </a:fld>
            <a:endParaRPr lang="lt-LT"/>
          </a:p>
        </p:txBody>
      </p:sp>
      <p:pic>
        <p:nvPicPr>
          <p:cNvPr id="6" name="Picture 5"/>
          <p:cNvPicPr>
            <a:picLocks noChangeAspect="1"/>
          </p:cNvPicPr>
          <p:nvPr/>
        </p:nvPicPr>
        <p:blipFill>
          <a:blip r:embed="rId3"/>
          <a:stretch>
            <a:fillRect/>
          </a:stretch>
        </p:blipFill>
        <p:spPr>
          <a:xfrm>
            <a:off x="577428" y="520327"/>
            <a:ext cx="4131220" cy="1135401"/>
          </a:xfrm>
          <a:prstGeom prst="rect">
            <a:avLst/>
          </a:prstGeom>
        </p:spPr>
      </p:pic>
      <p:sp>
        <p:nvSpPr>
          <p:cNvPr id="7" name="Rectangle 6"/>
          <p:cNvSpPr/>
          <p:nvPr/>
        </p:nvSpPr>
        <p:spPr>
          <a:xfrm>
            <a:off x="971600" y="5589240"/>
            <a:ext cx="4801205" cy="366126"/>
          </a:xfrm>
          <a:prstGeom prst="rect">
            <a:avLst/>
          </a:prstGeom>
        </p:spPr>
        <p:txBody>
          <a:bodyPr wrap="square">
            <a:spAutoFit/>
          </a:bodyPr>
          <a:lstStyle/>
          <a:p>
            <a:r>
              <a:rPr lang="lt-LT">
                <a:latin typeface="Verdana" panose="020b0604030504040204" pitchFamily="34" charset="0"/>
                <a:hlinkClick r:id="rId4"/>
              </a:rPr>
              <a:t>https://reach-it.echa.europa.eu/reach/</a:t>
            </a:r>
            <a:r>
              <a:rPr lang="lt-LT" smtClean="0"/>
              <a:t> </a:t>
            </a:r>
            <a:endParaRPr lang="lt-L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360834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GB" noProof="0"/>
          </a:p>
        </p:txBody>
      </p:sp>
      <p:sp>
        <p:nvSpPr>
          <p:cNvPr id="3" name="Content Placeholder 2"/>
          <p:cNvSpPr>
            <a:spLocks noGrp="1"/>
          </p:cNvSpPr>
          <p:nvPr>
            <p:ph idx="1"/>
          </p:nvPr>
        </p:nvSpPr>
        <p:spPr>
          <a:xfrm>
            <a:off x="457200" y="1594686"/>
            <a:ext cx="8229600" cy="4525963"/>
          </a:xfrm>
        </p:spPr>
        <p:txBody>
          <a:bodyPr/>
          <a:lstStyle/>
          <a:p>
            <a:endParaRPr lang="en-GB"/>
          </a:p>
        </p:txBody>
      </p:sp>
      <p:sp>
        <p:nvSpPr>
          <p:cNvPr id="4" name="Slide Number Placeholder 3"/>
          <p:cNvSpPr>
            <a:spLocks noGrp="1"/>
          </p:cNvSpPr>
          <p:nvPr>
            <p:ph type="sldNum" sz="quarter" idx="12"/>
          </p:nvPr>
        </p:nvSpPr>
        <p:spPr/>
        <p:txBody>
          <a:bodyPr/>
          <a:lstStyle/>
          <a:p>
            <a:fld id="{53FE240C-791C-4FA0-BA72-1FE57C9E7D13}" type="slidenum">
              <a:rPr lang="en-GB" smtClean="0"/>
              <a:t>4</a:t>
            </a:fld>
            <a:endParaRPr lang="lt-LT"/>
          </a:p>
        </p:txBody>
      </p:sp>
      <p:pic>
        <p:nvPicPr>
          <p:cNvPr id="5" name="Picture 4"/>
          <p:cNvPicPr>
            <a:picLocks noChangeAspect="1"/>
          </p:cNvPicPr>
          <p:nvPr/>
        </p:nvPicPr>
        <p:blipFill>
          <a:blip r:embed="rId3"/>
          <a:stretch>
            <a:fillRect/>
          </a:stretch>
        </p:blipFill>
        <p:spPr>
          <a:xfrm>
            <a:off x="571" y="-18619"/>
            <a:ext cx="9142857" cy="6895238"/>
          </a:xfrm>
          <a:prstGeom prst="rect">
            <a:avLst/>
          </a:prstGeom>
        </p:spPr>
      </p:pic>
    </p:spTree>
    <p:extLst>
      <p:ext uri="{BB962C8B-B14F-4D97-AF65-F5344CB8AC3E}">
        <p14:creationId xmlns:p14="http://schemas.microsoft.com/office/powerpoint/2010/main" val="328715084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1143000"/>
          </a:xfrm>
        </p:spPr>
        <p:txBody>
          <a:bodyPr>
            <a:normAutofit/>
          </a:bodyPr>
          <a:lstStyle/>
          <a:p>
            <a:r>
              <a:rPr lang="lt-LT" noProof="0" smtClean="0"/>
              <a:t>Užduotys ir žinutės</a:t>
            </a:r>
            <a:br/>
            <a:endParaRPr lang="lt-LT" noProof="0"/>
          </a:p>
        </p:txBody>
      </p:sp>
      <p:sp>
        <p:nvSpPr>
          <p:cNvPr id="3" name="Content Placeholder 2"/>
          <p:cNvSpPr>
            <a:spLocks noGrp="1"/>
          </p:cNvSpPr>
          <p:nvPr>
            <p:ph sz="half" idx="1"/>
          </p:nvPr>
        </p:nvSpPr>
        <p:spPr>
          <a:xfrm>
            <a:off x="251520" y="1804480"/>
            <a:ext cx="5112568" cy="4525963"/>
          </a:xfrm>
        </p:spPr>
        <p:txBody>
          <a:bodyPr>
            <a:normAutofit lnSpcReduction="10000"/>
          </a:bodyPr>
          <a:lstStyle/>
          <a:p>
            <a:pPr marL="0" indent="0">
              <a:buNone/>
            </a:pPr>
            <a:r>
              <a:rPr lang="lt-LT" sz="2000" noProof="0" smtClean="0"/>
              <a:t>ECHA nori, kad imtumėtės veiksmų.</a:t>
            </a:r>
          </a:p>
          <a:p>
            <a:pPr marL="0" indent="0">
              <a:buNone/>
            </a:pPr>
            <a:r>
              <a:rPr lang="lt-LT" sz="2000" noProof="0" smtClean="0"/>
              <a:t>      Jums pavedama </a:t>
            </a:r>
            <a:r>
              <a:rPr lang="lt-LT" sz="2000" b="1" noProof="0" smtClean="0"/>
              <a:t>užduotis</a:t>
            </a:r>
            <a:r>
              <a:rPr lang="lt-LT" sz="2000" noProof="0" smtClean="0"/>
              <a:t>,</a:t>
            </a:r>
            <a:r>
              <a:rPr lang="lt-LT" smtClean="0"/>
              <a:t>   </a:t>
            </a:r>
          </a:p>
          <a:p>
            <a:pPr marL="0" indent="0">
              <a:buNone/>
            </a:pPr>
            <a:r>
              <a:rPr lang="lt-LT" smtClean="0"/>
              <a:t>      </a:t>
            </a:r>
            <a:r>
              <a:rPr lang="lt-LT" sz="1600" noProof="0" smtClean="0"/>
              <a:t>pvz., turite sumokėti mokestį.</a:t>
            </a:r>
            <a:endParaRPr lang="lt-LT" sz="2000" noProof="0" smtClean="0"/>
          </a:p>
          <a:p>
            <a:pPr>
              <a:buFontTx/>
              <a:buChar char="-"/>
            </a:pPr>
            <a:endParaRPr lang="lt-LT" sz="2000" noProof="0" smtClean="0"/>
          </a:p>
          <a:p>
            <a:pPr marL="0" indent="0">
              <a:buNone/>
            </a:pPr>
            <a:r>
              <a:rPr lang="lt-LT" sz="2000" noProof="0" smtClean="0"/>
              <a:t>ECHA nori informuoti jus apie renginį. </a:t>
            </a:r>
          </a:p>
          <a:p>
            <a:pPr marL="0" indent="0">
              <a:buNone/>
            </a:pPr>
            <a:r>
              <a:rPr lang="lt-LT" sz="2000" noProof="0" smtClean="0"/>
              <a:t>Jūs gaunate </a:t>
            </a:r>
            <a:r>
              <a:rPr lang="lt-LT" sz="2000" b="1" noProof="0" smtClean="0"/>
              <a:t>žinutę</a:t>
            </a:r>
            <a:r>
              <a:rPr lang="lt-LT" sz="2000" noProof="0" smtClean="0"/>
              <a:t>.</a:t>
            </a:r>
          </a:p>
          <a:p>
            <a:pPr marL="457200" lvl="1" indent="0">
              <a:buNone/>
            </a:pPr>
            <a:r>
              <a:rPr lang="lt-LT" sz="1600" noProof="0" smtClean="0"/>
              <a:t> Pvz., jūsų dokumentacija sėkmingai pateikta.</a:t>
            </a:r>
          </a:p>
          <a:p>
            <a:pPr marL="457200" lvl="1" indent="0">
              <a:buNone/>
            </a:pPr>
            <a:endParaRPr lang="lt-LT" noProof="0" smtClean="0"/>
          </a:p>
          <a:p>
            <a:pPr marL="457200" lvl="1" indent="0">
              <a:buNone/>
            </a:pPr>
            <a:r>
              <a:rPr lang="lt-LT" noProof="0" smtClean="0"/>
              <a:t>Naudingos funkcijos:</a:t>
            </a:r>
          </a:p>
          <a:p>
            <a:pPr marL="457200" lvl="1" indent="0">
              <a:buNone/>
            </a:pPr>
            <a:r>
              <a:rPr lang="lt-LT" sz="1800" noProof="0" smtClean="0"/>
              <a:t>vedikliai, integruota pagalba, lengva paieška, duomenys apie pagrindinį registruotoją, užsienio naudotojas, adresynas.</a:t>
            </a:r>
          </a:p>
          <a:p>
            <a:pPr marL="0" indent="0">
              <a:buNone/>
            </a:pPr>
            <a:endParaRPr lang="lt-LT" noProof="0"/>
          </a:p>
        </p:txBody>
      </p:sp>
      <p:sp>
        <p:nvSpPr>
          <p:cNvPr id="6" name="Slide Number Placeholder 5"/>
          <p:cNvSpPr>
            <a:spLocks noGrp="1"/>
          </p:cNvSpPr>
          <p:nvPr>
            <p:ph type="sldNum" sz="quarter" idx="12"/>
          </p:nvPr>
        </p:nvSpPr>
        <p:spPr/>
        <p:txBody>
          <a:bodyPr/>
          <a:lstStyle/>
          <a:p>
            <a:fld id="{53FE240C-791C-4FA0-BA72-1FE57C9E7D13}" type="slidenum">
              <a:rPr lang="en-GB" smtClean="0"/>
              <a:t>5</a:t>
            </a:fld>
            <a:endParaRPr lang="lt-LT"/>
          </a:p>
        </p:txBody>
      </p:sp>
      <p:sp>
        <p:nvSpPr>
          <p:cNvPr id="4" name="Right Arrow 3"/>
          <p:cNvSpPr/>
          <p:nvPr/>
        </p:nvSpPr>
        <p:spPr>
          <a:xfrm>
            <a:off x="251520" y="2295922"/>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23528" y="4037678"/>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5349309" y="1412776"/>
            <a:ext cx="3114286" cy="4695238"/>
          </a:xfrm>
          <a:prstGeom prst="rect">
            <a:avLst/>
          </a:prstGeom>
        </p:spPr>
      </p:pic>
    </p:spTree>
    <p:extLst>
      <p:ext uri="{BB962C8B-B14F-4D97-AF65-F5344CB8AC3E}">
        <p14:creationId xmlns:p14="http://schemas.microsoft.com/office/powerpoint/2010/main" val="81191223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t-LT" noProof="0" smtClean="0"/>
              <a:t>Pagrindinis meniu</a:t>
            </a:r>
            <a:endParaRPr lang="lt-LT" noProof="0"/>
          </a:p>
        </p:txBody>
      </p:sp>
      <p:sp>
        <p:nvSpPr>
          <p:cNvPr id="4" name="Slide Number Placeholder 3"/>
          <p:cNvSpPr>
            <a:spLocks noGrp="1"/>
          </p:cNvSpPr>
          <p:nvPr>
            <p:ph type="sldNum" sz="quarter" idx="12"/>
          </p:nvPr>
        </p:nvSpPr>
        <p:spPr/>
        <p:txBody>
          <a:bodyPr/>
          <a:lstStyle/>
          <a:p>
            <a:fld id="{53FE240C-791C-4FA0-BA72-1FE57C9E7D13}" type="slidenum">
              <a:rPr lang="en-GB" smtClean="0"/>
              <a:t>6</a:t>
            </a:fld>
            <a:endParaRPr lang="lt-LT"/>
          </a:p>
        </p:txBody>
      </p:sp>
      <p:pic>
        <p:nvPicPr>
          <p:cNvPr id="5" name="Picture 4"/>
          <p:cNvPicPr>
            <a:picLocks noChangeAspect="1"/>
          </p:cNvPicPr>
          <p:nvPr/>
        </p:nvPicPr>
        <p:blipFill>
          <a:blip r:embed="rId3"/>
          <a:stretch>
            <a:fillRect/>
          </a:stretch>
        </p:blipFill>
        <p:spPr>
          <a:xfrm>
            <a:off x="333905" y="1340768"/>
            <a:ext cx="8476190" cy="4809524"/>
          </a:xfrm>
          <a:prstGeom prst="rect">
            <a:avLst/>
          </a:prstGeom>
        </p:spPr>
      </p:pic>
    </p:spTree>
    <p:extLst>
      <p:ext uri="{BB962C8B-B14F-4D97-AF65-F5344CB8AC3E}">
        <p14:creationId xmlns:p14="http://schemas.microsoft.com/office/powerpoint/2010/main" val="404466537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23528" y="764704"/>
            <a:ext cx="8229600" cy="1143000"/>
          </a:xfrm>
        </p:spPr>
        <p:txBody>
          <a:bodyPr/>
          <a:lstStyle/>
          <a:p>
            <a:r>
              <a:rPr lang="lt-LT" noProof="0" smtClean="0"/>
              <a:t>Pagrindinio registruotojo paieška</a:t>
            </a:r>
            <a:endParaRPr lang="lt-LT" noProof="0"/>
          </a:p>
        </p:txBody>
      </p:sp>
      <p:sp>
        <p:nvSpPr>
          <p:cNvPr id="5" name="Slide Number Placeholder 4"/>
          <p:cNvSpPr>
            <a:spLocks noGrp="1"/>
          </p:cNvSpPr>
          <p:nvPr>
            <p:ph type="sldNum" sz="quarter" idx="12"/>
          </p:nvPr>
        </p:nvSpPr>
        <p:spPr/>
        <p:txBody>
          <a:bodyPr/>
          <a:lstStyle/>
          <a:p>
            <a:fld id="{53FE240C-791C-4FA0-BA72-1FE57C9E7D13}" type="slidenum">
              <a:rPr lang="en-GB" smtClean="0"/>
              <a:t>7</a:t>
            </a:fld>
            <a:endParaRPr lang="lt-LT"/>
          </a:p>
        </p:txBody>
      </p:sp>
      <p:pic>
        <p:nvPicPr>
          <p:cNvPr id="9" name="Picture 8"/>
          <p:cNvPicPr>
            <a:picLocks noChangeAspect="1"/>
          </p:cNvPicPr>
          <p:nvPr/>
        </p:nvPicPr>
        <p:blipFill>
          <a:blip r:embed="rId3"/>
          <a:srcRect b="43228"/>
          <a:stretch>
            <a:fillRect/>
          </a:stretch>
        </p:blipFill>
        <p:spPr>
          <a:xfrm>
            <a:off x="467543" y="2492896"/>
            <a:ext cx="8012611" cy="2088232"/>
          </a:xfrm>
          <a:prstGeom prst="rect">
            <a:avLst/>
          </a:prstGeom>
        </p:spPr>
      </p:pic>
    </p:spTree>
    <p:extLst>
      <p:ext uri="{BB962C8B-B14F-4D97-AF65-F5344CB8AC3E}">
        <p14:creationId xmlns:p14="http://schemas.microsoft.com/office/powerpoint/2010/main" val="257045907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t-LT" noProof="0" smtClean="0"/>
              <a:t>Valdykite įmonės funkcijas</a:t>
            </a:r>
            <a:endParaRPr lang="lt-LT" noProof="0"/>
          </a:p>
        </p:txBody>
      </p:sp>
      <p:pic>
        <p:nvPicPr>
          <p:cNvPr id="6" name="Content Placeholder 5"/>
          <p:cNvPicPr>
            <a:picLocks noGrp="1" noChangeAspect="1"/>
          </p:cNvPicPr>
          <p:nvPr>
            <p:ph idx="1"/>
          </p:nvPr>
        </p:nvPicPr>
        <p:blipFill>
          <a:blip r:embed="rId3"/>
          <a:stretch>
            <a:fillRect/>
          </a:stretch>
        </p:blipFill>
        <p:spPr>
          <a:xfrm>
            <a:off x="240060" y="1433472"/>
            <a:ext cx="7247814" cy="2859624"/>
          </a:xfrm>
          <a:prstGeom prst="rect">
            <a:avLst/>
          </a:prstGeom>
        </p:spPr>
      </p:pic>
      <p:sp>
        <p:nvSpPr>
          <p:cNvPr id="4" name="Slide Number Placeholder 3"/>
          <p:cNvSpPr>
            <a:spLocks noGrp="1"/>
          </p:cNvSpPr>
          <p:nvPr>
            <p:ph type="sldNum" sz="quarter" idx="12"/>
          </p:nvPr>
        </p:nvSpPr>
        <p:spPr/>
        <p:txBody>
          <a:bodyPr/>
          <a:lstStyle/>
          <a:p>
            <a:fld id="{53FE240C-791C-4FA0-BA72-1FE57C9E7D13}" type="slidenum">
              <a:rPr lang="en-GB" smtClean="0"/>
              <a:t>8</a:t>
            </a:fld>
            <a:endParaRPr lang="lt-LT"/>
          </a:p>
        </p:txBody>
      </p:sp>
      <p:pic>
        <p:nvPicPr>
          <p:cNvPr id="3" name="Picture 2"/>
          <p:cNvPicPr>
            <a:picLocks noChangeAspect="1"/>
          </p:cNvPicPr>
          <p:nvPr/>
        </p:nvPicPr>
        <p:blipFill>
          <a:blip r:embed="rId4"/>
          <a:stretch>
            <a:fillRect/>
          </a:stretch>
        </p:blipFill>
        <p:spPr>
          <a:xfrm>
            <a:off x="827584" y="2708920"/>
            <a:ext cx="8190476" cy="3000000"/>
          </a:xfrm>
          <a:prstGeom prst="rect">
            <a:avLst/>
          </a:prstGeom>
        </p:spPr>
      </p:pic>
    </p:spTree>
    <p:extLst>
      <p:ext uri="{BB962C8B-B14F-4D97-AF65-F5344CB8AC3E}">
        <p14:creationId xmlns:p14="http://schemas.microsoft.com/office/powerpoint/2010/main" val="281217951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9</a:t>
            </a:fld>
            <a:endParaRPr lang="lt-LT">
              <a:solidFill>
                <a:prstClr val="black">
                  <a:tint val="75000"/>
                </a:prstClr>
              </a:solidFill>
            </a:endParaRPr>
          </a:p>
        </p:txBody>
      </p:sp>
      <p:sp>
        <p:nvSpPr>
          <p:cNvPr id="2" name="Title 1"/>
          <p:cNvSpPr>
            <a:spLocks noGrp="1"/>
          </p:cNvSpPr>
          <p:nvPr>
            <p:ph type="title"/>
          </p:nvPr>
        </p:nvSpPr>
        <p:spPr>
          <a:xfrm>
            <a:off x="467544" y="260648"/>
            <a:ext cx="6923112" cy="1143000"/>
          </a:xfrm>
        </p:spPr>
        <p:txBody>
          <a:bodyPr/>
          <a:lstStyle/>
          <a:p>
            <a:r>
              <a:rPr lang="lt-LT" noProof="0" smtClean="0"/>
              <a:t>Su bendros informacijos teikimu susijusios pareigos REACH-IT sistemoje</a:t>
            </a:r>
            <a:endParaRPr lang="lt-LT" noProof="0"/>
          </a:p>
        </p:txBody>
      </p:sp>
      <p:sp>
        <p:nvSpPr>
          <p:cNvPr id="3" name="Content Placeholder 2"/>
          <p:cNvSpPr>
            <a:spLocks noGrp="1"/>
          </p:cNvSpPr>
          <p:nvPr>
            <p:ph idx="1"/>
          </p:nvPr>
        </p:nvSpPr>
        <p:spPr>
          <a:xfrm>
            <a:off x="313184" y="1619672"/>
            <a:ext cx="8229600" cy="3956235"/>
          </a:xfrm>
        </p:spPr>
        <p:txBody>
          <a:bodyPr>
            <a:normAutofit/>
          </a:bodyPr>
          <a:lstStyle/>
          <a:p>
            <a:pPr marL="0" indent="0">
              <a:buNone/>
            </a:pPr>
            <a:r>
              <a:rPr lang="lt-LT" noProof="0" smtClean="0"/>
              <a:t>Pagrindinis registruotojas</a:t>
            </a:r>
          </a:p>
          <a:p>
            <a:pPr lvl="1" indent="-342900">
              <a:buFontTx/>
              <a:buChar char="-"/>
            </a:pPr>
            <a:endParaRPr lang="lt-LT" noProof="0" smtClean="0"/>
          </a:p>
          <a:p>
            <a:pPr marL="400050" lvl="1" indent="0">
              <a:buNone/>
            </a:pPr>
            <a:r>
              <a:rPr lang="lt-LT" noProof="0" smtClean="0"/>
              <a:t>1. Sukuria bendro pateikimo grupę REACH-IT sistemoje.</a:t>
            </a:r>
          </a:p>
          <a:p>
            <a:pPr lvl="1" indent="-342900">
              <a:buFontTx/>
              <a:buChar char="-"/>
            </a:pPr>
            <a:endParaRPr lang="lt-LT" noProof="0" smtClean="0"/>
          </a:p>
          <a:p>
            <a:pPr lvl="1" indent="-342900">
              <a:buFontTx/>
              <a:buChar char="-"/>
            </a:pPr>
            <a:endParaRPr lang="lt-LT" noProof="0" smtClean="0"/>
          </a:p>
          <a:p>
            <a:pPr lvl="1" indent="-342900">
              <a:buFontTx/>
              <a:buChar char="-"/>
            </a:pPr>
            <a:endParaRPr lang="lt-LT" noProof="0" smtClean="0"/>
          </a:p>
          <a:p>
            <a:pPr marL="400050" lvl="1" indent="0">
              <a:buNone/>
            </a:pPr>
            <a:endParaRPr lang="lt-LT" noProof="0" smtClean="0"/>
          </a:p>
          <a:p>
            <a:pPr marL="400050" lvl="1" indent="0">
              <a:buNone/>
            </a:pPr>
            <a:r>
              <a:rPr lang="lt-LT" noProof="0" smtClean="0"/>
              <a:t>2. Suteikia nariams</a:t>
            </a:r>
            <a:br>
              <a:rPr/>
            </a:br>
            <a:r>
              <a:rPr lang="lt-LT" noProof="0" smtClean="0"/>
              <a:t>prieigos raktą.</a:t>
            </a:r>
          </a:p>
          <a:p>
            <a:pPr marL="0" indent="0">
              <a:buNone/>
            </a:pPr>
            <a:r>
              <a:rPr lang="lt-LT" smtClean="0"/>
              <a:t> </a:t>
            </a:r>
          </a:p>
          <a:p>
            <a:endParaRPr lang="lt-LT" noProof="0"/>
          </a:p>
        </p:txBody>
      </p:sp>
      <p:pic>
        <p:nvPicPr>
          <p:cNvPr id="8" name="Picture 7"/>
          <p:cNvPicPr>
            <a:picLocks noChangeAspect="1"/>
          </p:cNvPicPr>
          <p:nvPr/>
        </p:nvPicPr>
        <p:blipFill>
          <a:blip r:embed="rId3"/>
          <a:stretch>
            <a:fillRect/>
          </a:stretch>
        </p:blipFill>
        <p:spPr>
          <a:xfrm>
            <a:off x="4402051" y="4263654"/>
            <a:ext cx="2376264" cy="1250280"/>
          </a:xfrm>
          <a:prstGeom prst="rect">
            <a:avLst/>
          </a:prstGeom>
        </p:spPr>
      </p:pic>
      <p:pic>
        <p:nvPicPr>
          <p:cNvPr id="9" name="Picture 8"/>
          <p:cNvPicPr>
            <a:picLocks noChangeAspect="1"/>
          </p:cNvPicPr>
          <p:nvPr/>
        </p:nvPicPr>
        <p:blipFill>
          <a:blip r:embed="rId4"/>
          <a:stretch>
            <a:fillRect/>
          </a:stretch>
        </p:blipFill>
        <p:spPr>
          <a:xfrm>
            <a:off x="1220168" y="2900050"/>
            <a:ext cx="6480720" cy="829126"/>
          </a:xfrm>
          <a:prstGeom prst="rect">
            <a:avLst/>
          </a:prstGeom>
        </p:spPr>
      </p:pic>
    </p:spTree>
    <p:extLst>
      <p:ext uri="{BB962C8B-B14F-4D97-AF65-F5344CB8AC3E}">
        <p14:creationId xmlns:p14="http://schemas.microsoft.com/office/powerpoint/2010/main" val="1131186242"/>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ACTV10-6-53872</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a0307bc2-faf9-4068-8aeb-b713e4fa2a0f</TermId>
        </TermInfo>
      </Terms>
    </ECHASecClassTaxHTField0>
    <_dlc_DocIdUrl xmlns="b80ede5c-af4c-4bf2-9a87-706a3579dc11">
      <Url>https://activity.echa.europa.eu/sites/act-10/process-10-11/_layouts/DocIdRedir.aspx?ID=ACTV10-6-53872</Url>
      <Description>ACTV10-6-53872</Description>
    </_dlc_DocIdUrl>
    <ECHACategoryTaxHTField0 xmlns="1a101ee2-a8a8-4e0f-bfd9-aff15f9bc839">
      <Terms xmlns="http://schemas.microsoft.com/office/infopath/2007/PartnerControls"/>
    </ECHACategoryTaxHTField0>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661D9F9-A681-4970-9AB3-BB2CEB580C4E}">
  <ds:schemaRefs/>
</ds:datastoreItem>
</file>

<file path=customXml/itemProps2.xml><?xml version="1.0" encoding="utf-8"?>
<ds:datastoreItem xmlns:ds="http://schemas.openxmlformats.org/officeDocument/2006/customXml" ds:itemID="{3AC6B7AA-5129-4B5D-925F-ADFB35645A32}">
  <ds:schemaRefs/>
</ds:datastoreItem>
</file>

<file path=customXml/itemProps3.xml><?xml version="1.0" encoding="utf-8"?>
<ds:datastoreItem xmlns:ds="http://schemas.openxmlformats.org/officeDocument/2006/customXml" ds:itemID="{7BCF6A5F-9D12-494B-A636-D4E7909EB38C}">
  <ds:schemaRef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b80ede5c-af4c-4bf2-9a87-706a3579dc11"/>
    <ds:schemaRef ds:uri="1a101ee2-a8a8-4e0f-bfd9-aff15f9bc839"/>
    <ds:schemaRef ds:uri="http://schemas.microsoft.com/office/2006/metadata/properties"/>
  </ds:schemaRefs>
</ds:datastoreItem>
</file>

<file path=customXml/itemProps4.xml><?xml version="1.0" encoding="utf-8"?>
<ds:datastoreItem xmlns:ds="http://schemas.openxmlformats.org/officeDocument/2006/customXml" ds:itemID="{57325CAE-108D-4A40-AB78-5D4972D3F836}">
  <ds:schemaRefs/>
</ds:datastoreItem>
</file>

<file path=customXml/itemProps5.xml><?xml version="1.0" encoding="utf-8"?>
<ds:datastoreItem xmlns:ds="http://schemas.openxmlformats.org/officeDocument/2006/customXml" ds:itemID="{393C2A4F-378A-406C-8017-7706C7BE96B5}">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81</Paragraphs>
  <Slides>20</Slides>
  <Notes>19</Notes>
  <TotalTime>11738</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Office Theme</vt:lpstr>
      <vt:lpstr>Slide 1</vt:lpstr>
      <vt:lpstr>Šio pranešimo tikslas</vt:lpstr>
      <vt:lpstr>Slide 3</vt:lpstr>
      <vt:lpstr>Slide 4</vt:lpstr>
      <vt:lpstr>Užduotys ir žinutės</vt:lpstr>
      <vt:lpstr>Pagrindinis meniu</vt:lpstr>
      <vt:lpstr>Pagrindinio registruotojo paieška</vt:lpstr>
      <vt:lpstr>Valdykite įmonės funkcijas</vt:lpstr>
      <vt:lpstr>Su bendros informacijos teikimu susijusios pareigos REACH-IT sistemoje</vt:lpstr>
      <vt:lpstr>Su bendros informacijos teikimu susijusios pareigos REACH-IT sistemoje</vt:lpstr>
      <vt:lpstr>Prieš pateikdami dokumentaciją, patikrinkite šią informaciją: </vt:lpstr>
      <vt:lpstr>Ar esate pasirengęs?Dokumentacijos pateikimas REACH-IT sistemoje</vt:lpstr>
      <vt:lpstr>Pateikimo vediklio nuorodos</vt:lpstr>
      <vt:lpstr>Kokie tolesni veiksmai?</vt:lpstr>
      <vt:lpstr>Pateikimo ataskaitos puslapis</vt:lpstr>
      <vt:lpstr>Dokumentacijos nagrinėjimo etapai</vt:lpstr>
      <vt:lpstr>Registracijos atnaujinimas ECHA prašymu</vt:lpstr>
      <vt:lpstr>Registracijos numeris</vt:lpstr>
      <vt:lpstr>Nuorodos numerio puslapis</vt:lpstr>
      <vt:lpstr>Svarbiausios žinutės</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CDT</dc:creator>
  <cp:lastModifiedBy>CDT</cp:lastModifiedBy>
  <cp:revision>278</cp:revision>
  <dcterms:created xsi:type="dcterms:W3CDTF">2015-06-16T10:48:03Z</dcterms:created>
  <dcterms:modified xsi:type="dcterms:W3CDTF">2017-05-29T09:30:10Z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2c9f5385-a2f9-4afc-a0c6-65d4fd98a6c7</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