
<file path=[Content_Types].xml><?xml version="1.0" encoding="utf-8"?>
<Types xmlns="http://schemas.openxmlformats.org/package/2006/content-types">
  <Default Extension="rels" ContentType="application/vnd.openxmlformats-package.relationships+xml"/>
  <Default Extension="jpeg" ContentType="image/jpeg"/>
  <Default Extension="wdp" ContentType="image/vnd.ms-photo"/>
  <Default Extension="png" ContentType="image/png"/>
  <Override PartName="/customXml/item1.xml" ContentType="application/xml"/>
  <Override PartName="/customXml/item2.xml" ContentType="application/xml"/>
  <Override PartName="/customXml/item3.xml" ContentType="application/xml"/>
  <Override PartName="/customXml/item4.xml" ContentType="application/xml"/>
  <Override PartName="/customXml/item5.xml" ContentType="applicatio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16.10.0.0-->
<p:presentation xmlns:r="http://schemas.openxmlformats.org/officeDocument/2006/relationships" xmlns:a="http://schemas.openxmlformats.org/drawingml/2006/main" xmlns:p="http://schemas.openxmlformats.org/presentationml/2006/main" showSpecialPlsOnTitleSld="0" saveSubsetFonts="1">
  <p:sldMasterIdLst>
    <p:sldMasterId id="2147483667" r:id="rId7"/>
  </p:sldMasterIdLst>
  <p:notesMasterIdLst>
    <p:notesMasterId r:id="rId8"/>
  </p:notesMasterIdLst>
  <p:sldIdLst>
    <p:sldId id="291" r:id="rId9"/>
    <p:sldId id="333" r:id="rId10"/>
    <p:sldId id="320" r:id="rId11"/>
    <p:sldId id="322" r:id="rId12"/>
    <p:sldId id="323" r:id="rId13"/>
    <p:sldId id="324" r:id="rId14"/>
    <p:sldId id="326" r:id="rId15"/>
    <p:sldId id="327" r:id="rId16"/>
    <p:sldId id="328" r:id="rId17"/>
    <p:sldId id="329" r:id="rId18"/>
    <p:sldId id="330" r:id="rId19"/>
    <p:sldId id="331" r:id="rId20"/>
  </p:sldIdLst>
  <p:sldSz cx="9144000" cy="6858000" type="screen4x3"/>
  <p:notesSz cx="6858000" cy="91440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p="http://schemas.openxmlformats.org/presentationml/2006/main">
  <p:cmAuthor id="0" name="THIEMANN Doris" initials="TD" lastIdx="0" clrIdx="0"/>
  <p:cmAuthor id="1" name="MUSSET Christel" initials="MC" lastIdx="0" clrIdx="1">
    <p:extLst>
      <p:ext uri="{19B8F6BF-5375-455C-9EA6-DF929625EA0E}">
        <p15:presenceInfo xmlns:p15="http://schemas.microsoft.com/office/powerpoint/2012/main" userId="S-1-5-21-2444889250-2882189981-708495972-1341" providerId="AD"/>
      </p:ext>
    </p:extLst>
  </p:cmAuthor>
  <p:cmAuthor id="2" name="WALIN Laura" initials="WL" lastIdx="0" clrIdx="2">
    <p:extLst>
      <p:ext uri="{19B8F6BF-5375-455C-9EA6-DF929625EA0E}">
        <p15:presenceInfo xmlns:p15="http://schemas.microsoft.com/office/powerpoint/2012/main" userId="S-1-5-21-2444889250-2882189981-708495972-21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BC8"/>
    <a:srgbClr val="F7A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16" autoAdjust="0"/>
    <p:restoredTop sz="66544" autoAdjust="0"/>
  </p:normalViewPr>
  <p:slideViewPr>
    <p:cSldViewPr>
      <p:cViewPr varScale="1">
        <p:scale>
          <a:sx n="77" d="100"/>
          <a:sy n="77" d="100"/>
        </p:scale>
        <p:origin x="168" y="84"/>
      </p:cViewPr>
      <p:guideLst>
        <p:guide orient="horz" pos="2160"/>
        <p:guide pos="2880"/>
      </p:guideLst>
    </p:cSldViewPr>
  </p:slideViewPr>
  <p:outlineViewPr>
    <p:cViewPr>
      <p:scale>
        <a:sx n="33" d="100"/>
        <a:sy n="33" d="100"/>
      </p:scale>
      <p:origin x="0" y="-10902"/>
    </p:cViewPr>
  </p:outlineViewPr>
  <p:notesTextViewPr>
    <p:cViewPr>
      <p:scale>
        <a:sx n="75" d="100"/>
        <a:sy n="75" d="100"/>
      </p:scale>
      <p:origin x="0" y="0"/>
    </p:cViewPr>
  </p:notesTextViewPr>
  <p:sorterViewPr>
    <p:cViewPr>
      <p:scale>
        <a:sx n="90" d="100"/>
        <a:sy n="90" d="100"/>
      </p:scale>
      <p:origin x="0" y="0"/>
    </p:cViewPr>
  </p:sorterViewPr>
  <p:notesViewPr>
    <p:cSldViewPr>
      <p:cViewPr>
        <p:scale>
          <a:sx n="66" d="100"/>
          <a:sy n="66" d="100"/>
        </p:scale>
        <p:origin x="0" y="0"/>
      </p:cViewPr>
      <p:guideLst/>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customXml" Target="../customXml/item1.xml" /><Relationship Id="rId10" Type="http://schemas.openxmlformats.org/officeDocument/2006/relationships/slide" Target="slides/slide2.xml" /><Relationship Id="rId11" Type="http://schemas.openxmlformats.org/officeDocument/2006/relationships/slide" Target="slides/slide3.xml" /><Relationship Id="rId12" Type="http://schemas.openxmlformats.org/officeDocument/2006/relationships/slide" Target="slides/slide4.xml" /><Relationship Id="rId13" Type="http://schemas.openxmlformats.org/officeDocument/2006/relationships/slide" Target="slides/slide5.xml" /><Relationship Id="rId14" Type="http://schemas.openxmlformats.org/officeDocument/2006/relationships/slide" Target="slides/slide6.xml" /><Relationship Id="rId15" Type="http://schemas.openxmlformats.org/officeDocument/2006/relationships/slide" Target="slides/slide7.xml" /><Relationship Id="rId16" Type="http://schemas.openxmlformats.org/officeDocument/2006/relationships/slide" Target="slides/slide8.xml" /><Relationship Id="rId17" Type="http://schemas.openxmlformats.org/officeDocument/2006/relationships/slide" Target="slides/slide9.xml" /><Relationship Id="rId18" Type="http://schemas.openxmlformats.org/officeDocument/2006/relationships/slide" Target="slides/slide10.xml" /><Relationship Id="rId19" Type="http://schemas.openxmlformats.org/officeDocument/2006/relationships/slide" Target="slides/slide11.xml" /><Relationship Id="rId2" Type="http://schemas.openxmlformats.org/officeDocument/2006/relationships/customXml" Target="../customXml/item2.xml" /><Relationship Id="rId20" Type="http://schemas.openxmlformats.org/officeDocument/2006/relationships/slide" Target="slides/slide12.xml" /><Relationship Id="rId21" Type="http://schemas.openxmlformats.org/officeDocument/2006/relationships/tags" Target="tags/tag1.xml" /><Relationship Id="rId22" Type="http://schemas.openxmlformats.org/officeDocument/2006/relationships/presProps" Target="presProps.xml" /><Relationship Id="rId23" Type="http://schemas.openxmlformats.org/officeDocument/2006/relationships/viewProps" Target="viewProps.xml" /><Relationship Id="rId24" Type="http://schemas.openxmlformats.org/officeDocument/2006/relationships/theme" Target="theme/theme1.xml" /><Relationship Id="rId25" Type="http://schemas.openxmlformats.org/officeDocument/2006/relationships/tableStyles" Target="tableStyles.xml" /><Relationship Id="rId3" Type="http://schemas.openxmlformats.org/officeDocument/2006/relationships/customXml" Target="../customXml/item3.xml" /><Relationship Id="rId4" Type="http://schemas.openxmlformats.org/officeDocument/2006/relationships/customXml" Target="../customXml/item4.xml" /><Relationship Id="rId5" Type="http://schemas.openxmlformats.org/officeDocument/2006/relationships/customXml" Target="../customXml/item5.xml" /><Relationship Id="rId6" Type="http://schemas.openxmlformats.org/officeDocument/2006/relationships/commentAuthors" Target="commentAuthors.xml" /><Relationship Id="rId7" Type="http://schemas.openxmlformats.org/officeDocument/2006/relationships/slideMaster" Target="slideMasters/slideMaster1.xml" /><Relationship Id="rId8" Type="http://schemas.openxmlformats.org/officeDocument/2006/relationships/notesMaster" Target="notesMasters/notesMaster1.xml" /><Relationship Id="rId9" Type="http://schemas.openxmlformats.org/officeDocument/2006/relationships/slide" Target="slides/slide1.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E478A7-AFE6-4A1C-B985-B1032FA8D500}" type="datetimeFigureOut">
              <a:rPr lang="en-GB" smtClean="0"/>
              <a:t>29/05/2017</a:t>
            </a:fld>
            <a:endParaRPr lang="sv-S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DD4212-E431-464C-A3C7-FAC7436F6DC4}" type="slidenum">
              <a:rPr lang="en-GB" smtClean="0"/>
              <a:t>‹#›</a:t>
            </a:fld>
            <a:endParaRPr lang="sv-SE"/>
          </a:p>
        </p:txBody>
      </p:sp>
    </p:spTree>
    <p:extLst>
      <p:ext uri="{BB962C8B-B14F-4D97-AF65-F5344CB8AC3E}">
        <p14:creationId xmlns:p14="http://schemas.microsoft.com/office/powerpoint/2010/main" val="130648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smtClean="0"/>
          </a:p>
        </p:txBody>
      </p:sp>
      <p:sp>
        <p:nvSpPr>
          <p:cNvPr id="4" name="Slide Number Placeholder 3"/>
          <p:cNvSpPr>
            <a:spLocks noGrp="1"/>
          </p:cNvSpPr>
          <p:nvPr>
            <p:ph type="sldNum" sz="quarter" idx="10"/>
          </p:nvPr>
        </p:nvSpPr>
        <p:spPr/>
        <p:txBody>
          <a:bodyPr/>
          <a:lstStyle/>
          <a:p>
            <a:fld id="{68DD4212-E431-464C-A3C7-FAC7436F6DC4}" type="slidenum">
              <a:rPr lang="en-GB" smtClean="0"/>
              <a:t>1</a:t>
            </a:fld>
            <a:endParaRPr lang="sv-SE"/>
          </a:p>
        </p:txBody>
      </p:sp>
    </p:spTree>
    <p:extLst>
      <p:ext uri="{BB962C8B-B14F-4D97-AF65-F5344CB8AC3E}">
        <p14:creationId xmlns:p14="http://schemas.microsoft.com/office/powerpoint/2010/main" val="5393809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sv-SE" b="0" smtClean="0"/>
              <a:t>Eftersom potentiella nya aktörer måste bidra till kostnaderna för den gemensamma registreringen har de också rätt att ifrågasätta dina val om något är oklart eller när de finner den orättvis.</a:t>
            </a:r>
          </a:p>
          <a:p>
            <a:pPr marL="0" indent="0">
              <a:buFont typeface="Arial" panose="020b0604020202020204" pitchFamily="34" charset="0"/>
              <a:buNone/>
            </a:pPr>
            <a:r>
              <a:rPr lang="sv-SE" smtClean="0"/>
              <a:t> </a:t>
            </a:r>
          </a:p>
          <a:p>
            <a:pPr marL="171450" indent="-171450">
              <a:buFont typeface="Arial" panose="020b0604020202020204" pitchFamily="34" charset="0"/>
              <a:buChar char="•"/>
            </a:pPr>
            <a:r>
              <a:rPr lang="sv-SE" b="0" smtClean="0"/>
              <a:t>Var beredd att svara på de nya aktörernas frågor, förklara din modell för kostnadsdelning och SIEF-besluten om innehållet i underlaget. </a:t>
            </a:r>
          </a:p>
          <a:p>
            <a:pPr marL="0" indent="0">
              <a:buFont typeface="Arial" panose="020b0604020202020204" pitchFamily="34" charset="0"/>
              <a:buNone/>
            </a:pPr>
            <a:endParaRPr lang="sv-SE" b="0" smtClean="0"/>
          </a:p>
          <a:p>
            <a:pPr marL="171450" indent="-171450">
              <a:buFont typeface="Arial" panose="020b0604020202020204" pitchFamily="34" charset="0"/>
              <a:buChar char="•"/>
            </a:pPr>
            <a:r>
              <a:rPr lang="sv-SE" b="0" smtClean="0"/>
              <a:t>Fastställ en ersättningsordning för att omfördela kostnaderna i takt med att antalet bidragande medregistranter ökar. Varje gång en ny registrant betalar för att få tillgång till uppgifterna minskar totalkostnaden för varje medregistrant. När och hur ofta priserna behöver räknas om måste avtalas i SIEF-forumet.</a:t>
            </a:r>
          </a:p>
        </p:txBody>
      </p:sp>
    </p:spTree>
    <p:extLst>
      <p:ext uri="{BB962C8B-B14F-4D97-AF65-F5344CB8AC3E}">
        <p14:creationId xmlns:p14="http://schemas.microsoft.com/office/powerpoint/2010/main" val="23414429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sv-SE" b="0" u="none" smtClean="0"/>
              <a:t>Om du och dina medregistranter inte kan nå en överenskommelse om datadelning kan du som en sista utväg registrera ett tvisteförfarande som rör datadelning vid Echa. </a:t>
            </a:r>
          </a:p>
          <a:p>
            <a:pPr marL="0" indent="0">
              <a:buFont typeface="Arial" panose="020b0604020202020204" pitchFamily="34" charset="0"/>
              <a:buNone/>
            </a:pPr>
            <a:r>
              <a:rPr lang="sv-SE" smtClean="0"/>
              <a:t> </a:t>
            </a:r>
          </a:p>
          <a:p>
            <a:pPr marL="171450" indent="-171450">
              <a:buFont typeface="Arial" panose="020b0604020202020204" pitchFamily="34" charset="0"/>
              <a:buChar char="•"/>
            </a:pPr>
            <a:r>
              <a:rPr lang="sv-SE" b="0" u="none" smtClean="0"/>
              <a:t>Innan du registrerar ett tvisteförfarande bör du se till att du kan visa att du har gjort ditt bästa i förhandlingarna genom att ha bett om förtydliganden om delar som är viktiga för dig och besvarat frågor från de andra parterna.</a:t>
            </a:r>
            <a:r>
              <a:rPr lang="sv-SE" smtClean="0"/>
              <a:t>  </a:t>
            </a:r>
          </a:p>
          <a:p>
            <a:pPr marL="171450" indent="-171450">
              <a:buFont typeface="Arial" panose="020b0604020202020204" pitchFamily="34" charset="0"/>
              <a:buChar char="•"/>
            </a:pPr>
            <a:endParaRPr lang="sv-SE" b="0" u="none" smtClean="0"/>
          </a:p>
          <a:p>
            <a:pPr marL="171450" indent="-171450">
              <a:buFont typeface="Arial" panose="020b0604020202020204" pitchFamily="34" charset="0"/>
              <a:buChar char="•"/>
            </a:pPr>
            <a:r>
              <a:rPr lang="sv-SE" b="0" u="none" smtClean="0"/>
              <a:t>Tänk på att du, också efter en tvist om datadelning, behöver ingå i en gemensam registrering. </a:t>
            </a:r>
          </a:p>
          <a:p>
            <a:pPr marL="0" indent="0">
              <a:buFont typeface="Arial" panose="020b0604020202020204" pitchFamily="34" charset="0"/>
              <a:buNone/>
            </a:pPr>
            <a:endParaRPr lang="sv-SE" b="0" u="none" smtClean="0"/>
          </a:p>
          <a:p>
            <a:pPr marL="0" indent="0">
              <a:buFont typeface="Arial" panose="020b0604020202020204" pitchFamily="34" charset="0"/>
              <a:buNone/>
            </a:pPr>
            <a:r>
              <a:rPr lang="sv-SE" b="1" u="none" smtClean="0"/>
              <a:t>Användbara länkar:</a:t>
            </a:r>
          </a:p>
          <a:p>
            <a:pPr marL="0" indent="0">
              <a:buFont typeface="Arial" panose="020b0604020202020204" pitchFamily="34" charset="0"/>
              <a:buNone/>
            </a:pPr>
            <a:r>
              <a:rPr lang="sv-SE" b="0" u="none" baseline="0" smtClean="0"/>
              <a:t>Tvister om datadelning</a:t>
            </a:r>
            <a:r>
              <a:rPr lang="sv-SE" b="0" u="none" smtClean="0"/>
              <a:t> i praktiken: https://echa.europa.eu/support/registration/working-together/data-sharing-disputes/data-sharing-disputes-in-practice.</a:t>
            </a:r>
            <a:endParaRPr lang="sv-SE" b="0" u="none" baseline="0" smtClean="0"/>
          </a:p>
        </p:txBody>
      </p:sp>
    </p:spTree>
    <p:extLst>
      <p:ext uri="{BB962C8B-B14F-4D97-AF65-F5344CB8AC3E}">
        <p14:creationId xmlns:p14="http://schemas.microsoft.com/office/powerpoint/2010/main" val="9912972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mtClean="0"/>
          </a:p>
        </p:txBody>
      </p:sp>
    </p:spTree>
    <p:extLst>
      <p:ext uri="{BB962C8B-B14F-4D97-AF65-F5344CB8AC3E}">
        <p14:creationId xmlns:p14="http://schemas.microsoft.com/office/powerpoint/2010/main" val="2945014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2</a:t>
            </a:fld>
            <a:endParaRPr lang="sv-SE"/>
          </a:p>
        </p:txBody>
      </p:sp>
    </p:spTree>
    <p:extLst>
      <p:ext uri="{BB962C8B-B14F-4D97-AF65-F5344CB8AC3E}">
        <p14:creationId xmlns:p14="http://schemas.microsoft.com/office/powerpoint/2010/main" val="21262402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smtClean="0"/>
              <a:t>Det finns fem aktiviteter i denna förberedelsefas inför din registrering. </a:t>
            </a:r>
          </a:p>
        </p:txBody>
      </p:sp>
    </p:spTree>
    <p:extLst>
      <p:ext uri="{BB962C8B-B14F-4D97-AF65-F5344CB8AC3E}">
        <p14:creationId xmlns:p14="http://schemas.microsoft.com/office/powerpoint/2010/main" val="35273103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smtClean="0"/>
              <a:t>Den första aktiviteten för dig och dina medregistranter i denna fas är att avtala om hur ni ska samarbeta. </a:t>
            </a:r>
          </a:p>
          <a:p>
            <a:endParaRPr lang="sv-SE" baseline="0" smtClean="0"/>
          </a:p>
          <a:p>
            <a:pPr marL="171450" indent="-171450">
              <a:buFont typeface="Arial" panose="020b0604020202020204" pitchFamily="34" charset="0"/>
              <a:buChar char="•"/>
            </a:pPr>
            <a:r>
              <a:rPr lang="sv-SE" smtClean="0"/>
              <a:t>Reach-IT är inte en kommunikationsplattform för dig och dina medregistranter. Ni måste därför komma överens om hur ni ska sköta SIEF-kommunikationen. Till exempel genom e-post eller ett online-diskussionsforum. Det är viktigt att alla förhandsregistranter, också de passiva, kan följa diskussionerna och göra framsteg i SIEF. Samordnaren för upprättande av SIEF kan använda meddelandefältet i förhands-SIEF-sidorna i Reach-IT som ett bra alternativ för denna typ av kommunikation. </a:t>
            </a:r>
          </a:p>
          <a:p>
            <a:endParaRPr lang="sv-SE" baseline="0" smtClean="0"/>
          </a:p>
          <a:p>
            <a:pPr marL="171450" indent="-171450">
              <a:buFont typeface="Arial" panose="020b0604020202020204" pitchFamily="34" charset="0"/>
              <a:buChar char="•"/>
            </a:pPr>
            <a:r>
              <a:rPr lang="sv-SE" smtClean="0"/>
              <a:t>Som grund för ert samarbete kan du upprätta ett SIEF-avtal. Vissa branschorganisationer tillhandahåller rekommendationer och mallar som du kan använda. </a:t>
            </a:r>
          </a:p>
          <a:p>
            <a:pPr marL="171450" indent="-171450">
              <a:buFont typeface="Arial" panose="020b0604020202020204" pitchFamily="34" charset="0"/>
              <a:buChar char="•"/>
            </a:pPr>
            <a:endParaRPr lang="sv-SE" baseline="0" smtClean="0"/>
          </a:p>
          <a:p>
            <a:pPr marL="171450" indent="-171450">
              <a:buFont typeface="Arial" panose="020b0604020202020204" pitchFamily="34" charset="0"/>
              <a:buChar char="•"/>
            </a:pPr>
            <a:r>
              <a:rPr lang="sv-SE" smtClean="0"/>
              <a:t>SIEF-avtal är dock inte obligatoriska och om ert SIEF-forum exempelvis bara har ett fåtal deltagare kan ni också enas om att arbeta utan ett sådant avtal. Lägg märke till att det däremot är obligatoriskt med ett kostnadsdelningsavtal med en ersättningsordning.</a:t>
            </a:r>
          </a:p>
          <a:p>
            <a:pPr marL="171450" indent="-171450">
              <a:buFont typeface="Arial" panose="020b0604020202020204" pitchFamily="34" charset="0"/>
              <a:buChar char="•"/>
            </a:pPr>
            <a:endParaRPr lang="sv-SE" baseline="0" smtClean="0"/>
          </a:p>
          <a:p>
            <a:pPr marL="171450" indent="-171450">
              <a:buFont typeface="Arial" panose="020b0604020202020204" pitchFamily="34" charset="0"/>
              <a:buChar char="•"/>
            </a:pPr>
            <a:r>
              <a:rPr lang="sv-SE" smtClean="0"/>
              <a:t>Tänk på att du också kan få förfrågningar om datadelning efter tidsfristen för registrering 2018, och att du kan bli ombedd att tillhandahålla ytterligare data efter registrering under utvärderingen av ämnet eller underlaget. Du ska därför säkerställa att avtalet med dina medregistranter löper bortom tidsfristen för registrering 2018. </a:t>
            </a:r>
          </a:p>
        </p:txBody>
      </p:sp>
    </p:spTree>
    <p:extLst>
      <p:ext uri="{BB962C8B-B14F-4D97-AF65-F5344CB8AC3E}">
        <p14:creationId xmlns:p14="http://schemas.microsoft.com/office/powerpoint/2010/main" val="549495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b="0" smtClean="0"/>
              <a:t>Två andra viktiga aspekter att komma överens om är skyldigheter och uppgifter, samt ekonomiska aspekter. Du och dina medregistranter behöver bestämma hur ni ska dela upp arbetet inom SIEF.</a:t>
            </a:r>
            <a:r>
              <a:rPr lang="sv-SE" smtClean="0"/>
              <a:t> </a:t>
            </a:r>
            <a:r>
              <a:rPr lang="sv-SE" b="0" smtClean="0"/>
              <a:t>Arbetet kan delas lika mellan alla SIEF-deltagare, ni kan enas om att en eller flera SIEF-deltagare intar en mer framträdande roll, eller så kan ni lägga ut delar eller allt arbete på entreprenad.</a:t>
            </a:r>
            <a:r>
              <a:rPr lang="sv-SE" smtClean="0"/>
              <a:t> </a:t>
            </a:r>
          </a:p>
          <a:p>
            <a:endParaRPr lang="sv-SE" b="0" smtClean="0"/>
          </a:p>
          <a:p>
            <a:r>
              <a:rPr lang="sv-SE" b="0" smtClean="0"/>
              <a:t>När ni väl avtalat vem som ska göra vad behöver ni avtala om hur de andra SIEF-deltagarna ska ersätta er för detta arbete. Ni behöver också komma överens om hur ni ska organisera fakturering och betalningar för kostnader till följd av SIEF-ledning.</a:t>
            </a:r>
          </a:p>
        </p:txBody>
      </p:sp>
    </p:spTree>
    <p:extLst>
      <p:ext uri="{BB962C8B-B14F-4D97-AF65-F5344CB8AC3E}">
        <p14:creationId xmlns:p14="http://schemas.microsoft.com/office/powerpoint/2010/main" val="5410615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b="0" smtClean="0"/>
              <a:t>Alla medregistranter ansvarar för schemaläggningen av SIEF-arbetet och för att se till att det fortskrider och håller tidsfristen. Alla medregistranter ansvarar också för</a:t>
            </a:r>
          </a:p>
          <a:p>
            <a:pPr marL="171450" indent="-171450">
              <a:buFont typeface="Arial" panose="020b0604020202020204" pitchFamily="34" charset="0"/>
              <a:buChar char="•"/>
            </a:pPr>
            <a:r>
              <a:rPr lang="sv-SE" b="0" smtClean="0"/>
              <a:t>innehållet i de gemensamma delarna av registreringen, </a:t>
            </a:r>
          </a:p>
          <a:p>
            <a:pPr marL="171450" indent="-171450">
              <a:buFont typeface="Arial" panose="020b0604020202020204" pitchFamily="34" charset="0"/>
              <a:buChar char="•"/>
            </a:pPr>
            <a:r>
              <a:rPr lang="sv-SE" b="0" smtClean="0"/>
              <a:t>innehållet i deras egen del av registreringen.</a:t>
            </a:r>
          </a:p>
          <a:p>
            <a:pPr marL="0" indent="0">
              <a:buFont typeface="Arial" panose="020b0604020202020204" pitchFamily="34" charset="0"/>
              <a:buNone/>
            </a:pPr>
            <a:endParaRPr lang="sv-SE" b="0" smtClean="0"/>
          </a:p>
          <a:p>
            <a:pPr marL="0" indent="0">
              <a:buFont typeface="Arial" panose="020b0604020202020204" pitchFamily="34" charset="0"/>
              <a:buNone/>
            </a:pPr>
            <a:r>
              <a:rPr lang="sv-SE" b="0" smtClean="0"/>
              <a:t>Det är dock viktigt att bestämma vem som ska vara den ledande registranten. Den ledande registranten kommer att ha specifika uppgifter i Reach-IT, såsom </a:t>
            </a:r>
          </a:p>
          <a:p>
            <a:pPr marL="171450" indent="-171450">
              <a:buFont typeface="Arial" panose="020b0604020202020204" pitchFamily="34" charset="0"/>
              <a:buChar char="•"/>
            </a:pPr>
            <a:r>
              <a:rPr lang="sv-SE" b="0" smtClean="0"/>
              <a:t>att upprätta det gemensamma inlämnandet, </a:t>
            </a:r>
          </a:p>
          <a:p>
            <a:pPr marL="171450" indent="-171450">
              <a:buFont typeface="Arial" panose="020b0604020202020204" pitchFamily="34" charset="0"/>
              <a:buChar char="•"/>
            </a:pPr>
            <a:r>
              <a:rPr lang="sv-SE" b="0" smtClean="0"/>
              <a:t>att lämna in den gemensamma delen av registreringen först, </a:t>
            </a:r>
          </a:p>
          <a:p>
            <a:pPr marL="171450" indent="-171450">
              <a:buFont typeface="Arial" panose="020b0604020202020204" pitchFamily="34" charset="0"/>
              <a:buChar char="•"/>
            </a:pPr>
            <a:r>
              <a:rPr lang="sv-SE" b="0" smtClean="0"/>
              <a:t>att dela ut Reach-IT:s säkerhetstal till deltagarna så att de kan lämna in sin egen del av registreringen.</a:t>
            </a:r>
          </a:p>
          <a:p>
            <a:pPr marL="0" indent="0">
              <a:buFont typeface="Arial" panose="020b0604020202020204" pitchFamily="34" charset="0"/>
              <a:buNone/>
            </a:pPr>
            <a:endParaRPr lang="sv-SE" b="0" smtClean="0"/>
          </a:p>
          <a:p>
            <a:pPr marL="0" indent="0">
              <a:buFont typeface="Arial" panose="020b0604020202020204" pitchFamily="34" charset="0"/>
              <a:buNone/>
            </a:pPr>
            <a:r>
              <a:rPr lang="sv-SE" smtClean="0"/>
              <a:t>De andra medregistranterna blir deltagande registranter i den gemensamma registreringen.</a:t>
            </a:r>
          </a:p>
          <a:p>
            <a:pPr marL="0" indent="0">
              <a:buFont typeface="Arial" panose="020b0604020202020204" pitchFamily="34" charset="0"/>
              <a:buNone/>
            </a:pPr>
            <a:endParaRPr lang="sv-SE" b="0" smtClean="0"/>
          </a:p>
          <a:p>
            <a:pPr marL="0" indent="0">
              <a:buFont typeface="Arial" panose="020b0604020202020204" pitchFamily="34" charset="0"/>
              <a:buNone/>
            </a:pPr>
            <a:r>
              <a:rPr lang="sv-SE" b="0" smtClean="0"/>
              <a:t>Den ledande registranten agerar enligt överenskommelse med de andra registranterna. Rollen kan inte antas ensidigt. Om den har antagits på ett felaktigt sätt i ditt SIEF-forum, samla bevis för detta och informera Echa.</a:t>
            </a:r>
          </a:p>
          <a:p>
            <a:pPr marL="0" indent="0">
              <a:buFont typeface="Arial" panose="020b0604020202020204" pitchFamily="34" charset="0"/>
              <a:buNone/>
            </a:pPr>
            <a:endParaRPr lang="sv-SE" b="0" smtClean="0"/>
          </a:p>
          <a:p>
            <a:pPr marL="0" indent="0">
              <a:buFont typeface="Arial" panose="020b0604020202020204" pitchFamily="34" charset="0"/>
              <a:buNone/>
            </a:pPr>
            <a:r>
              <a:rPr lang="sv-SE" b="0" smtClean="0"/>
              <a:t>Om ni inte kan nå en överenskommelse om den ledande registranten</a:t>
            </a:r>
            <a:r>
              <a:rPr lang="sv-SE" smtClean="0"/>
              <a:t> </a:t>
            </a:r>
            <a:r>
              <a:rPr lang="sv-SE" b="0" smtClean="0"/>
              <a:t>ska du ändå fortsätta med SIEF-arbetet för att inte riskera din registrering. Den formella utnämningen av den ledande registranten kan göras efter att själva underlaget sammanställts. </a:t>
            </a:r>
          </a:p>
        </p:txBody>
      </p:sp>
    </p:spTree>
    <p:extLst>
      <p:ext uri="{BB962C8B-B14F-4D97-AF65-F5344CB8AC3E}">
        <p14:creationId xmlns:p14="http://schemas.microsoft.com/office/powerpoint/2010/main" val="37258106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b="0" smtClean="0"/>
              <a:t>Upprätta därefter ett register över alla data som finns om ämnet med samtliga SIEF-deltagare. Tänk på att du behöver vara legitim innehavare av de</a:t>
            </a:r>
            <a:r>
              <a:rPr lang="sv-SE" smtClean="0"/>
              <a:t> </a:t>
            </a:r>
            <a:r>
              <a:rPr lang="sv-SE" b="0" smtClean="0"/>
              <a:t>data du använder, också om de är offentligt tillgängliga på internet. Ta med äganderätten till data och de upphovsrättsliga aspekterna i ditt register och de villkor du har förhandlat fram för att använda dessa data i din registrering. </a:t>
            </a:r>
          </a:p>
          <a:p>
            <a:pPr marL="0" indent="0">
              <a:buFont typeface="Arial" panose="020b0604020202020204" pitchFamily="34" charset="0"/>
              <a:buNone/>
            </a:pPr>
            <a:endParaRPr lang="sv-SE" b="0" smtClean="0"/>
          </a:p>
          <a:p>
            <a:pPr marL="0" indent="0">
              <a:buFont typeface="Arial" panose="020b0604020202020204" pitchFamily="34" charset="0"/>
              <a:buNone/>
            </a:pPr>
            <a:r>
              <a:rPr lang="sv-SE" b="0" smtClean="0"/>
              <a:t>Kontrollera att dina data är lämpliga för syftet vad gäller relevans, tillförlitlighet och exakthet. </a:t>
            </a:r>
          </a:p>
        </p:txBody>
      </p:sp>
    </p:spTree>
    <p:extLst>
      <p:ext uri="{BB962C8B-B14F-4D97-AF65-F5344CB8AC3E}">
        <p14:creationId xmlns:p14="http://schemas.microsoft.com/office/powerpoint/2010/main" val="14311441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sv-SE" b="0" smtClean="0"/>
              <a:t>Avtala i SIEF om hur ni ska fortsätta med att fylla i luckorna i uppgifterna. </a:t>
            </a:r>
          </a:p>
          <a:p>
            <a:pPr marL="0" indent="0">
              <a:buFont typeface="Arial" panose="020b0604020202020204" pitchFamily="34" charset="0"/>
              <a:buNone/>
            </a:pPr>
            <a:endParaRPr lang="sv-SE" b="0" smtClean="0"/>
          </a:p>
          <a:p>
            <a:pPr marL="171450" indent="-171450">
              <a:buFont typeface="Arial" panose="020b0604020202020204" pitchFamily="34" charset="0"/>
              <a:buChar char="•"/>
            </a:pPr>
            <a:r>
              <a:rPr lang="sv-SE" b="0" smtClean="0"/>
              <a:t>Kom ihåg att utförandet av djurförsök endast får ske som en sista utväg. Alternativa metoder måste först övervägas och du måste visa att du har gjort detta. Alternativa metoder är till exempel </a:t>
            </a:r>
            <a:r>
              <a:rPr lang="sv-SE" b="0" i="1" smtClean="0"/>
              <a:t>in vitro</a:t>
            </a:r>
            <a:r>
              <a:rPr lang="sv-SE" b="0" smtClean="0"/>
              <a:t>-tester, jämförelse med strukturlika ämnen, QSAR och sammanvägd bedömning. </a:t>
            </a:r>
          </a:p>
          <a:p>
            <a:pPr marL="0" indent="0">
              <a:buFont typeface="Arial" panose="020b0604020202020204" pitchFamily="34" charset="0"/>
              <a:buNone/>
            </a:pPr>
            <a:endParaRPr lang="sv-SE" b="0" smtClean="0"/>
          </a:p>
          <a:p>
            <a:pPr marL="171450" indent="-171450">
              <a:buFont typeface="Arial" panose="020b0604020202020204" pitchFamily="34" charset="0"/>
              <a:buChar char="•"/>
            </a:pPr>
            <a:r>
              <a:rPr lang="sv-SE" b="0" smtClean="0"/>
              <a:t>Om du menar att du kan fylla i dina luckor i uppgifterna med data som inte ägs av en SIEF-deltagare måste du avtala med dataägaren om dess användning (exempelvis ett tillstånd om tillgång eller en användningslicens). Förhandla fram ett sådant avtal för alla medregistranter tillsammans, inräknat framtida medregistranter. </a:t>
            </a:r>
          </a:p>
          <a:p>
            <a:pPr marL="171450" indent="-171450">
              <a:buFont typeface="Arial" panose="020b0604020202020204" pitchFamily="34" charset="0"/>
              <a:buChar char="•"/>
            </a:pPr>
            <a:endParaRPr lang="sv-SE" b="0" smtClean="0"/>
          </a:p>
          <a:p>
            <a:pPr marL="171450" indent="-171450">
              <a:buFont typeface="Arial" panose="020b0604020202020204" pitchFamily="34" charset="0"/>
              <a:buChar char="•"/>
            </a:pPr>
            <a:r>
              <a:rPr lang="sv-SE" b="0" smtClean="0"/>
              <a:t>Om ni kommer fram till att testet behöver utföras för att fylla i luckor i uppgifterna så behöver ni avtala i SIEF vilket laboratorium som ska användas och vem i SIEF som ska ta ansvar för att testet utförs. </a:t>
            </a:r>
          </a:p>
          <a:p>
            <a:pPr marL="171450" indent="-171450">
              <a:buFont typeface="Arial" panose="020b0604020202020204" pitchFamily="34" charset="0"/>
              <a:buChar char="•"/>
            </a:pPr>
            <a:endParaRPr lang="sv-SE" b="0" smtClean="0"/>
          </a:p>
          <a:p>
            <a:pPr marL="0" indent="0">
              <a:buFont typeface="Arial" panose="020b0604020202020204" pitchFamily="34" charset="0"/>
              <a:buNone/>
            </a:pPr>
            <a:r>
              <a:rPr lang="sv-SE" b="0" smtClean="0"/>
              <a:t>Utöver datainsamling bör ni även avtala om ni ska sammanställa kemikaliesäkerhetsrapporten och vägledningen om säker användning av ämnet individuellt eller gemensamt.</a:t>
            </a:r>
          </a:p>
          <a:p>
            <a:pPr marL="0" indent="0">
              <a:buFont typeface="Arial" panose="020b0604020202020204" pitchFamily="34" charset="0"/>
              <a:buNone/>
            </a:pPr>
            <a:endParaRPr lang="sv-SE" b="0" baseline="0" smtClean="0"/>
          </a:p>
          <a:p>
            <a:pPr marL="0" marR="0" lvl="0" indent="0" algn="l" defTabSz="914400" rtl="0" eaLnBrk="1" fontAlgn="auto" latinLnBrk="0" hangingPunct="1">
              <a:lnSpc>
                <a:spcPct val="100000"/>
              </a:lnSpc>
              <a:spcBef>
                <a:spcPct val="0"/>
              </a:spcBef>
              <a:spcAft>
                <a:spcPct val="0"/>
              </a:spcAft>
              <a:buClrTx/>
              <a:buSzTx/>
              <a:buFont typeface="Arial" panose="020b0604020202020204" pitchFamily="34" charset="0"/>
              <a:buNone/>
              <a:defRPr/>
            </a:pPr>
            <a:r>
              <a:rPr lang="sv-SE" b="0" smtClean="0"/>
              <a:t>Vid slutet av detta steg ska du ha en fullständig uppsättning fullödiga data som uppfyller informationskraven för din registrering. </a:t>
            </a:r>
          </a:p>
          <a:p>
            <a:pPr marL="0" indent="0">
              <a:buFont typeface="Arial" panose="020b0604020202020204" pitchFamily="34" charset="0"/>
              <a:buNone/>
            </a:pPr>
            <a:endParaRPr lang="sv-SE" smtClean="0"/>
          </a:p>
          <a:p>
            <a:pPr marL="0" indent="0">
              <a:buFont typeface="Arial" panose="020b0604020202020204" pitchFamily="34" charset="0"/>
              <a:buNone/>
            </a:pPr>
            <a:r>
              <a:rPr lang="sv-SE" b="1" smtClean="0"/>
              <a:t>Användbara länkar: </a:t>
            </a:r>
          </a:p>
          <a:p>
            <a:pPr marL="0" indent="0">
              <a:buFont typeface="Arial" panose="020b0604020202020204" pitchFamily="34" charset="0"/>
              <a:buNone/>
            </a:pPr>
            <a:r>
              <a:rPr lang="sv-SE" smtClean="0"/>
              <a:t>Praktisk vägledning för chefer för små och medelstora företag (SMF) och Reach-samordnare (https://echa.europa.eu/practical-guides)</a:t>
            </a:r>
          </a:p>
        </p:txBody>
      </p:sp>
    </p:spTree>
    <p:extLst>
      <p:ext uri="{BB962C8B-B14F-4D97-AF65-F5344CB8AC3E}">
        <p14:creationId xmlns:p14="http://schemas.microsoft.com/office/powerpoint/2010/main" val="12647142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smtClean="0"/>
              <a:t>Kostnadsdelningsmodellen ska tydligt visa uppdelningen av kostnader. Den redovisar både kostnader i samband med undersökningen (undersökningskostnader) och administrativt arbete (icke-undersökningskostnader), och visar priset i förhållande till den information du behöver för registreringen.</a:t>
            </a:r>
          </a:p>
          <a:p>
            <a:pPr marL="0" indent="0">
              <a:buFont typeface="Arial" panose="020b0604020202020204" pitchFamily="34" charset="0"/>
              <a:buNone/>
            </a:pPr>
            <a:endParaRPr lang="sv-SE" smtClean="0"/>
          </a:p>
          <a:p>
            <a:r>
              <a:rPr lang="sv-SE" smtClean="0"/>
              <a:t>Icke-undersökningskostnader kan gälla</a:t>
            </a:r>
          </a:p>
          <a:p>
            <a:pPr marL="171450" indent="-171450">
              <a:buFont typeface="Arial" panose="020b0604020202020204" pitchFamily="34" charset="0"/>
              <a:buChar char="•"/>
            </a:pPr>
            <a:r>
              <a:rPr lang="sv-SE" smtClean="0"/>
              <a:t>en specifik undersökning, till exempel kostnader för administrationen av kontrakt med ett laboratorium,</a:t>
            </a:r>
          </a:p>
          <a:p>
            <a:pPr marL="171450" indent="-171450">
              <a:buFont typeface="Arial" panose="020b0604020202020204" pitchFamily="34" charset="0"/>
              <a:buChar char="•"/>
            </a:pPr>
            <a:r>
              <a:rPr lang="sv-SE" smtClean="0"/>
              <a:t>sammanställning av underlag,</a:t>
            </a:r>
          </a:p>
          <a:p>
            <a:pPr marL="171450" indent="-171450">
              <a:buFont typeface="Arial" panose="020b0604020202020204" pitchFamily="34" charset="0"/>
              <a:buChar char="•"/>
            </a:pPr>
            <a:r>
              <a:rPr lang="sv-SE" smtClean="0"/>
              <a:t>den allmänna administrationen av forumet för informationsutbyte om ämnen/gemensamt inlämnande.</a:t>
            </a:r>
          </a:p>
          <a:p>
            <a:endParaRPr lang="sv-SE" smtClean="0"/>
          </a:p>
          <a:p>
            <a:r>
              <a:rPr lang="sv-SE" smtClean="0"/>
              <a:t>Alla delar ska vara motiverade.</a:t>
            </a:r>
          </a:p>
          <a:p>
            <a:pPr marL="0" indent="0">
              <a:buFont typeface="Arial" panose="020b0604020202020204" pitchFamily="34" charset="0"/>
              <a:buNone/>
            </a:pPr>
            <a:endParaRPr lang="sv-SE" smtClean="0"/>
          </a:p>
          <a:p>
            <a:pPr marL="0" indent="0">
              <a:buFont typeface="Arial" panose="020b0604020202020204" pitchFamily="34" charset="0"/>
              <a:buNone/>
            </a:pPr>
            <a:r>
              <a:rPr lang="sv-SE" smtClean="0"/>
              <a:t>En ersättningsordning säkerställer att kostnaderna delas lika. Varje gång en ny potentiell registrant betalar för att få tillgång till uppgifterna sänks totalkostnaderna för varje medregistrant. När och hur ofta priset ska räknas om måste avtalas. </a:t>
            </a:r>
          </a:p>
        </p:txBody>
      </p:sp>
    </p:spTree>
    <p:extLst>
      <p:ext uri="{BB962C8B-B14F-4D97-AF65-F5344CB8AC3E}">
        <p14:creationId xmlns:p14="http://schemas.microsoft.com/office/powerpoint/2010/main" val="2789216868"/>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3.png" /><Relationship Id="rId3"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image" Target="../media/image4.png" /><Relationship Id="rId2"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itle Slide">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p>
            <a:fld id="{53FE240C-791C-4FA0-BA72-1FE57C9E7D13}" type="slidenum">
              <a:rPr lang="en-GB" smtClean="0"/>
              <a:t>‹#›</a:t>
            </a:fld>
            <a:endParaRPr lang="en-GB"/>
          </a:p>
        </p:txBody>
      </p:sp>
    </p:spTree>
    <p:extLst>
      <p:ext uri="{BB962C8B-B14F-4D97-AF65-F5344CB8AC3E}">
        <p14:creationId xmlns:p14="http://schemas.microsoft.com/office/powerpoint/2010/main" val="2814328842"/>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Title and Content">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lvl1pPr>
              <a:defRPr sz="1000">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t>‹#›</a:t>
            </a:fld>
            <a:endParaRPr lang="en-GB"/>
          </a:p>
        </p:txBody>
      </p:sp>
      <p:sp>
        <p:nvSpPr>
          <p:cNvPr id="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marL="0" indent="0" algn="ctr">
              <a:buFont typeface="Arial" panose="020b0604020202020204" pitchFamily="34" charset="0"/>
              <a:buNone/>
              <a:defRPr sz="10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mtClean="0"/>
              <a:t>echa.europa.eu/reach-2018</a:t>
            </a:r>
            <a:endParaRPr lang="en-GB"/>
          </a:p>
        </p:txBody>
      </p:sp>
      <p:pic>
        <p:nvPicPr>
          <p:cNvPr id="5" name="Picture 4"/>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708334" y="1412776"/>
            <a:ext cx="896114" cy="173736"/>
          </a:xfrm>
          <a:prstGeom prst="rect">
            <a:avLst/>
          </a:prstGeom>
        </p:spPr>
      </p:pic>
      <p:pic>
        <p:nvPicPr>
          <p:cNvPr id="1026" name="Picture 2" descr="\\echa\data\users\u08103\Roaming Profile\Desktop\artboard2-02.png"/>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457200" y="476672"/>
            <a:ext cx="8229600" cy="1143000"/>
          </a:xfrm>
        </p:spPr>
        <p:txBody>
          <a:bodyPr>
            <a:noAutofit/>
          </a:bodyPr>
          <a:lstStyle>
            <a:lvl1pPr algn="l">
              <a:defRPr sz="3000" b="1">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Title</a:t>
            </a:r>
            <a:endParaRPr lang="en-GB"/>
          </a:p>
        </p:txBody>
      </p:sp>
      <p:sp>
        <p:nvSpPr>
          <p:cNvPr id="3" name="Content Placeholder 2"/>
          <p:cNvSpPr>
            <a:spLocks noGrp="1"/>
          </p:cNvSpPr>
          <p:nvPr>
            <p:ph idx="1"/>
          </p:nvPr>
        </p:nvSpPr>
        <p:spPr/>
        <p:txBody>
          <a:bodyPr>
            <a:normAutofit/>
          </a:bodyPr>
          <a:lstStyle>
            <a:lvl1pPr>
              <a:defRPr sz="24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1800">
                <a:latin typeface="Verdana" panose="020b0604030504040204" pitchFamily="34" charset="0"/>
                <a:ea typeface="Verdana" panose="020b0604030504040204" pitchFamily="34" charset="0"/>
                <a:cs typeface="Verdana" panose="020b0604030504040204" pitchFamily="34" charset="0"/>
              </a:defRPr>
            </a:lvl3pPr>
            <a:lvl4pPr>
              <a:defRPr sz="1600">
                <a:latin typeface="Verdana" panose="020b0604030504040204" pitchFamily="34" charset="0"/>
                <a:ea typeface="Verdana" panose="020b0604030504040204" pitchFamily="34" charset="0"/>
                <a:cs typeface="Verdana" panose="020b0604030504040204" pitchFamily="34" charset="0"/>
              </a:defRPr>
            </a:lvl4pPr>
            <a:lvl5pPr>
              <a:defRPr sz="1400">
                <a:latin typeface="Verdana" panose="020b0604030504040204" pitchFamily="34" charset="0"/>
                <a:ea typeface="Verdana" panose="020b0604030504040204" pitchFamily="34" charset="0"/>
                <a:cs typeface="Verdan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936402188"/>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Two Content">
    <p:spTree>
      <p:nvGrpSpPr>
        <p:cNvPr id="1" name=""/>
        <p:cNvGrpSpPr/>
        <p:nvPr/>
      </p:nvGrpSpPr>
      <p:grpSpPr>
        <a:xfrm>
          <a:off x="0" y="0"/>
          <a:ext cx="0" cy="0"/>
        </a:xfrm>
      </p:grpSpPr>
      <p:sp>
        <p:nvSpPr>
          <p:cNvPr id="4" name="Content Placeholder 3"/>
          <p:cNvSpPr>
            <a:spLocks noGrp="1"/>
          </p:cNvSpPr>
          <p:nvPr>
            <p:ph sz="half" idx="2"/>
          </p:nvPr>
        </p:nvSpPr>
        <p:spPr>
          <a:xfrm>
            <a:off x="4648200" y="1600200"/>
            <a:ext cx="4038600" cy="4525963"/>
          </a:xfr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12"/>
          </p:nvPr>
        </p:nvSpPr>
        <p:spPr/>
        <p:txBody>
          <a:bodyPr/>
          <a:lstStyle>
            <a:lvl1pPr>
              <a:defRPr sz="1000">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t>‹#›</a:t>
            </a:fld>
            <a:endParaRPr lang="en-GB"/>
          </a:p>
        </p:txBody>
      </p:sp>
      <p:sp>
        <p:nvSpPr>
          <p:cNvPr id="11"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mtClean="0"/>
              <a:t>echa.europa.eu/reach-2018</a:t>
            </a:r>
            <a:endParaRPr lang="en-GB"/>
          </a:p>
        </p:txBody>
      </p:sp>
      <p:pic>
        <p:nvPicPr>
          <p:cNvPr id="10" name="Picture 9"/>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708334" y="1412776"/>
            <a:ext cx="896114" cy="173736"/>
          </a:xfrm>
          <a:prstGeom prst="rect">
            <a:avLst/>
          </a:prstGeom>
        </p:spPr>
      </p:pic>
      <p:pic>
        <p:nvPicPr>
          <p:cNvPr id="2050" name="Picture 2" descr="\\echa\data\users\u08103\Roaming Profile\Desktop\artboard2-02.png"/>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457200" y="476672"/>
            <a:ext cx="8229600" cy="1143000"/>
          </a:xfrm>
        </p:spPr>
        <p:txBody>
          <a:bodyPr>
            <a:normAutofit/>
          </a:bodyPr>
          <a:lstStyle>
            <a:lvl1pPr algn="l">
              <a:defRPr sz="3000" b="1">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Title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014658527"/>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itle Only">
    <p:spTree>
      <p:nvGrpSpPr>
        <p:cNvPr id="1" name=""/>
        <p:cNvGrpSpPr/>
        <p:nvPr/>
      </p:nvGrpSpPr>
      <p:grpSpPr>
        <a:xfrm>
          <a:off x="0" y="0"/>
          <a:ext cx="0" cy="0"/>
        </a:xfrm>
      </p:grpSpPr>
      <p:pic>
        <p:nvPicPr>
          <p:cNvPr id="10" name="Picture 9"/>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708334" y="1412776"/>
            <a:ext cx="896114" cy="173736"/>
          </a:xfrm>
          <a:prstGeom prst="rect">
            <a:avLst/>
          </a:prstGeom>
        </p:spPr>
      </p:pic>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5" y="0"/>
            <a:ext cx="9143245" cy="6857434"/>
          </a:xfrm>
          <a:prstGeom prst="rect">
            <a:avLst/>
          </a:prstGeom>
        </p:spPr>
      </p:pic>
      <p:sp>
        <p:nvSpPr>
          <p:cNvPr id="8" name="Title 1"/>
          <p:cNvSpPr>
            <a:spLocks noGrp="1"/>
          </p:cNvSpPr>
          <p:nvPr>
            <p:ph type="title" hasCustomPrompt="1"/>
          </p:nvPr>
        </p:nvSpPr>
        <p:spPr>
          <a:xfrm>
            <a:off x="457200" y="476672"/>
            <a:ext cx="8229600" cy="1143000"/>
          </a:xfrm>
        </p:spPr>
        <p:txBody>
          <a:bodyPr>
            <a:normAutofit/>
          </a:bodyPr>
          <a:lstStyle>
            <a:lvl1pPr algn="l">
              <a:defRPr sz="3000" b="1">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Title</a:t>
            </a:r>
            <a:endParaRPr lang="en-GB"/>
          </a:p>
        </p:txBody>
      </p:sp>
      <p:sp>
        <p:nvSpPr>
          <p:cNvPr id="5" name="Slide Number Placeholder 4"/>
          <p:cNvSpPr>
            <a:spLocks noGrp="1"/>
          </p:cNvSpPr>
          <p:nvPr>
            <p:ph type="sldNum" sz="quarter" idx="12"/>
          </p:nvPr>
        </p:nvSpPr>
        <p:spPr/>
        <p:txBody>
          <a:bodyPr/>
          <a:lstStyle/>
          <a:p>
            <a:fld id="{53FE240C-791C-4FA0-BA72-1FE57C9E7D13}" type="slidenum">
              <a:rPr lang="en-GB" smtClean="0"/>
              <a:t>‹#›</a:t>
            </a:fld>
            <a:endParaRPr lang="en-GB"/>
          </a:p>
        </p:txBody>
      </p:sp>
      <p:sp>
        <p:nvSpPr>
          <p:cNvPr id="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mtClean="0"/>
              <a:t>echa.europa.eu/reach-2018</a:t>
            </a:r>
          </a:p>
        </p:txBody>
      </p:sp>
      <p:sp>
        <p:nvSpPr>
          <p:cNvPr id="7" name="Content Placeholder 2"/>
          <p:cNvSpPr>
            <a:spLocks noGrp="1"/>
          </p:cNvSpPr>
          <p:nvPr>
            <p:ph idx="1"/>
          </p:nvPr>
        </p:nvSpPr>
        <p:spPr>
          <a:xfrm>
            <a:off x="457200" y="1711349"/>
            <a:ext cx="8229600" cy="4525963"/>
          </a:xfrm>
        </p:spPr>
        <p:txBody>
          <a:bodyPr>
            <a:normAutofit/>
          </a:bodyPr>
          <a:lstStyle>
            <a:lvl1pPr>
              <a:defRPr sz="24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1800">
                <a:latin typeface="Verdana" panose="020b0604030504040204" pitchFamily="34" charset="0"/>
                <a:ea typeface="Verdana" panose="020b0604030504040204" pitchFamily="34" charset="0"/>
                <a:cs typeface="Verdana" panose="020b0604030504040204" pitchFamily="34" charset="0"/>
              </a:defRPr>
            </a:lvl3pPr>
            <a:lvl4pPr>
              <a:defRPr sz="1600">
                <a:latin typeface="Verdana" panose="020b0604030504040204" pitchFamily="34" charset="0"/>
                <a:ea typeface="Verdana" panose="020b0604030504040204" pitchFamily="34" charset="0"/>
                <a:cs typeface="Verdana" panose="020b0604030504040204" pitchFamily="34" charset="0"/>
              </a:defRPr>
            </a:lvl4pPr>
            <a:lvl5pPr>
              <a:defRPr sz="1400">
                <a:latin typeface="Verdana" panose="020b0604030504040204" pitchFamily="34" charset="0"/>
                <a:ea typeface="Verdana" panose="020b0604030504040204" pitchFamily="34" charset="0"/>
                <a:cs typeface="Verdan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344674218"/>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1_Title Only">
    <p:spTree>
      <p:nvGrpSpPr>
        <p:cNvPr id="1" name=""/>
        <p:cNvGrpSpPr/>
        <p:nvPr/>
      </p:nvGrpSpPr>
      <p:grpSpPr>
        <a:xfrm>
          <a:off x="0" y="0"/>
          <a:ext cx="0" cy="0"/>
        </a:xfrm>
      </p:grpSpPr>
      <p:pic>
        <p:nvPicPr>
          <p:cNvPr id="4" name="Picture 3"/>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55" y="12508"/>
            <a:ext cx="9143245" cy="6857434"/>
          </a:xfrm>
          <a:prstGeom prst="rect">
            <a:avLst/>
          </a:prstGeom>
        </p:spPr>
      </p:pic>
      <p:sp>
        <p:nvSpPr>
          <p:cNvPr id="2" name="Title 1"/>
          <p:cNvSpPr>
            <a:spLocks noGrp="1"/>
          </p:cNvSpPr>
          <p:nvPr>
            <p:ph type="title" hasCustomPrompt="1"/>
          </p:nvPr>
        </p:nvSpPr>
        <p:spPr>
          <a:xfrm>
            <a:off x="457200" y="764704"/>
            <a:ext cx="8229600" cy="1143000"/>
          </a:xfrm>
        </p:spPr>
        <p:txBody>
          <a:bodyPr/>
          <a:lstStyle>
            <a:lvl1pPr>
              <a:defRPr>
                <a:solidFill>
                  <a:srgbClr val="008BC8"/>
                </a:solidFill>
              </a:defRPr>
            </a:lvl1pPr>
          </a:lstStyle>
          <a:p>
            <a:r>
              <a:rPr lang="en-US" smtClean="0"/>
              <a:t>Transition slide/new section</a:t>
            </a:r>
            <a:endParaRPr lang="en-GB"/>
          </a:p>
        </p:txBody>
      </p:sp>
    </p:spTree>
    <p:extLst>
      <p:ext uri="{BB962C8B-B14F-4D97-AF65-F5344CB8AC3E}">
        <p14:creationId xmlns:p14="http://schemas.microsoft.com/office/powerpoint/2010/main" val="2316172268"/>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image" Target="../media/image5.png" /><Relationship Id="rId7"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t>‹#›</a:t>
            </a:fld>
            <a:endParaRPr lang="en-GB"/>
          </a:p>
        </p:txBody>
      </p:sp>
      <p:pic>
        <p:nvPicPr>
          <p:cNvPr id="8" name="Picture 7"/>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1"/>
            <a:ext cx="9143622" cy="6857717"/>
          </a:xfrm>
          <a:prstGeom prst="rect">
            <a:avLst/>
          </a:prstGeom>
        </p:spPr>
      </p:pic>
    </p:spTree>
    <p:extLst>
      <p:ext uri="{BB962C8B-B14F-4D97-AF65-F5344CB8AC3E}">
        <p14:creationId xmlns:p14="http://schemas.microsoft.com/office/powerpoint/2010/main" val="569806574"/>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Lst>
  <p:transition/>
  <p:timing/>
  <p:hf hdr="0" dt="0"/>
  <p:txStyles>
    <p:titleStyle>
      <a:lvl1pPr algn="l" defTabSz="914400" rtl="0" eaLnBrk="1" latinLnBrk="0" hangingPunct="1">
        <a:spcBef>
          <a:spcPct val="0"/>
        </a:spcBef>
        <a:buNone/>
        <a:defRPr sz="30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0.xml" /><Relationship Id="rId3" Type="http://schemas.openxmlformats.org/officeDocument/2006/relationships/image" Target="../media/image13.png" /><Relationship Id="rId4" Type="http://schemas.openxmlformats.org/officeDocument/2006/relationships/image" Target="../media/image14.png" /><Relationship Id="rId5" Type="http://schemas.microsoft.com/office/2007/relationships/hdphoto" Target="../media/hdphoto2.wdp" /><Relationship Id="rId6" Type="http://schemas.openxmlformats.org/officeDocument/2006/relationships/image" Target="../media/image15.png" /><Relationship Id="rId7" Type="http://schemas.openxmlformats.org/officeDocument/2006/relationships/image" Target="../media/image16.png" /><Relationship Id="rId8" Type="http://schemas.openxmlformats.org/officeDocument/2006/relationships/image" Target="../media/image17.pn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1.xml" /><Relationship Id="rId3" Type="http://schemas.openxmlformats.org/officeDocument/2006/relationships/image" Target="../media/image18.png" /><Relationship Id="rId4" Type="http://schemas.microsoft.com/office/2007/relationships/hdphoto" Target="../media/hdphoto3.wdp"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2.xml" /><Relationship Id="rId3" Type="http://schemas.openxmlformats.org/officeDocument/2006/relationships/hyperlink" Target="https://echa.europa.eu/reach-2018" TargetMode="Externa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xml" /><Relationship Id="rId3" Type="http://schemas.openxmlformats.org/officeDocument/2006/relationships/image" Target="../media/image6.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xml" /><Relationship Id="rId3" Type="http://schemas.openxmlformats.org/officeDocument/2006/relationships/image" Target="../media/image6.pn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6.xml" /><Relationship Id="rId3" Type="http://schemas.openxmlformats.org/officeDocument/2006/relationships/image" Target="../media/image7.png" /><Relationship Id="rId4" Type="http://schemas.microsoft.com/office/2007/relationships/hdphoto" Target="../media/hdphoto1.wdp"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7.xml" /><Relationship Id="rId3" Type="http://schemas.openxmlformats.org/officeDocument/2006/relationships/image" Target="../media/image8.png" /><Relationship Id="rId4" Type="http://schemas.openxmlformats.org/officeDocument/2006/relationships/image" Target="../media/image9.png" /><Relationship Id="rId5" Type="http://schemas.openxmlformats.org/officeDocument/2006/relationships/image" Target="../media/image10.pn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8.xml" /><Relationship Id="rId3" Type="http://schemas.openxmlformats.org/officeDocument/2006/relationships/image" Target="../media/image11.png" /><Relationship Id="rId4" Type="http://schemas.openxmlformats.org/officeDocument/2006/relationships/image" Target="../media/image8.png" /><Relationship Id="rId5" Type="http://schemas.openxmlformats.org/officeDocument/2006/relationships/image" Target="../media/image9.png" /><Relationship Id="rId6" Type="http://schemas.openxmlformats.org/officeDocument/2006/relationships/image" Target="../media/image10.pn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9.xml" /><Relationship Id="rId3" Type="http://schemas.openxmlformats.org/officeDocument/2006/relationships/image" Target="../media/image12.png"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Otsikko 4"/>
          <p:cNvSpPr txBox="1"/>
          <p:nvPr/>
        </p:nvSpPr>
        <p:spPr bwMode="white">
          <a:xfrm>
            <a:off x="395984" y="3033016"/>
            <a:ext cx="5616176" cy="1494136"/>
          </a:xfrm>
          <a:prstGeom prst="rect">
            <a:avLst/>
          </a:prstGeom>
        </p:spPr>
        <p:txBody>
          <a:bodyPr/>
          <a:lstStyle>
            <a:lvl1pPr algn="l" defTabSz="914400" rtl="0" eaLnBrk="1" latinLnBrk="0" hangingPunct="1">
              <a:spcBef>
                <a:spcPct val="0"/>
              </a:spcBef>
              <a:buNone/>
              <a:defRPr sz="2800" kern="1200">
                <a:solidFill>
                  <a:schemeClr val="bg1"/>
                </a:solidFill>
                <a:latin typeface="Verdana" panose="020b0604030504040204" pitchFamily="34" charset="0"/>
                <a:ea typeface="+mj-ea"/>
                <a:cs typeface="+mj-cs"/>
              </a:defRPr>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en-GB" sz="2400" b="0" i="0" u="none" strike="noStrike" kern="1200" cap="none" spc="0" normalizeH="0" baseline="0" noProof="0">
              <a:ln>
                <a:noFill/>
              </a:ln>
              <a:solidFill>
                <a:sysClr val="window" lastClr="FFFFFF"/>
              </a:solidFill>
              <a:effectLst/>
              <a:uLnTx/>
              <a:uFillTx/>
            </a:endParaRPr>
          </a:p>
        </p:txBody>
      </p:sp>
      <p:sp>
        <p:nvSpPr>
          <p:cNvPr id="3" name="TextBox 2"/>
          <p:cNvSpPr txBox="1"/>
          <p:nvPr/>
        </p:nvSpPr>
        <p:spPr>
          <a:xfrm>
            <a:off x="755576" y="836712"/>
            <a:ext cx="6336704" cy="3631763"/>
          </a:xfrm>
          <a:prstGeom prst="rect">
            <a:avLst/>
          </a:prstGeom>
          <a:noFill/>
        </p:spPr>
        <p:txBody>
          <a:bodyPr wrap="square" rtlCol="0">
            <a:spAutoFit/>
          </a:bodyPr>
          <a:lstStyle/>
          <a:p>
            <a:r>
              <a:rPr lang="sv-SE" sz="5000" b="1" err="1" smtClean="0">
                <a:solidFill>
                  <a:schemeClr val="bg1"/>
                </a:solidFill>
                <a:latin typeface="Verdana" panose="020b0604030504040204" pitchFamily="34" charset="0"/>
              </a:rPr>
              <a:t>Reach 2018</a:t>
            </a:r>
          </a:p>
          <a:p>
            <a:endParaRPr lang="sv-SE" sz="360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sv-SE" sz="3600" smtClean="0">
                <a:solidFill>
                  <a:schemeClr val="bg1"/>
                </a:solidFill>
                <a:latin typeface="Verdana" panose="020b0604030504040204" pitchFamily="34" charset="0"/>
              </a:rPr>
              <a:t>Samarbeta med dina medregistranter – </a:t>
            </a:r>
          </a:p>
          <a:p>
            <a:r>
              <a:rPr lang="sv-SE" sz="3600" smtClean="0">
                <a:solidFill>
                  <a:schemeClr val="bg1"/>
                </a:solidFill>
                <a:latin typeface="Verdana" panose="020b0604030504040204" pitchFamily="34" charset="0"/>
              </a:rPr>
              <a:t>SIEF-förvaltning och datadelning</a:t>
            </a:r>
            <a:endParaRPr lang="sv-SE" sz="360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197870669"/>
      </p:ext>
    </p:extLst>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Slide Number Placeholder 1"/>
          <p:cNvSpPr>
            <a:spLocks noGrp="1"/>
          </p:cNvSpPr>
          <p:nvPr>
            <p:ph type="sldNum" sz="quarter" idx="12"/>
          </p:nvPr>
        </p:nvSpPr>
        <p:spPr/>
        <p:txBody>
          <a:bodyPr/>
          <a:lstStyle/>
          <a:p>
            <a:pPr>
              <a:buFontTx/>
              <a:buNone/>
            </a:pPr>
            <a:fld id="{53FE240C-791C-4FA0-BA72-1FE57C9E7D13}" type="slidenum">
              <a:rPr lang="en-GB" smtClean="0">
                <a:solidFill>
                  <a:prstClr val="black">
                    <a:tint val="75000"/>
                  </a:prstClr>
                </a:solidFill>
              </a:rPr>
              <a:pPr>
                <a:buFontTx/>
                <a:buNone/>
              </a:pPr>
              <a:t>10</a:t>
            </a:fld>
            <a:endParaRPr lang="sv-SE">
              <a:solidFill>
                <a:prstClr val="black">
                  <a:tint val="75000"/>
                </a:prstClr>
              </a:solidFill>
            </a:endParaRPr>
          </a:p>
        </p:txBody>
      </p:sp>
      <p:sp>
        <p:nvSpPr>
          <p:cNvPr id="3" name="Title 2"/>
          <p:cNvSpPr>
            <a:spLocks noGrp="1"/>
          </p:cNvSpPr>
          <p:nvPr>
            <p:ph type="title"/>
          </p:nvPr>
        </p:nvSpPr>
        <p:spPr/>
        <p:txBody>
          <a:bodyPr/>
          <a:lstStyle/>
          <a:p>
            <a:r>
              <a:rPr lang="sv-SE" noProof="0" smtClean="0"/>
              <a:t>Förbereda för nya aktörer</a:t>
            </a:r>
            <a:endParaRPr lang="sv-SE" noProof="0"/>
          </a:p>
        </p:txBody>
      </p:sp>
      <p:sp>
        <p:nvSpPr>
          <p:cNvPr id="9" name="Content Placeholder 10"/>
          <p:cNvSpPr txBox="1"/>
          <p:nvPr/>
        </p:nvSpPr>
        <p:spPr>
          <a:xfrm>
            <a:off x="457200" y="1600200"/>
            <a:ext cx="8229600" cy="478112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sv-SE" sz="2400" smtClean="0">
                <a:solidFill>
                  <a:prstClr val="black"/>
                </a:solidFill>
              </a:rPr>
              <a:t>Kostnadsdelningsmodellen måste vara rättvis, transparent och icke-diskriminerande mot potentiella registranter</a:t>
            </a:r>
          </a:p>
          <a:p>
            <a:r>
              <a:rPr lang="sv-SE" sz="2400">
                <a:solidFill>
                  <a:prstClr val="black"/>
                </a:solidFill>
              </a:rPr>
              <a:t>Bestäm vem som ska ta hand om frågor från nya aktörer</a:t>
            </a:r>
          </a:p>
          <a:p>
            <a:r>
              <a:rPr lang="sv-SE" sz="2400" smtClean="0">
                <a:solidFill>
                  <a:prstClr val="black"/>
                </a:solidFill>
              </a:rPr>
              <a:t>Ta med ett ersättningssystem i din kostnadsdelningsmodell</a:t>
            </a:r>
          </a:p>
          <a:p>
            <a:endParaRPr lang="sv-SE" sz="2400">
              <a:solidFill>
                <a:prstClr val="black"/>
              </a:solidFill>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7020272" y="4665142"/>
            <a:ext cx="1487938" cy="1353739"/>
          </a:xfrm>
          <a:prstGeom prst="rect">
            <a:avLst/>
          </a:prstGeom>
        </p:spPr>
      </p:pic>
      <p:pic>
        <p:nvPicPr>
          <p:cNvPr id="10" name="Picture 9"/>
          <p:cNvPicPr>
            <a:picLocks noChangeAspect="1"/>
          </p:cNvPicPr>
          <p:nvPr/>
        </p:nvPicPr>
        <p:blipFill>
          <a:blip r:embed="rId4">
            <a:extLst>
              <a:ext uri="{BEBA8EAE-BF5A-486C-A8C5-ECC9F3942E4B}">
                <a14:imgProps xmlns:a14="http://schemas.microsoft.com/office/drawing/2010/main">
                  <a14:imgLayer r:embed="rId5">
                    <a14:imgEffect>
                      <a14:backgroundRemoval t="46933" b="100000" l="54749" r="99721"/>
                    </a14:imgEffect>
                  </a14:imgLayer>
                </a14:imgProps>
              </a:ext>
              <a:ext uri="{28A0092B-C50C-407E-A947-70E740481C1C}">
                <a14:useLocalDpi xmlns:a14="http://schemas.microsoft.com/office/drawing/2010/main" val="0"/>
              </a:ext>
            </a:extLst>
          </a:blip>
          <a:srcRect l="50000" t="41361"/>
          <a:stretch>
            <a:fillRect/>
          </a:stretch>
        </p:blipFill>
        <p:spPr>
          <a:xfrm flipH="1">
            <a:off x="6669349" y="4390186"/>
            <a:ext cx="875515" cy="934178"/>
          </a:xfrm>
          <a:prstGeom prst="rect">
            <a:avLst/>
          </a:prstGeom>
        </p:spPr>
      </p:pic>
      <p:pic>
        <p:nvPicPr>
          <p:cNvPr id="11" name="Picture 10"/>
          <p:cNvPicPr>
            <a:picLocks noChangeAspect="1"/>
          </p:cNvPicPr>
          <p:nvPr/>
        </p:nvPicPr>
        <p:blipFill>
          <a:blip r:embed="rId6">
            <a:extLst>
              <a:ext uri="{BEBA8EAE-BF5A-486C-A8C5-ECC9F3942E4B}">
                <a14:imgProps xmlns:a14="http://schemas.microsoft.com/office/drawing/2010/main">
                  <a14:imgLayer r:embed="rId5">
                    <a14:imgEffect>
                      <a14:backgroundRemoval t="0" b="73006" l="0" r="67039"/>
                    </a14:imgEffect>
                  </a14:imgLayer>
                </a14:imgProps>
              </a:ext>
              <a:ext uri="{28A0092B-C50C-407E-A947-70E740481C1C}">
                <a14:useLocalDpi xmlns:a14="http://schemas.microsoft.com/office/drawing/2010/main" val="0"/>
              </a:ext>
            </a:extLst>
          </a:blip>
          <a:srcRect r="32902" b="29091"/>
          <a:stretch>
            <a:fillRect/>
          </a:stretch>
        </p:blipFill>
        <p:spPr>
          <a:xfrm flipH="1">
            <a:off x="7728005" y="5681645"/>
            <a:ext cx="545485" cy="524470"/>
          </a:xfrm>
          <a:prstGeom prst="rect">
            <a:avLst/>
          </a:prstGeom>
        </p:spPr>
      </p:pic>
      <p:pic>
        <p:nvPicPr>
          <p:cNvPr id="12" name="Picture 11"/>
          <p:cNvPicPr>
            <a:picLocks noChangeAspect="1"/>
          </p:cNvPicPr>
          <p:nvPr/>
        </p:nvPicPr>
        <p:blipFill>
          <a:blip r:embed="rId7">
            <a:extLst>
              <a:ext uri="{BEBA8EAE-BF5A-486C-A8C5-ECC9F3942E4B}">
                <a14:imgProps xmlns:a14="http://schemas.microsoft.com/office/drawing/2010/main">
                  <a14:imgLayer r:embed="rId5">
                    <a14:imgEffect>
                      <a14:backgroundRemoval t="0" b="73006" l="0" r="67039"/>
                    </a14:imgEffect>
                  </a14:imgLayer>
                </a14:imgProps>
              </a:ext>
              <a:ext uri="{28A0092B-C50C-407E-A947-70E740481C1C}">
                <a14:useLocalDpi xmlns:a14="http://schemas.microsoft.com/office/drawing/2010/main" val="0"/>
              </a:ext>
            </a:extLst>
          </a:blip>
          <a:srcRect r="32902" b="29091"/>
          <a:stretch>
            <a:fillRect/>
          </a:stretch>
        </p:blipFill>
        <p:spPr>
          <a:xfrm flipH="1">
            <a:off x="7461437" y="4189439"/>
            <a:ext cx="454294" cy="436792"/>
          </a:xfrm>
          <a:prstGeom prst="rect">
            <a:avLst/>
          </a:prstGeom>
        </p:spPr>
      </p:pic>
      <p:pic>
        <p:nvPicPr>
          <p:cNvPr id="13" name="Picture 12"/>
          <p:cNvPicPr>
            <a:picLocks noChangeAspect="1"/>
          </p:cNvPicPr>
          <p:nvPr/>
        </p:nvPicPr>
        <p:blipFill>
          <a:blip r:embed="rId8">
            <a:extLst>
              <a:ext uri="{BEBA8EAE-BF5A-486C-A8C5-ECC9F3942E4B}">
                <a14:imgProps xmlns:a14="http://schemas.microsoft.com/office/drawing/2010/main">
                  <a14:imgLayer r:embed="rId5">
                    <a14:imgEffect>
                      <a14:backgroundRemoval t="46933" b="100000" l="54749" r="99721"/>
                    </a14:imgEffect>
                  </a14:imgLayer>
                </a14:imgProps>
              </a:ext>
              <a:ext uri="{28A0092B-C50C-407E-A947-70E740481C1C}">
                <a14:useLocalDpi xmlns:a14="http://schemas.microsoft.com/office/drawing/2010/main" val="0"/>
              </a:ext>
            </a:extLst>
          </a:blip>
          <a:srcRect l="50000" t="41361"/>
          <a:stretch>
            <a:fillRect/>
          </a:stretch>
        </p:blipFill>
        <p:spPr>
          <a:xfrm flipH="1">
            <a:off x="7996559" y="4215922"/>
            <a:ext cx="359723" cy="383825"/>
          </a:xfrm>
          <a:prstGeom prst="rect">
            <a:avLst/>
          </a:prstGeom>
        </p:spPr>
      </p:pic>
    </p:spTree>
    <p:extLst>
      <p:ext uri="{BB962C8B-B14F-4D97-AF65-F5344CB8AC3E}">
        <p14:creationId xmlns:p14="http://schemas.microsoft.com/office/powerpoint/2010/main" val="4567513"/>
      </p:ext>
    </p:extLst>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Slide Number Placeholder 3"/>
          <p:cNvSpPr>
            <a:spLocks noGrp="1"/>
          </p:cNvSpPr>
          <p:nvPr>
            <p:ph type="sldNum" sz="quarter" idx="12"/>
          </p:nvPr>
        </p:nvSpPr>
        <p:spPr/>
        <p:txBody>
          <a:bodyPr/>
          <a:lstStyle/>
          <a:p>
            <a:pPr>
              <a:buFontTx/>
              <a:buNone/>
            </a:pPr>
            <a:fld id="{53FE240C-791C-4FA0-BA72-1FE57C9E7D13}" type="slidenum">
              <a:rPr lang="en-GB" smtClean="0">
                <a:solidFill>
                  <a:prstClr val="black">
                    <a:tint val="75000"/>
                  </a:prstClr>
                </a:solidFill>
              </a:rPr>
              <a:pPr>
                <a:buFontTx/>
                <a:buNone/>
              </a:pPr>
              <a:t>11</a:t>
            </a:fld>
            <a:endParaRPr lang="sv-SE">
              <a:solidFill>
                <a:prstClr val="black">
                  <a:tint val="75000"/>
                </a:prstClr>
              </a:solidFill>
            </a:endParaRPr>
          </a:p>
        </p:txBody>
      </p:sp>
      <p:sp>
        <p:nvSpPr>
          <p:cNvPr id="2" name="Title 1"/>
          <p:cNvSpPr>
            <a:spLocks noGrp="1"/>
          </p:cNvSpPr>
          <p:nvPr>
            <p:ph type="title"/>
          </p:nvPr>
        </p:nvSpPr>
        <p:spPr/>
        <p:txBody>
          <a:bodyPr/>
          <a:lstStyle/>
          <a:p>
            <a:r>
              <a:rPr lang="sv-SE" noProof="0" smtClean="0"/>
              <a:t>Tvister om datadelning</a:t>
            </a:r>
            <a:endParaRPr lang="sv-SE" noProof="0"/>
          </a:p>
        </p:txBody>
      </p:sp>
      <p:sp>
        <p:nvSpPr>
          <p:cNvPr id="11" name="Content Placeholder 10"/>
          <p:cNvSpPr>
            <a:spLocks noGrp="1"/>
          </p:cNvSpPr>
          <p:nvPr>
            <p:ph idx="1"/>
          </p:nvPr>
        </p:nvSpPr>
        <p:spPr/>
        <p:txBody>
          <a:bodyPr>
            <a:noAutofit/>
          </a:bodyPr>
          <a:lstStyle/>
          <a:p>
            <a:pPr>
              <a:spcBef>
                <a:spcPts val="1200"/>
              </a:spcBef>
            </a:pPr>
            <a:r>
              <a:rPr lang="sv-SE" noProof="0" smtClean="0"/>
              <a:t>Om du och dina medregistranter inte kan nå en överenskommelse om datadelning: </a:t>
            </a:r>
          </a:p>
          <a:p>
            <a:pPr lvl="1">
              <a:spcBef>
                <a:spcPts val="480"/>
              </a:spcBef>
              <a:buFont typeface="Arial" panose="020b0604020202020204" pitchFamily="34" charset="0"/>
              <a:buChar char="•"/>
            </a:pPr>
            <a:r>
              <a:rPr lang="sv-SE" noProof="0" smtClean="0"/>
              <a:t>Se till att du kan visa att du har gjort ditt bästa i förhandlingarna (ställa frågor och svara på frågor).</a:t>
            </a:r>
          </a:p>
          <a:p>
            <a:pPr lvl="1">
              <a:spcBef>
                <a:spcPts val="480"/>
              </a:spcBef>
              <a:buFont typeface="Arial" panose="020b0604020202020204" pitchFamily="34" charset="0"/>
              <a:buChar char="•"/>
            </a:pPr>
            <a:r>
              <a:rPr lang="sv-SE" noProof="0" smtClean="0"/>
              <a:t>Registrera ett tvisteförfarande vid Echa för datadelning som en sista utväg.</a:t>
            </a:r>
          </a:p>
          <a:p>
            <a:pPr lvl="1">
              <a:spcBef>
                <a:spcPts val="480"/>
              </a:spcBef>
              <a:buFont typeface="Arial" panose="020b0604020202020204" pitchFamily="34" charset="0"/>
              <a:buChar char="•"/>
            </a:pPr>
            <a:r>
              <a:rPr lang="sv-SE" noProof="0" smtClean="0"/>
              <a:t>Du behöver fortfarande lämna in en gemensam registrering.</a:t>
            </a:r>
            <a:endParaRPr lang="sv-SE" noProof="0"/>
          </a:p>
        </p:txBody>
      </p:sp>
      <p:pic>
        <p:nvPicPr>
          <p:cNvPr id="6" name="Picture 2" descr="\\echa\data\Directorates\A-shared\- Unit A3\10.2.5 Production of Publication materials; social media, audiovisuals and proof reading\Photos\Photos_contact unit A3\Graphs_illustrations\Policy.png"/>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bwMode="auto">
          <a:xfrm>
            <a:off x="6760553" y="4869160"/>
            <a:ext cx="1433444"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7406594"/>
      </p:ext>
    </p:extLst>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Slide Number Placeholder 3"/>
          <p:cNvSpPr>
            <a:spLocks noGrp="1"/>
          </p:cNvSpPr>
          <p:nvPr>
            <p:ph type="sldNum" sz="quarter" idx="12"/>
          </p:nvPr>
        </p:nvSpPr>
        <p:spPr/>
        <p:txBody>
          <a:bodyPr/>
          <a:lstStyle/>
          <a:p>
            <a:pPr>
              <a:buFontTx/>
              <a:buNone/>
            </a:pPr>
            <a:fld id="{53FE240C-791C-4FA0-BA72-1FE57C9E7D13}" type="slidenum">
              <a:rPr lang="en-GB" smtClean="0">
                <a:solidFill>
                  <a:prstClr val="black">
                    <a:tint val="75000"/>
                  </a:prstClr>
                </a:solidFill>
              </a:rPr>
              <a:pPr>
                <a:buFontTx/>
                <a:buNone/>
              </a:pPr>
              <a:t>12</a:t>
            </a:fld>
            <a:endParaRPr lang="sv-SE">
              <a:solidFill>
                <a:prstClr val="black">
                  <a:tint val="75000"/>
                </a:prstClr>
              </a:solidFill>
            </a:endParaRPr>
          </a:p>
        </p:txBody>
      </p:sp>
      <p:sp>
        <p:nvSpPr>
          <p:cNvPr id="2" name="Title 1"/>
          <p:cNvSpPr>
            <a:spLocks noGrp="1"/>
          </p:cNvSpPr>
          <p:nvPr>
            <p:ph type="title"/>
          </p:nvPr>
        </p:nvSpPr>
        <p:spPr/>
        <p:txBody>
          <a:bodyPr/>
          <a:lstStyle/>
          <a:p>
            <a:r>
              <a:rPr lang="sv-SE" noProof="0" smtClean="0"/>
              <a:t>Ord på vägen</a:t>
            </a:r>
            <a:endParaRPr lang="sv-SE" noProof="0"/>
          </a:p>
        </p:txBody>
      </p:sp>
      <p:sp>
        <p:nvSpPr>
          <p:cNvPr id="3" name="Content Placeholder 2"/>
          <p:cNvSpPr>
            <a:spLocks noGrp="1"/>
          </p:cNvSpPr>
          <p:nvPr>
            <p:ph idx="1"/>
          </p:nvPr>
        </p:nvSpPr>
        <p:spPr/>
        <p:txBody>
          <a:bodyPr>
            <a:normAutofit/>
          </a:bodyPr>
          <a:lstStyle/>
          <a:p>
            <a:pPr>
              <a:spcBef>
                <a:spcPts val="1200"/>
              </a:spcBef>
            </a:pPr>
            <a:r>
              <a:rPr lang="sv-SE" noProof="0" smtClean="0"/>
              <a:t>Många nya SIEF-forum behöver bildas inför 2018</a:t>
            </a:r>
          </a:p>
          <a:p>
            <a:pPr>
              <a:spcBef>
                <a:spcPts val="1200"/>
              </a:spcBef>
            </a:pPr>
            <a:r>
              <a:rPr lang="sv-SE" noProof="0"/>
              <a:t>Dela den information du har om ditt ämne med dina medregistranter</a:t>
            </a:r>
          </a:p>
          <a:p>
            <a:pPr>
              <a:spcBef>
                <a:spcPts val="1200"/>
              </a:spcBef>
            </a:pPr>
            <a:r>
              <a:rPr lang="sv-SE" noProof="0" smtClean="0"/>
              <a:t>Var rättvis, transparent och icke-diskriminerande</a:t>
            </a:r>
          </a:p>
          <a:p>
            <a:pPr lvl="1">
              <a:buFont typeface="Arial" panose="020b0604020202020204" pitchFamily="34" charset="0"/>
              <a:buChar char="•"/>
            </a:pPr>
            <a:r>
              <a:rPr lang="sv-SE" noProof="0" smtClean="0"/>
              <a:t>när du kommunicerar med dina medregistranter,</a:t>
            </a:r>
          </a:p>
          <a:p>
            <a:pPr lvl="1">
              <a:buFont typeface="Arial" panose="020b0604020202020204" pitchFamily="34" charset="0"/>
              <a:buChar char="•"/>
            </a:pPr>
            <a:r>
              <a:rPr lang="sv-SE" noProof="0" smtClean="0"/>
              <a:t>när du delar upp arbetet,</a:t>
            </a:r>
          </a:p>
          <a:p>
            <a:pPr lvl="1">
              <a:buFont typeface="Arial" panose="020b0604020202020204" pitchFamily="34" charset="0"/>
              <a:buChar char="•"/>
            </a:pPr>
            <a:r>
              <a:rPr lang="sv-SE" noProof="0" smtClean="0"/>
              <a:t>när du fastställer priser för data och utfört arbete.</a:t>
            </a:r>
            <a:endParaRPr lang="sv-SE" noProof="0"/>
          </a:p>
          <a:p>
            <a:pPr>
              <a:spcBef>
                <a:spcPts val="1200"/>
              </a:spcBef>
            </a:pPr>
            <a:r>
              <a:rPr lang="sv-SE" smtClean="0"/>
              <a:t>Stöd finns på </a:t>
            </a:r>
            <a:r>
              <a:rPr lang="sv-SE" smtClean="0">
                <a:hlinkClick r:id="rId3"/>
              </a:rPr>
              <a:t>https://echa.europa.eu/reach-2018</a:t>
            </a:r>
            <a:endParaRPr lang="sv-SE"/>
          </a:p>
          <a:p>
            <a:pPr marL="0" indent="0">
              <a:spcBef>
                <a:spcPts val="1200"/>
              </a:spcBef>
              <a:buNone/>
            </a:pPr>
            <a:br>
              <a:rPr lang="en-GB" noProof="0" smtClean="0"/>
            </a:br>
          </a:p>
          <a:p>
            <a:pPr>
              <a:spcBef>
                <a:spcPts val="1200"/>
              </a:spcBef>
            </a:pPr>
            <a:endParaRPr lang="sv-SE" noProof="0"/>
          </a:p>
        </p:txBody>
      </p:sp>
    </p:spTree>
    <p:extLst>
      <p:ext uri="{BB962C8B-B14F-4D97-AF65-F5344CB8AC3E}">
        <p14:creationId xmlns:p14="http://schemas.microsoft.com/office/powerpoint/2010/main" val="3187991665"/>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Slide Number Placeholder 1"/>
          <p:cNvSpPr>
            <a:spLocks noGrp="1"/>
          </p:cNvSpPr>
          <p:nvPr>
            <p:ph type="sldNum" sz="quarter" idx="12"/>
          </p:nvPr>
        </p:nvSpPr>
        <p:spPr/>
        <p:txBody>
          <a:bodyPr/>
          <a:lstStyle/>
          <a:p>
            <a:fld id="{53FE240C-791C-4FA0-BA72-1FE57C9E7D13}" type="slidenum">
              <a:rPr lang="en-GB" smtClean="0"/>
              <a:t>2</a:t>
            </a:fld>
            <a:endParaRPr lang="sv-SE"/>
          </a:p>
        </p:txBody>
      </p:sp>
      <p:sp>
        <p:nvSpPr>
          <p:cNvPr id="4" name="Title 3"/>
          <p:cNvSpPr>
            <a:spLocks noGrp="1"/>
          </p:cNvSpPr>
          <p:nvPr>
            <p:ph type="title"/>
          </p:nvPr>
        </p:nvSpPr>
        <p:spPr/>
        <p:txBody>
          <a:bodyPr/>
          <a:lstStyle/>
          <a:p>
            <a:r>
              <a:rPr lang="sv-SE" noProof="0" smtClean="0"/>
              <a:t>Syftet med denna presentation</a:t>
            </a:r>
            <a:endParaRPr lang="sv-SE" noProof="0"/>
          </a:p>
        </p:txBody>
      </p:sp>
      <p:sp>
        <p:nvSpPr>
          <p:cNvPr id="5" name="Content Placeholder 4"/>
          <p:cNvSpPr>
            <a:spLocks noGrp="1"/>
          </p:cNvSpPr>
          <p:nvPr>
            <p:ph idx="1"/>
          </p:nvPr>
        </p:nvSpPr>
        <p:spPr/>
        <p:txBody>
          <a:bodyPr>
            <a:normAutofit fontScale="62500" lnSpcReduction="20000"/>
          </a:bodyPr>
          <a:lstStyle/>
          <a:p>
            <a:r>
              <a:rPr lang="sv-SE" altLang="en-US" noProof="0"/>
              <a:t>Denna presentation, med anteckningar, har sammanställts av Europeiska kemikaliemyndigheten (Echa), för att hjälpa dig att förbereda en presentation om Reach 2018, dvs. den sista tidsfristen för registrering av infasningsämnen. Avsikten är att du ska kunna välja relevanta bilder och ändra dem efter din målgrupp, oavsett om det är ledning, arbetstagare, yrkesverksamma på arbetsmiljö- eller säkerhetsområdet, myndigheter eller någon annan som du ska rikta dig till. Du kan använda den utan ytterligare tillstånd.</a:t>
            </a:r>
          </a:p>
          <a:p>
            <a:endParaRPr lang="sv-SE" altLang="en-US" noProof="0"/>
          </a:p>
          <a:p>
            <a:r>
              <a:rPr lang="sv-SE" altLang="en-US" noProof="0"/>
              <a:t>Denna presentation ger dig en kortfattad översikt över fas 3 (Samarbeta med dina medregistranter) i Echas färdplan för Reach 2018. Den ingår i en serie presentationer som avser Reach 2018, som finns på Echas webbplats. Vi välkomnar kommentarer och förslag på: </a:t>
            </a:r>
            <a:r>
              <a:rPr lang="sv-SE" altLang="en-US" b="1" noProof="0" smtClean="0">
                <a:solidFill>
                  <a:srgbClr val="0046AD"/>
                </a:solidFill>
              </a:rPr>
              <a:t>reach-2018@echa.europa.eu</a:t>
            </a:r>
            <a:r>
              <a:rPr lang="sv-SE" altLang="en-US" noProof="0"/>
              <a:t>.  </a:t>
            </a:r>
          </a:p>
          <a:p>
            <a:endParaRPr lang="sv-SE" altLang="en-US" noProof="0"/>
          </a:p>
          <a:p>
            <a:r>
              <a:rPr lang="sv-SE" altLang="en-US" b="1" noProof="0"/>
              <a:t>Rättsligt meddelande: </a:t>
            </a:r>
            <a:r>
              <a:rPr lang="sv-SE" altLang="en-US" noProof="0"/>
              <a:t>Informationen i denna presentation är inte avsedd som juridisk hjälp och representerar inte nödvändigtvis Europeiska kemikaliemyndighetens officiella ståndpunkt ur rättslig synvinkel. Europeiska kemikaliemyndigheten friskriver sig från ansvar när det gäller innehållet i detta dokument.</a:t>
            </a:r>
          </a:p>
          <a:p>
            <a:endParaRPr lang="sv-SE" altLang="en-US" noProof="0"/>
          </a:p>
          <a:p>
            <a:r>
              <a:rPr lang="sv-SE" altLang="en-US" noProof="0"/>
              <a:t>Publiceringsdatum: Maj 2017</a:t>
            </a:r>
          </a:p>
          <a:p>
            <a:pPr marL="0" indent="0">
              <a:buNone/>
            </a:pPr>
            <a:endParaRPr lang="sv-SE" noProof="0"/>
          </a:p>
        </p:txBody>
      </p:sp>
    </p:spTree>
    <p:extLst>
      <p:ext uri="{BB962C8B-B14F-4D97-AF65-F5344CB8AC3E}">
        <p14:creationId xmlns:p14="http://schemas.microsoft.com/office/powerpoint/2010/main" val="2232392562"/>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Slide Number Placeholder 3"/>
          <p:cNvSpPr>
            <a:spLocks noGrp="1"/>
          </p:cNvSpPr>
          <p:nvPr>
            <p:ph type="sldNum" sz="quarter" idx="12"/>
          </p:nvPr>
        </p:nvSpPr>
        <p:spPr/>
        <p:txBody>
          <a:bodyPr/>
          <a:lstStyle/>
          <a:p>
            <a:pPr>
              <a:buFontTx/>
              <a:buNone/>
            </a:pPr>
            <a:fld id="{53FE240C-791C-4FA0-BA72-1FE57C9E7D13}" type="slidenum">
              <a:rPr lang="en-GB" smtClean="0">
                <a:solidFill>
                  <a:prstClr val="black">
                    <a:tint val="75000"/>
                  </a:prstClr>
                </a:solidFill>
              </a:rPr>
              <a:pPr>
                <a:buFontTx/>
                <a:buNone/>
              </a:pPr>
              <a:t>3</a:t>
            </a:fld>
            <a:endParaRPr lang="sv-SE">
              <a:solidFill>
                <a:prstClr val="black">
                  <a:tint val="75000"/>
                </a:prstClr>
              </a:solidFill>
            </a:endParaRPr>
          </a:p>
        </p:txBody>
      </p:sp>
      <p:sp>
        <p:nvSpPr>
          <p:cNvPr id="2" name="Title 1"/>
          <p:cNvSpPr>
            <a:spLocks noGrp="1"/>
          </p:cNvSpPr>
          <p:nvPr>
            <p:ph type="title"/>
          </p:nvPr>
        </p:nvSpPr>
        <p:spPr/>
        <p:txBody>
          <a:bodyPr/>
          <a:lstStyle/>
          <a:p>
            <a:r>
              <a:rPr lang="sv-SE" noProof="0" smtClean="0"/>
              <a:t>Reach-registrering 2018</a:t>
            </a:r>
            <a:endParaRPr lang="sv-SE" noProof="0"/>
          </a:p>
        </p:txBody>
      </p:sp>
      <p:sp>
        <p:nvSpPr>
          <p:cNvPr id="6" name="Tekstin paikkamerkki 5"/>
          <p:cNvSpPr txBox="1"/>
          <p:nvPr/>
        </p:nvSpPr>
        <p:spPr>
          <a:xfrm>
            <a:off x="468440" y="1844824"/>
            <a:ext cx="8064000" cy="3960000"/>
          </a:xfrm>
          <a:prstGeom prst="rect">
            <a:avLst/>
          </a:prstGeom>
        </p:spPr>
        <p:txBody>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baseline="0">
                <a:solidFill>
                  <a:schemeClr val="tx1"/>
                </a:solidFill>
                <a:latin typeface="+mn-lt"/>
                <a:ea typeface="+mn-ea"/>
                <a:cs typeface="Arial" pitchFamily="34" charset="0"/>
              </a:defRPr>
            </a:lvl2pPr>
            <a:lvl3pPr marL="1200150" indent="-285750" algn="l" defTabSz="914400" rtl="0" eaLnBrk="1" latinLnBrk="0" hangingPunct="1">
              <a:spcBef>
                <a:spcPct val="20000"/>
              </a:spcBef>
              <a:buFont typeface="Arial" pitchFamily="34" charset="0"/>
              <a:buChar char="•"/>
              <a:defRPr sz="1600" kern="1200">
                <a:solidFill>
                  <a:schemeClr val="tx1"/>
                </a:solidFill>
                <a:latin typeface="+mn-lt"/>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200"/>
              </a:spcBef>
              <a:spcAft>
                <a:spcPts val="2400"/>
              </a:spcAft>
              <a:buFont typeface="Arial" pitchFamily="34" charset="0"/>
              <a:buNone/>
              <a:defRPr/>
            </a:pPr>
            <a:r>
              <a:rPr lang="sv-SE" b="1" smtClean="0">
                <a:solidFill>
                  <a:srgbClr val="008BC8"/>
                </a:solidFill>
                <a:latin typeface="Verdana"/>
              </a:rPr>
              <a:t>Fas 3-aktiviteter</a:t>
            </a:r>
          </a:p>
          <a:p>
            <a:pPr marL="457200" indent="-457200">
              <a:spcBef>
                <a:spcPts val="600"/>
              </a:spcBef>
              <a:spcAft>
                <a:spcPts val="1200"/>
              </a:spcAft>
              <a:buFont typeface="+mj-lt"/>
              <a:buAutoNum type="arabicPeriod"/>
              <a:defRPr/>
            </a:pPr>
            <a:r>
              <a:rPr lang="sv-SE" smtClean="0">
                <a:solidFill>
                  <a:sysClr val="windowText" lastClr="000000"/>
                </a:solidFill>
                <a:latin typeface="Verdana"/>
              </a:rPr>
              <a:t>Avtala om hur ni ska samarbeta</a:t>
            </a:r>
          </a:p>
          <a:p>
            <a:pPr marL="457200" indent="-457200">
              <a:spcBef>
                <a:spcPts val="600"/>
              </a:spcBef>
              <a:spcAft>
                <a:spcPts val="1200"/>
              </a:spcAft>
              <a:buFont typeface="+mj-lt"/>
              <a:buAutoNum type="arabicPeriod"/>
              <a:defRPr/>
            </a:pPr>
            <a:r>
              <a:rPr lang="sv-SE" smtClean="0">
                <a:solidFill>
                  <a:sysClr val="windowText" lastClr="000000"/>
                </a:solidFill>
                <a:latin typeface="Verdana"/>
              </a:rPr>
              <a:t>Välja den ledande registranten</a:t>
            </a:r>
          </a:p>
          <a:p>
            <a:pPr marL="457200" indent="-457200">
              <a:spcBef>
                <a:spcPts val="600"/>
              </a:spcBef>
              <a:spcAft>
                <a:spcPts val="1200"/>
              </a:spcAft>
              <a:buFont typeface="+mj-lt"/>
              <a:buAutoNum type="arabicPeriod"/>
              <a:defRPr/>
            </a:pPr>
            <a:r>
              <a:rPr lang="sv-SE" smtClean="0">
                <a:solidFill>
                  <a:sysClr val="windowText" lastClr="000000"/>
                </a:solidFill>
                <a:latin typeface="Verdana"/>
              </a:rPr>
              <a:t>Samla in data</a:t>
            </a:r>
          </a:p>
          <a:p>
            <a:pPr marL="457200" indent="-457200">
              <a:spcBef>
                <a:spcPts val="600"/>
              </a:spcBef>
              <a:spcAft>
                <a:spcPts val="1200"/>
              </a:spcAft>
              <a:buFont typeface="+mj-lt"/>
              <a:buAutoNum type="arabicPeriod"/>
              <a:defRPr/>
            </a:pPr>
            <a:r>
              <a:rPr lang="sv-SE" smtClean="0">
                <a:solidFill>
                  <a:sysClr val="windowText" lastClr="000000"/>
                </a:solidFill>
                <a:latin typeface="Verdana"/>
              </a:rPr>
              <a:t>Dela kostnaderna</a:t>
            </a:r>
          </a:p>
          <a:p>
            <a:pPr marL="457200" indent="-457200">
              <a:spcBef>
                <a:spcPts val="600"/>
              </a:spcBef>
              <a:spcAft>
                <a:spcPts val="1200"/>
              </a:spcAft>
              <a:buFont typeface="+mj-lt"/>
              <a:buAutoNum type="arabicPeriod"/>
              <a:defRPr/>
            </a:pPr>
            <a:r>
              <a:rPr lang="sv-SE" smtClean="0">
                <a:solidFill>
                  <a:sysClr val="windowText" lastClr="000000"/>
                </a:solidFill>
                <a:latin typeface="Verdana"/>
              </a:rPr>
              <a:t>Förbereda för nya aktörer</a:t>
            </a:r>
          </a:p>
          <a:p>
            <a:pPr marL="0" indent="0">
              <a:spcBef>
                <a:spcPts val="1200"/>
              </a:spcBef>
              <a:spcAft>
                <a:spcPts val="1200"/>
              </a:spcAft>
              <a:buFont typeface="Arial" pitchFamily="34" charset="0"/>
              <a:buNone/>
              <a:defRPr/>
            </a:pPr>
            <a:endParaRPr lang="sv-SE" smtClean="0">
              <a:solidFill>
                <a:sysClr val="windowText" lastClr="000000"/>
              </a:solidFill>
              <a:latin typeface="Verdana"/>
            </a:endParaRPr>
          </a:p>
        </p:txBody>
      </p:sp>
    </p:spTree>
    <p:extLst>
      <p:ext uri="{BB962C8B-B14F-4D97-AF65-F5344CB8AC3E}">
        <p14:creationId xmlns:p14="http://schemas.microsoft.com/office/powerpoint/2010/main" val="4056957948"/>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Slide Number Placeholder 3"/>
          <p:cNvSpPr>
            <a:spLocks noGrp="1"/>
          </p:cNvSpPr>
          <p:nvPr>
            <p:ph type="sldNum" sz="quarter" idx="12"/>
          </p:nvPr>
        </p:nvSpPr>
        <p:spPr/>
        <p:txBody>
          <a:bodyPr/>
          <a:lstStyle/>
          <a:p>
            <a:pPr>
              <a:buFontTx/>
              <a:buNone/>
            </a:pPr>
            <a:fld id="{53FE240C-791C-4FA0-BA72-1FE57C9E7D13}" type="slidenum">
              <a:rPr lang="en-GB" smtClean="0">
                <a:solidFill>
                  <a:prstClr val="black">
                    <a:tint val="75000"/>
                  </a:prstClr>
                </a:solidFill>
              </a:rPr>
              <a:pPr>
                <a:buFontTx/>
                <a:buNone/>
              </a:pPr>
              <a:t>4</a:t>
            </a:fld>
            <a:endParaRPr lang="sv-SE">
              <a:solidFill>
                <a:prstClr val="black">
                  <a:tint val="75000"/>
                </a:prstClr>
              </a:solidFill>
            </a:endParaRPr>
          </a:p>
        </p:txBody>
      </p:sp>
      <p:sp>
        <p:nvSpPr>
          <p:cNvPr id="2" name="Title 1"/>
          <p:cNvSpPr>
            <a:spLocks noGrp="1"/>
          </p:cNvSpPr>
          <p:nvPr>
            <p:ph type="title"/>
          </p:nvPr>
        </p:nvSpPr>
        <p:spPr/>
        <p:txBody>
          <a:bodyPr/>
          <a:lstStyle/>
          <a:p>
            <a:r>
              <a:rPr lang="sv-SE" noProof="0" smtClean="0"/>
              <a:t>Avtala om hur ni ska samarbeta</a:t>
            </a:r>
            <a:endParaRPr lang="sv-SE" noProof="0"/>
          </a:p>
        </p:txBody>
      </p:sp>
      <p:sp>
        <p:nvSpPr>
          <p:cNvPr id="14" name="Content Placeholder 13"/>
          <p:cNvSpPr>
            <a:spLocks noGrp="1"/>
          </p:cNvSpPr>
          <p:nvPr>
            <p:ph idx="1"/>
          </p:nvPr>
        </p:nvSpPr>
        <p:spPr/>
        <p:txBody>
          <a:bodyPr/>
          <a:lstStyle/>
          <a:p>
            <a:pPr lvl="0">
              <a:defRPr/>
            </a:pPr>
            <a:r>
              <a:rPr lang="sv-SE" noProof="0" smtClean="0">
                <a:solidFill>
                  <a:sysClr val="windowText" lastClr="000000"/>
                </a:solidFill>
                <a:latin typeface="Verdana"/>
              </a:rPr>
              <a:t>Kommunikation i SIEF-forumet</a:t>
            </a:r>
          </a:p>
          <a:p>
            <a:pPr lvl="1" indent="-342900" fontAlgn="auto">
              <a:spcAft>
                <a:spcPct val="0"/>
              </a:spcAft>
              <a:buFont typeface="Arial" panose="020b0604020202020204" pitchFamily="34" charset="0"/>
              <a:buChar char="•"/>
              <a:defRPr/>
            </a:pPr>
            <a:r>
              <a:rPr lang="sv-SE" noProof="0" smtClean="0">
                <a:solidFill>
                  <a:sysClr val="windowText" lastClr="000000"/>
                </a:solidFill>
                <a:latin typeface="Verdana"/>
              </a:rPr>
              <a:t>Princip: alla förhandsregistranter måste kunna följa diskussionerna och göra framsteg i SIEF</a:t>
            </a:r>
          </a:p>
          <a:p>
            <a:pPr lvl="1" indent="-342900" fontAlgn="auto">
              <a:spcAft>
                <a:spcPct val="0"/>
              </a:spcAft>
              <a:buFont typeface="Arial" panose="020b0604020202020204" pitchFamily="34" charset="0"/>
              <a:buChar char="•"/>
              <a:defRPr/>
            </a:pPr>
            <a:r>
              <a:rPr lang="sv-SE" noProof="0" smtClean="0">
                <a:solidFill>
                  <a:sysClr val="windowText" lastClr="000000"/>
                </a:solidFill>
                <a:latin typeface="Verdana"/>
              </a:rPr>
              <a:t>Använd</a:t>
            </a:r>
            <a:r>
              <a:rPr lang="sv-SE" smtClean="0"/>
              <a:t> </a:t>
            </a:r>
            <a:r>
              <a:rPr lang="sv-SE" noProof="0" smtClean="0">
                <a:latin typeface="Verdana"/>
              </a:rPr>
              <a:t>meddelandefältet till samordnaren för upprättande av förhands-SIEF-sidor i Reach-IT</a:t>
            </a:r>
          </a:p>
          <a:p>
            <a:pPr lvl="0">
              <a:spcBef>
                <a:spcPts val="1200"/>
              </a:spcBef>
              <a:defRPr/>
            </a:pPr>
            <a:r>
              <a:rPr lang="sv-SE" noProof="0" smtClean="0">
                <a:solidFill>
                  <a:sysClr val="windowText" lastClr="000000"/>
                </a:solidFill>
                <a:latin typeface="Verdana"/>
              </a:rPr>
              <a:t>Samarbeten</a:t>
            </a:r>
          </a:p>
          <a:p>
            <a:pPr lvl="1" indent="-342900" fontAlgn="auto">
              <a:spcAft>
                <a:spcPct val="0"/>
              </a:spcAft>
              <a:buFont typeface="Arial" panose="020b0604020202020204" pitchFamily="34" charset="0"/>
              <a:buChar char="•"/>
              <a:defRPr/>
            </a:pPr>
            <a:r>
              <a:rPr lang="sv-SE" noProof="0" err="1" smtClean="0">
                <a:solidFill>
                  <a:sysClr val="windowText" lastClr="000000"/>
                </a:solidFill>
                <a:latin typeface="Verdana"/>
              </a:rPr>
              <a:t>SIEF:s modellavtal finns tillgängliga från branschorganisationer (valfritt)</a:t>
            </a:r>
          </a:p>
          <a:p>
            <a:pPr lvl="1" indent="-342900" fontAlgn="auto">
              <a:spcAft>
                <a:spcPct val="0"/>
              </a:spcAft>
              <a:buFont typeface="Arial" panose="020b0604020202020204" pitchFamily="34" charset="0"/>
              <a:buChar char="•"/>
              <a:defRPr/>
            </a:pPr>
            <a:r>
              <a:rPr lang="sv-SE" noProof="0" smtClean="0">
                <a:solidFill>
                  <a:sysClr val="windowText" lastClr="000000"/>
                </a:solidFill>
                <a:latin typeface="Verdana"/>
              </a:rPr>
              <a:t>Ett konsortium är en möjlig samarbetsform men inte ett Reach-krav</a:t>
            </a:r>
          </a:p>
          <a:p>
            <a:pPr lvl="1" indent="-342900" fontAlgn="auto">
              <a:spcAft>
                <a:spcPct val="0"/>
              </a:spcAft>
              <a:buFont typeface="Arial" panose="020b0604020202020204" pitchFamily="34" charset="0"/>
              <a:buChar char="•"/>
              <a:defRPr/>
            </a:pPr>
            <a:r>
              <a:rPr lang="sv-SE" noProof="0" smtClean="0">
                <a:solidFill>
                  <a:sysClr val="windowText" lastClr="000000"/>
                </a:solidFill>
                <a:latin typeface="Verdana"/>
              </a:rPr>
              <a:t>Alla medregistranter ska behandlas </a:t>
            </a:r>
            <a:br>
              <a:rPr lang="sv-SE" noProof="0" smtClean="0">
                <a:solidFill>
                  <a:sysClr val="windowText" lastClr="000000"/>
                </a:solidFill>
                <a:latin typeface="Verdana"/>
              </a:rPr>
            </a:br>
            <a:r>
              <a:rPr lang="sv-SE" noProof="0" smtClean="0">
                <a:solidFill>
                  <a:sysClr val="windowText" lastClr="000000"/>
                </a:solidFill>
                <a:latin typeface="Verdana"/>
              </a:rPr>
              <a:t>på samma sätt oavsett samarbetsform  </a:t>
            </a:r>
          </a:p>
          <a:p>
            <a:endParaRPr lang="sv-SE" noProof="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320" y="5229200"/>
            <a:ext cx="1258517" cy="1296000"/>
          </a:xfrm>
          <a:prstGeom prst="rect">
            <a:avLst/>
          </a:prstGeom>
        </p:spPr>
      </p:pic>
    </p:spTree>
    <p:extLst>
      <p:ext uri="{BB962C8B-B14F-4D97-AF65-F5344CB8AC3E}">
        <p14:creationId xmlns:p14="http://schemas.microsoft.com/office/powerpoint/2010/main" val="491277761"/>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Slide Number Placeholder 3"/>
          <p:cNvSpPr>
            <a:spLocks noGrp="1"/>
          </p:cNvSpPr>
          <p:nvPr>
            <p:ph type="sldNum" sz="quarter" idx="12"/>
          </p:nvPr>
        </p:nvSpPr>
        <p:spPr/>
        <p:txBody>
          <a:bodyPr/>
          <a:lstStyle/>
          <a:p>
            <a:pPr>
              <a:buFontTx/>
              <a:buNone/>
            </a:pPr>
            <a:fld id="{53FE240C-791C-4FA0-BA72-1FE57C9E7D13}" type="slidenum">
              <a:rPr lang="en-GB" smtClean="0">
                <a:solidFill>
                  <a:prstClr val="black">
                    <a:tint val="75000"/>
                  </a:prstClr>
                </a:solidFill>
              </a:rPr>
              <a:pPr>
                <a:buFontTx/>
                <a:buNone/>
              </a:pPr>
              <a:t>5</a:t>
            </a:fld>
            <a:endParaRPr lang="sv-SE">
              <a:solidFill>
                <a:prstClr val="black">
                  <a:tint val="75000"/>
                </a:prstClr>
              </a:solidFill>
            </a:endParaRPr>
          </a:p>
        </p:txBody>
      </p:sp>
      <p:sp>
        <p:nvSpPr>
          <p:cNvPr id="10" name="Content Placeholder 9"/>
          <p:cNvSpPr>
            <a:spLocks noGrp="1"/>
          </p:cNvSpPr>
          <p:nvPr>
            <p:ph idx="1"/>
          </p:nvPr>
        </p:nvSpPr>
        <p:spPr/>
        <p:txBody>
          <a:bodyPr/>
          <a:lstStyle/>
          <a:p>
            <a:r>
              <a:rPr lang="sv-SE" noProof="0" smtClean="0"/>
              <a:t>Skyldigheter och uppgifter</a:t>
            </a:r>
          </a:p>
          <a:p>
            <a:pPr lvl="1">
              <a:buFont typeface="Arial" panose="020b0604020202020204" pitchFamily="34" charset="0"/>
              <a:buChar char="•"/>
            </a:pPr>
            <a:r>
              <a:rPr lang="sv-SE" noProof="0"/>
              <a:t>dela upp arbetet?</a:t>
            </a:r>
          </a:p>
          <a:p>
            <a:pPr lvl="1">
              <a:buFont typeface="Arial" panose="020b0604020202020204" pitchFamily="34" charset="0"/>
              <a:buChar char="•"/>
            </a:pPr>
            <a:r>
              <a:rPr lang="sv-SE" noProof="0"/>
              <a:t>anlita en konsult?</a:t>
            </a:r>
          </a:p>
          <a:p>
            <a:pPr lvl="1">
              <a:buFont typeface="Arial" panose="020b0604020202020204" pitchFamily="34" charset="0"/>
              <a:buChar char="•"/>
            </a:pPr>
            <a:r>
              <a:rPr lang="sv-SE" noProof="0" smtClean="0"/>
              <a:t>bilda ett konsortium?</a:t>
            </a:r>
          </a:p>
          <a:p>
            <a:pPr>
              <a:spcBef>
                <a:spcPts val="1200"/>
              </a:spcBef>
            </a:pPr>
            <a:r>
              <a:rPr lang="sv-SE" noProof="0" smtClean="0"/>
              <a:t>Ekonomiska aspekter</a:t>
            </a:r>
          </a:p>
          <a:p>
            <a:pPr lvl="1">
              <a:buFont typeface="Arial" panose="020b0604020202020204" pitchFamily="34" charset="0"/>
              <a:buChar char="•"/>
            </a:pPr>
            <a:r>
              <a:rPr lang="sv-SE" noProof="0"/>
              <a:t>fakturering och betalning för utfört arbete</a:t>
            </a:r>
          </a:p>
          <a:p>
            <a:endParaRPr lang="sv-SE" noProof="0"/>
          </a:p>
        </p:txBody>
      </p:sp>
      <p:sp>
        <p:nvSpPr>
          <p:cNvPr id="7" name="Title 1"/>
          <p:cNvSpPr txBox="1"/>
          <p:nvPr/>
        </p:nvSpPr>
        <p:spPr>
          <a:xfrm>
            <a:off x="457200" y="440026"/>
            <a:ext cx="82296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sv-SE" smtClean="0"/>
              <a:t>Avtala om hur ni ska samarbeta</a:t>
            </a:r>
            <a:endParaRPr lang="sv-SE"/>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08304" y="4731991"/>
            <a:ext cx="1258517" cy="1296000"/>
          </a:xfrm>
          <a:prstGeom prst="rect">
            <a:avLst/>
          </a:prstGeom>
        </p:spPr>
      </p:pic>
    </p:spTree>
    <p:extLst>
      <p:ext uri="{BB962C8B-B14F-4D97-AF65-F5344CB8AC3E}">
        <p14:creationId xmlns:p14="http://schemas.microsoft.com/office/powerpoint/2010/main" val="4040221856"/>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Slide Number Placeholder 3"/>
          <p:cNvSpPr>
            <a:spLocks noGrp="1"/>
          </p:cNvSpPr>
          <p:nvPr>
            <p:ph type="sldNum" sz="quarter" idx="12"/>
          </p:nvPr>
        </p:nvSpPr>
        <p:spPr/>
        <p:txBody>
          <a:bodyPr/>
          <a:lstStyle/>
          <a:p>
            <a:pPr>
              <a:buFontTx/>
              <a:buNone/>
            </a:pPr>
            <a:fld id="{53FE240C-791C-4FA0-BA72-1FE57C9E7D13}" type="slidenum">
              <a:rPr lang="en-GB" smtClean="0">
                <a:solidFill>
                  <a:prstClr val="black">
                    <a:tint val="75000"/>
                  </a:prstClr>
                </a:solidFill>
              </a:rPr>
              <a:pPr>
                <a:buFontTx/>
                <a:buNone/>
              </a:pPr>
              <a:t>6</a:t>
            </a:fld>
            <a:endParaRPr lang="sv-SE">
              <a:solidFill>
                <a:prstClr val="black">
                  <a:tint val="75000"/>
                </a:prstClr>
              </a:solidFill>
            </a:endParaRPr>
          </a:p>
        </p:txBody>
      </p:sp>
      <p:sp>
        <p:nvSpPr>
          <p:cNvPr id="2" name="Title 1"/>
          <p:cNvSpPr>
            <a:spLocks noGrp="1"/>
          </p:cNvSpPr>
          <p:nvPr>
            <p:ph type="title"/>
          </p:nvPr>
        </p:nvSpPr>
        <p:spPr/>
        <p:txBody>
          <a:bodyPr/>
          <a:lstStyle/>
          <a:p>
            <a:r>
              <a:rPr lang="sv-SE" noProof="0" smtClean="0"/>
              <a:t>Val av ledande registrant</a:t>
            </a:r>
            <a:endParaRPr lang="sv-SE" noProof="0"/>
          </a:p>
        </p:txBody>
      </p:sp>
      <p:sp>
        <p:nvSpPr>
          <p:cNvPr id="3" name="Content Placeholder 2"/>
          <p:cNvSpPr>
            <a:spLocks noGrp="1"/>
          </p:cNvSpPr>
          <p:nvPr>
            <p:ph idx="1"/>
          </p:nvPr>
        </p:nvSpPr>
        <p:spPr>
          <a:xfrm>
            <a:off x="457200" y="1600200"/>
            <a:ext cx="8229600" cy="4756150"/>
          </a:xfrm>
        </p:spPr>
        <p:txBody>
          <a:bodyPr>
            <a:normAutofit lnSpcReduction="10000"/>
          </a:bodyPr>
          <a:lstStyle/>
          <a:p>
            <a:pPr lvl="0"/>
            <a:r>
              <a:rPr lang="sv-SE" noProof="0" smtClean="0"/>
              <a:t>Alla registranter ansvarar för de framsteg som görs i SIEF-forumet och för registreringens innehåll</a:t>
            </a:r>
          </a:p>
          <a:p>
            <a:pPr lvl="0">
              <a:spcBef>
                <a:spcPts val="1200"/>
              </a:spcBef>
            </a:pPr>
            <a:r>
              <a:rPr lang="sv-SE" noProof="0" smtClean="0"/>
              <a:t>Den ledande registranten </a:t>
            </a:r>
          </a:p>
          <a:p>
            <a:pPr lvl="1">
              <a:buFont typeface="Arial" panose="020b0604020202020204" pitchFamily="34" charset="0"/>
              <a:buChar char="•"/>
            </a:pPr>
            <a:r>
              <a:rPr lang="sv-SE" noProof="0" smtClean="0"/>
              <a:t>har ett antal specifika uppgifter i Reach-IT i samband med ledningen av det gemensamma inlämnandet och inlämnandet av den gemensamma delen av registreringen först,</a:t>
            </a:r>
          </a:p>
          <a:p>
            <a:pPr lvl="1">
              <a:buFont typeface="Arial" panose="020b0604020202020204" pitchFamily="34" charset="0"/>
              <a:buChar char="•"/>
            </a:pPr>
            <a:r>
              <a:rPr lang="sv-SE" noProof="0" smtClean="0"/>
              <a:t>agerar enligt överenskommelse med medregistranterna.</a:t>
            </a:r>
            <a:endParaRPr lang="sv-SE" noProof="0"/>
          </a:p>
          <a:p>
            <a:pPr>
              <a:spcBef>
                <a:spcPts val="1200"/>
              </a:spcBef>
            </a:pPr>
            <a:r>
              <a:rPr lang="sv-SE" noProof="0" smtClean="0"/>
              <a:t>Välj den ledande registranten</a:t>
            </a:r>
          </a:p>
          <a:p>
            <a:pPr lvl="1">
              <a:buFont typeface="Arial" panose="020b0604020202020204" pitchFamily="34" charset="0"/>
              <a:buChar char="•"/>
            </a:pPr>
            <a:r>
              <a:rPr lang="sv-SE" noProof="0" smtClean="0"/>
              <a:t>så tidigt som möjligt och senast vid tiden för inlämnandet,</a:t>
            </a:r>
          </a:p>
          <a:p>
            <a:pPr lvl="1">
              <a:buFont typeface="Arial" panose="020b0604020202020204" pitchFamily="34" charset="0"/>
              <a:buChar char="•"/>
            </a:pPr>
            <a:r>
              <a:rPr lang="sv-SE" noProof="0" smtClean="0"/>
              <a:t>låt inte dessa diskussioner vara ett hinder för SIEF-arbetet.</a:t>
            </a:r>
            <a:endParaRPr lang="sv-SE" noProof="0"/>
          </a:p>
        </p:txBody>
      </p:sp>
      <p:pic>
        <p:nvPicPr>
          <p:cNvPr id="1030" name="Picture 6" descr="\\echa\data\Directorates\A-shared\- Unit A3\10.2.5 Production of Publication materials; social media, audiovisuals and proof reading\Photos\Photos_contact unit A3\Graphs_illustrations\Worker.png"/>
          <p:cNvPicPr>
            <a:picLocks noChangeAspect="1" noChangeArrowheads="1"/>
          </p:cNvPicPr>
          <p:nvPr/>
        </p:nvPicPr>
        <p:blipFill>
          <a:blip r:embed="rId3">
            <a:extLst>
              <a:ext uri="{BEBA8EAE-BF5A-486C-A8C5-ECC9F3942E4B}">
                <a14:imgProps xmlns:a14="http://schemas.microsoft.com/office/drawing/2010/main">
                  <a14:imgLayer r:embed="rId4">
                    <a14:imgEffect>
                      <a14:colorTemperature colorTemp="5300"/>
                    </a14:imgEffect>
                  </a14:imgLayer>
                </a14:imgProps>
              </a:ext>
              <a:ext uri="{28A0092B-C50C-407E-A947-70E740481C1C}">
                <a14:useLocalDpi xmlns:a14="http://schemas.microsoft.com/office/drawing/2010/main" val="0"/>
              </a:ext>
            </a:extLst>
          </a:blip>
          <a:stretch>
            <a:fillRect/>
          </a:stretch>
        </p:blipFill>
        <p:spPr bwMode="auto">
          <a:xfrm>
            <a:off x="7884368" y="5013176"/>
            <a:ext cx="792088" cy="904003"/>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8313620" y="5646620"/>
            <a:ext cx="409086" cy="307777"/>
          </a:xfrm>
          <a:prstGeom prst="rect">
            <a:avLst/>
          </a:prstGeom>
        </p:spPr>
        <p:txBody>
          <a:bodyPr wrap="none">
            <a:spAutoFit/>
          </a:bodyPr>
          <a:lstStyle/>
          <a:p>
            <a:pPr fontAlgn="base">
              <a:spcBef>
                <a:spcPct val="20000"/>
              </a:spcBef>
              <a:spcAft>
                <a:spcPct val="0"/>
              </a:spcAft>
            </a:pPr>
            <a:r>
              <a:rPr lang="sv-SE" sz="1400" smtClean="0">
                <a:solidFill>
                  <a:srgbClr val="008BC8"/>
                </a:solidFill>
                <a:latin typeface="Verdana" panose="020b0604030504040204" pitchFamily="34" charset="0"/>
              </a:rPr>
              <a:t>LR</a:t>
            </a:r>
            <a:endParaRPr lang="sv-SE" sz="1400">
              <a:solidFill>
                <a:srgbClr val="008BC8"/>
              </a:solidFill>
              <a:latin typeface="Verdana" panose="020b0604030504040204" pitchFamily="34" charset="0"/>
              <a:ea typeface="ＭＳ Ｐゴシック" charset="-128"/>
            </a:endParaRPr>
          </a:p>
        </p:txBody>
      </p:sp>
    </p:spTree>
    <p:extLst>
      <p:ext uri="{BB962C8B-B14F-4D97-AF65-F5344CB8AC3E}">
        <p14:creationId xmlns:p14="http://schemas.microsoft.com/office/powerpoint/2010/main" val="63882652"/>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Slide Number Placeholder 3"/>
          <p:cNvSpPr>
            <a:spLocks noGrp="1"/>
          </p:cNvSpPr>
          <p:nvPr>
            <p:ph type="sldNum" sz="quarter" idx="12"/>
          </p:nvPr>
        </p:nvSpPr>
        <p:spPr/>
        <p:txBody>
          <a:bodyPr/>
          <a:lstStyle/>
          <a:p>
            <a:pPr>
              <a:buFontTx/>
              <a:buNone/>
            </a:pPr>
            <a:fld id="{53FE240C-791C-4FA0-BA72-1FE57C9E7D13}" type="slidenum">
              <a:rPr lang="en-GB" smtClean="0">
                <a:solidFill>
                  <a:prstClr val="black">
                    <a:tint val="75000"/>
                  </a:prstClr>
                </a:solidFill>
              </a:rPr>
              <a:pPr>
                <a:buFontTx/>
                <a:buNone/>
              </a:pPr>
              <a:t>7</a:t>
            </a:fld>
            <a:endParaRPr lang="sv-SE">
              <a:solidFill>
                <a:prstClr val="black">
                  <a:tint val="75000"/>
                </a:prstClr>
              </a:solidFill>
            </a:endParaRPr>
          </a:p>
        </p:txBody>
      </p:sp>
      <p:sp>
        <p:nvSpPr>
          <p:cNvPr id="8" name="Title 1"/>
          <p:cNvSpPr>
            <a:spLocks noGrp="1"/>
          </p:cNvSpPr>
          <p:nvPr>
            <p:ph type="title"/>
          </p:nvPr>
        </p:nvSpPr>
        <p:spPr/>
        <p:txBody>
          <a:bodyPr/>
          <a:lstStyle/>
          <a:p>
            <a:r>
              <a:rPr lang="sv-SE" noProof="0" smtClean="0"/>
              <a:t>Samla in data</a:t>
            </a:r>
            <a:endParaRPr lang="sv-SE" noProof="0"/>
          </a:p>
        </p:txBody>
      </p:sp>
      <p:sp>
        <p:nvSpPr>
          <p:cNvPr id="10" name="Content Placeholder 9"/>
          <p:cNvSpPr>
            <a:spLocks noGrp="1"/>
          </p:cNvSpPr>
          <p:nvPr>
            <p:ph idx="1"/>
          </p:nvPr>
        </p:nvSpPr>
        <p:spPr/>
        <p:txBody>
          <a:bodyPr>
            <a:normAutofit/>
          </a:bodyPr>
          <a:lstStyle/>
          <a:p>
            <a:pPr>
              <a:spcBef>
                <a:spcPts val="1200"/>
              </a:spcBef>
            </a:pPr>
            <a:r>
              <a:rPr lang="sv-SE" noProof="0" smtClean="0"/>
              <a:t>Upprätta ett register över de data du har i SIEF</a:t>
            </a:r>
          </a:p>
          <a:p>
            <a:pPr lvl="1">
              <a:buFont typeface="Arial" panose="020b0604020202020204" pitchFamily="34" charset="0"/>
              <a:buChar char="•"/>
            </a:pPr>
            <a:r>
              <a:rPr lang="sv-SE"/>
              <a:t>D</a:t>
            </a:r>
            <a:r>
              <a:rPr lang="sv-SE" noProof="0" err="1" smtClean="0"/>
              <a:t>ata om ämnet</a:t>
            </a:r>
          </a:p>
          <a:p>
            <a:pPr lvl="2"/>
            <a:r>
              <a:rPr lang="sv-SE" noProof="0" smtClean="0"/>
              <a:t>från egna undersökningar</a:t>
            </a:r>
          </a:p>
          <a:p>
            <a:pPr lvl="2"/>
            <a:r>
              <a:rPr lang="sv-SE" noProof="0" smtClean="0"/>
              <a:t>från litteraturen</a:t>
            </a:r>
          </a:p>
          <a:p>
            <a:pPr lvl="1">
              <a:buFont typeface="Arial" panose="020b0604020202020204" pitchFamily="34" charset="0"/>
              <a:buChar char="•"/>
            </a:pPr>
            <a:r>
              <a:rPr lang="sv-SE"/>
              <a:t>D</a:t>
            </a:r>
            <a:r>
              <a:rPr lang="sv-SE" noProof="0" err="1" smtClean="0"/>
              <a:t>ata om liknande ämnen (för jämförelse med strukturlika ämnen)</a:t>
            </a:r>
          </a:p>
          <a:p>
            <a:pPr lvl="1">
              <a:buFont typeface="Arial" panose="020b0604020202020204" pitchFamily="34" charset="0"/>
              <a:buChar char="•"/>
            </a:pPr>
            <a:r>
              <a:rPr lang="sv-SE"/>
              <a:t>D</a:t>
            </a:r>
            <a:r>
              <a:rPr lang="sv-SE" noProof="0" err="1" smtClean="0"/>
              <a:t>ata som kan undantas (t.ex. undersökning som inte motiveras vetenskapligt)</a:t>
            </a:r>
          </a:p>
          <a:p>
            <a:pPr lvl="1">
              <a:buFont typeface="Arial" panose="020b0604020202020204" pitchFamily="34" charset="0"/>
              <a:buChar char="•"/>
            </a:pPr>
            <a:r>
              <a:rPr lang="sv-SE"/>
              <a:t>I</a:t>
            </a:r>
            <a:r>
              <a:rPr lang="sv-SE" noProof="0" err="1" smtClean="0"/>
              <a:t>nräknat äganderätten till data och upphovsrättsliga aspekter</a:t>
            </a:r>
          </a:p>
          <a:p>
            <a:pPr>
              <a:spcBef>
                <a:spcPts val="1200"/>
              </a:spcBef>
            </a:pPr>
            <a:r>
              <a:rPr lang="sv-SE" noProof="0" smtClean="0"/>
              <a:t>Utvärdera uppgifterna</a:t>
            </a:r>
          </a:p>
          <a:p>
            <a:pPr lvl="1">
              <a:buFont typeface="Arial" panose="020b0604020202020204" pitchFamily="34" charset="0"/>
              <a:buChar char="•"/>
            </a:pPr>
            <a:r>
              <a:rPr lang="sv-SE" noProof="0" smtClean="0"/>
              <a:t>relevans/tillförlitlighet/lämplighet</a:t>
            </a:r>
          </a:p>
        </p:txBody>
      </p:sp>
      <p:pic>
        <p:nvPicPr>
          <p:cNvPr id="13" name="Picture 2" descr="\\echa\data\Directorates\A-shared\- Unit A3\10.2.5 Production of Publication materials; social media, audiovisuals and proof reading\Photos\Photos_contact unit A3\Graphs_illustrations\Puzle.pn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rot="6210686">
            <a:off x="7276025" y="5736476"/>
            <a:ext cx="555950" cy="84673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echa\data\Directorates\A-shared\- Unit A3\10.2.5 Production of Publication materials; social media, audiovisuals and proof reading\Photos\Photos_contact unit A3\Graphs_illustrations\Puzle.png"/>
          <p:cNvPicPr>
            <a:picLocks noChangeAspect="1" noChangeArrowheads="1"/>
          </p:cNvPicPr>
          <p:nvPr/>
        </p:nvPicPr>
        <p:blipFill>
          <a:blip r:embed="rId4">
            <a:lum bright="70000" contrast="-70000"/>
            <a:extLst>
              <a:ext uri="{28A0092B-C50C-407E-A947-70E740481C1C}">
                <a14:useLocalDpi xmlns:a14="http://schemas.microsoft.com/office/drawing/2010/main" val="0"/>
              </a:ext>
            </a:extLst>
          </a:blip>
          <a:stretch>
            <a:fillRect/>
          </a:stretch>
        </p:blipFill>
        <p:spPr bwMode="auto">
          <a:xfrm rot="9377866">
            <a:off x="7206297" y="5088638"/>
            <a:ext cx="555950" cy="77389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echa\data\Directorates\A-shared\- Unit A3\10.2.5 Production of Publication materials; social media, audiovisuals and proof reading\Photos\Photos_contact unit A3\Graphs_illustrations\Puzle.png"/>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rot="15473366">
            <a:off x="7830243" y="4910547"/>
            <a:ext cx="555951" cy="788641"/>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echa\data\Directorates\A-shared\- Unit A3\10.2.5 Production of Publication materials; social media, audiovisuals and proof reading\Photos\Photos_contact unit A3\Graphs_illustrations\Puzle.png"/>
          <p:cNvPicPr>
            <a:picLocks noChangeAspect="1" noChangeArrowheads="1"/>
          </p:cNvPicPr>
          <p:nvPr/>
        </p:nvPicPr>
        <p:blipFill>
          <a:blip r:embed="rId4">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bwMode="auto">
          <a:xfrm rot="20795796">
            <a:off x="7830242" y="5593124"/>
            <a:ext cx="555950" cy="7738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8176807"/>
      </p:ext>
    </p:extLst>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Slide Number Placeholder 3"/>
          <p:cNvSpPr>
            <a:spLocks noGrp="1"/>
          </p:cNvSpPr>
          <p:nvPr>
            <p:ph type="sldNum" sz="quarter" idx="12"/>
          </p:nvPr>
        </p:nvSpPr>
        <p:spPr/>
        <p:txBody>
          <a:bodyPr/>
          <a:lstStyle/>
          <a:p>
            <a:pPr>
              <a:buFontTx/>
              <a:buNone/>
            </a:pPr>
            <a:fld id="{53FE240C-791C-4FA0-BA72-1FE57C9E7D13}" type="slidenum">
              <a:rPr lang="en-GB" smtClean="0">
                <a:solidFill>
                  <a:prstClr val="black">
                    <a:tint val="75000"/>
                  </a:prstClr>
                </a:solidFill>
              </a:rPr>
              <a:pPr>
                <a:buFontTx/>
                <a:buNone/>
              </a:pPr>
              <a:t>8</a:t>
            </a:fld>
            <a:endParaRPr lang="sv-SE">
              <a:solidFill>
                <a:prstClr val="black">
                  <a:tint val="75000"/>
                </a:prstClr>
              </a:solidFill>
            </a:endParaRPr>
          </a:p>
        </p:txBody>
      </p:sp>
      <p:sp>
        <p:nvSpPr>
          <p:cNvPr id="10" name="Content Placeholder 9"/>
          <p:cNvSpPr>
            <a:spLocks noGrp="1"/>
          </p:cNvSpPr>
          <p:nvPr>
            <p:ph idx="1"/>
          </p:nvPr>
        </p:nvSpPr>
        <p:spPr/>
        <p:txBody>
          <a:bodyPr>
            <a:normAutofit lnSpcReduction="10000"/>
          </a:bodyPr>
          <a:lstStyle/>
          <a:p>
            <a:r>
              <a:rPr lang="sv-SE" noProof="0" smtClean="0"/>
              <a:t>Notera luckor i uppgifterna</a:t>
            </a:r>
          </a:p>
          <a:p>
            <a:pPr lvl="1">
              <a:buFont typeface="Arial" panose="020b0604020202020204" pitchFamily="34" charset="0"/>
              <a:buChar char="•"/>
            </a:pPr>
            <a:r>
              <a:rPr lang="sv-SE" noProof="0" smtClean="0"/>
              <a:t>finns det information som du behöver men inte har?</a:t>
            </a:r>
          </a:p>
          <a:p>
            <a:pPr>
              <a:spcBef>
                <a:spcPts val="1200"/>
              </a:spcBef>
            </a:pPr>
            <a:r>
              <a:rPr lang="sv-SE" noProof="0" smtClean="0"/>
              <a:t>Fyll i luckorna i uppgifterna</a:t>
            </a:r>
          </a:p>
          <a:p>
            <a:pPr lvl="1">
              <a:buFont typeface="Arial" panose="020b0604020202020204" pitchFamily="34" charset="0"/>
              <a:buChar char="•"/>
            </a:pPr>
            <a:r>
              <a:rPr lang="sv-SE" noProof="0" smtClean="0"/>
              <a:t>ta fram nya data</a:t>
            </a:r>
          </a:p>
          <a:p>
            <a:pPr lvl="2"/>
            <a:r>
              <a:rPr lang="sv-SE" noProof="0" smtClean="0"/>
              <a:t>överväg alternativa metoder (jämförelse med strukturlika ämnen, QSAR, …)</a:t>
            </a:r>
          </a:p>
          <a:p>
            <a:pPr lvl="2"/>
            <a:r>
              <a:rPr lang="sv-SE" noProof="0" smtClean="0"/>
              <a:t>nya försök på ryggradsdjur endast som en sista utväg</a:t>
            </a:r>
          </a:p>
          <a:p>
            <a:pPr lvl="1">
              <a:buFont typeface="Arial" panose="020b0604020202020204" pitchFamily="34" charset="0"/>
              <a:buChar char="•"/>
            </a:pPr>
            <a:r>
              <a:rPr lang="sv-SE" noProof="0"/>
              <a:t>köp från en ägare utanför SIEF</a:t>
            </a:r>
          </a:p>
          <a:p>
            <a:pPr lvl="1">
              <a:buFont typeface="Arial" panose="020b0604020202020204" pitchFamily="34" charset="0"/>
              <a:buChar char="•"/>
            </a:pPr>
            <a:r>
              <a:rPr lang="sv-SE" noProof="0" smtClean="0"/>
              <a:t>inräknat äganderätten till data och upphovsrättsliga aspekter</a:t>
            </a:r>
          </a:p>
          <a:p>
            <a:pPr>
              <a:spcBef>
                <a:spcPts val="1200"/>
              </a:spcBef>
            </a:pPr>
            <a:r>
              <a:rPr lang="sv-SE" noProof="0" smtClean="0"/>
              <a:t>Överväg att gemensamt sammanställa kemikaliesäkerhetsrapporten och </a:t>
            </a:r>
            <a:br>
              <a:rPr/>
            </a:br>
            <a:r>
              <a:rPr lang="sv-SE" noProof="0" smtClean="0"/>
              <a:t>vägledningen om säker användning</a:t>
            </a:r>
            <a:endParaRPr lang="sv-SE" noProof="0"/>
          </a:p>
          <a:p>
            <a:endParaRPr lang="sv-SE" noProof="0" smtClean="0"/>
          </a:p>
          <a:p>
            <a:pPr lvl="1"/>
            <a:endParaRPr lang="sv-SE" noProof="0"/>
          </a:p>
        </p:txBody>
      </p:sp>
      <p:sp>
        <p:nvSpPr>
          <p:cNvPr id="8" name="Title 1"/>
          <p:cNvSpPr txBox="1"/>
          <p:nvPr/>
        </p:nvSpPr>
        <p:spPr>
          <a:xfrm>
            <a:off x="457200" y="548680"/>
            <a:ext cx="82296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sv-SE" smtClean="0"/>
              <a:t>Samla in data</a:t>
            </a:r>
            <a:endParaRPr lang="sv-SE"/>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28384" y="2474466"/>
            <a:ext cx="807392" cy="738510"/>
          </a:xfrm>
          <a:prstGeom prst="rect">
            <a:avLst/>
          </a:prstGeom>
        </p:spPr>
      </p:pic>
      <p:pic>
        <p:nvPicPr>
          <p:cNvPr id="7" name="Picture 2" descr="\\echa\data\Directorates\A-shared\- Unit A3\10.2.5 Production of Publication materials; social media, audiovisuals and proof reading\Photos\Photos_contact unit A3\Graphs_illustrations\Puzle.png"/>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rot="6210686">
            <a:off x="7276025" y="5736476"/>
            <a:ext cx="555950" cy="84673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echa\data\Directorates\A-shared\- Unit A3\10.2.5 Production of Publication materials; social media, audiovisuals and proof reading\Photos\Photos_contact unit A3\Graphs_illustrations\Puzle.png"/>
          <p:cNvPicPr>
            <a:picLocks noChangeAspect="1" noChangeArrowheads="1"/>
          </p:cNvPicPr>
          <p:nvPr/>
        </p:nvPicPr>
        <p:blipFill>
          <a:blip r:embed="rId5">
            <a:lum bright="70000" contrast="-70000"/>
            <a:extLst>
              <a:ext uri="{28A0092B-C50C-407E-A947-70E740481C1C}">
                <a14:useLocalDpi xmlns:a14="http://schemas.microsoft.com/office/drawing/2010/main" val="0"/>
              </a:ext>
            </a:extLst>
          </a:blip>
          <a:stretch>
            <a:fillRect/>
          </a:stretch>
        </p:blipFill>
        <p:spPr bwMode="auto">
          <a:xfrm rot="9377866">
            <a:off x="7206297" y="5088638"/>
            <a:ext cx="555950" cy="77389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echa\data\Directorates\A-shared\- Unit A3\10.2.5 Production of Publication materials; social media, audiovisuals and proof reading\Photos\Photos_contact unit A3\Graphs_illustrations\Puzle.png"/>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rot="15473366">
            <a:off x="7830243" y="4910547"/>
            <a:ext cx="555951" cy="78864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echa\data\Directorates\A-shared\- Unit A3\10.2.5 Production of Publication materials; social media, audiovisuals and proof reading\Photos\Photos_contact unit A3\Graphs_illustrations\Puzle.png"/>
          <p:cNvPicPr>
            <a:picLocks noChangeAspect="1" noChangeArrowheads="1"/>
          </p:cNvPicPr>
          <p:nvPr/>
        </p:nvPicPr>
        <p:blipFill>
          <a:blip r:embed="rId5">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bwMode="auto">
          <a:xfrm rot="20795796">
            <a:off x="7830242" y="5593124"/>
            <a:ext cx="555950" cy="7738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3372377"/>
      </p:ext>
    </p:extLst>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Slide Number Placeholder 3"/>
          <p:cNvSpPr>
            <a:spLocks noGrp="1"/>
          </p:cNvSpPr>
          <p:nvPr>
            <p:ph type="sldNum" sz="quarter" idx="12"/>
          </p:nvPr>
        </p:nvSpPr>
        <p:spPr/>
        <p:txBody>
          <a:bodyPr/>
          <a:lstStyle/>
          <a:p>
            <a:pPr>
              <a:buFontTx/>
              <a:buNone/>
            </a:pPr>
            <a:fld id="{53FE240C-791C-4FA0-BA72-1FE57C9E7D13}" type="slidenum">
              <a:rPr lang="en-GB" smtClean="0">
                <a:solidFill>
                  <a:prstClr val="black">
                    <a:tint val="75000"/>
                  </a:prstClr>
                </a:solidFill>
              </a:rPr>
              <a:pPr>
                <a:buFontTx/>
                <a:buNone/>
              </a:pPr>
              <a:t>9</a:t>
            </a:fld>
            <a:endParaRPr lang="sv-SE">
              <a:solidFill>
                <a:prstClr val="black">
                  <a:tint val="75000"/>
                </a:prstClr>
              </a:solidFill>
            </a:endParaRPr>
          </a:p>
        </p:txBody>
      </p:sp>
      <p:sp>
        <p:nvSpPr>
          <p:cNvPr id="2" name="Title 1"/>
          <p:cNvSpPr>
            <a:spLocks noGrp="1"/>
          </p:cNvSpPr>
          <p:nvPr>
            <p:ph type="title"/>
          </p:nvPr>
        </p:nvSpPr>
        <p:spPr>
          <a:xfrm>
            <a:off x="457200" y="227013"/>
            <a:ext cx="8229600" cy="1143000"/>
          </a:xfrm>
        </p:spPr>
        <p:txBody>
          <a:bodyPr/>
          <a:lstStyle/>
          <a:p>
            <a:r>
              <a:rPr lang="sv-SE" noProof="0" smtClean="0"/>
              <a:t>Dela kostnaderna</a:t>
            </a:r>
            <a:endParaRPr lang="sv-SE" noProof="0"/>
          </a:p>
        </p:txBody>
      </p:sp>
      <p:sp>
        <p:nvSpPr>
          <p:cNvPr id="11" name="Content Placeholder 10"/>
          <p:cNvSpPr>
            <a:spLocks noGrp="1"/>
          </p:cNvSpPr>
          <p:nvPr>
            <p:ph idx="1"/>
          </p:nvPr>
        </p:nvSpPr>
        <p:spPr>
          <a:xfrm>
            <a:off x="457200" y="1268760"/>
            <a:ext cx="8229600" cy="4896544"/>
          </a:xfrm>
        </p:spPr>
        <p:txBody>
          <a:bodyPr>
            <a:normAutofit fontScale="92500" lnSpcReduction="10000"/>
          </a:bodyPr>
          <a:lstStyle/>
          <a:p>
            <a:pPr>
              <a:spcBef>
                <a:spcPts val="1200"/>
              </a:spcBef>
            </a:pPr>
            <a:r>
              <a:rPr lang="sv-SE" noProof="0" err="1" smtClean="0"/>
              <a:t>Kostnadsdelningsprinciper:</a:t>
            </a:r>
          </a:p>
          <a:p>
            <a:pPr lvl="1">
              <a:buFont typeface="Arial" panose="020b0604020202020204" pitchFamily="34" charset="0"/>
              <a:buChar char="•"/>
            </a:pPr>
            <a:r>
              <a:rPr lang="sv-SE" noProof="0" smtClean="0"/>
              <a:t>alla kostnader måste delas på ett rättvist, transparent och icke-diskriminerande sätt</a:t>
            </a:r>
          </a:p>
          <a:p>
            <a:pPr lvl="1">
              <a:buFont typeface="Arial" panose="020b0604020202020204" pitchFamily="34" charset="0"/>
              <a:buChar char="•"/>
            </a:pPr>
            <a:r>
              <a:rPr lang="sv-SE" noProof="0" err="1" smtClean="0"/>
              <a:t>registranter behöver bara betala för de data de behöver för sin registrering</a:t>
            </a:r>
          </a:p>
          <a:p>
            <a:pPr lvl="1">
              <a:buFont typeface="Arial" panose="020b0604020202020204" pitchFamily="34" charset="0"/>
              <a:buChar char="•"/>
            </a:pPr>
            <a:r>
              <a:rPr lang="sv-SE" noProof="0" smtClean="0"/>
              <a:t>under vissa omständigheter kan en registrant lämna vissa data separat om det kan motiveras</a:t>
            </a:r>
          </a:p>
          <a:p>
            <a:r>
              <a:rPr lang="sv-SE" noProof="0" smtClean="0"/>
              <a:t>Specificera, motivera och fastställ ett pris för </a:t>
            </a:r>
          </a:p>
          <a:p>
            <a:pPr lvl="1">
              <a:buFont typeface="Arial" panose="020b0604020202020204" pitchFamily="34" charset="0"/>
              <a:buChar char="•"/>
            </a:pPr>
            <a:r>
              <a:rPr lang="sv-SE" noProof="0" smtClean="0"/>
              <a:t>var och en av dataposterna</a:t>
            </a:r>
          </a:p>
          <a:p>
            <a:pPr lvl="1">
              <a:buFont typeface="Arial" panose="020b0604020202020204" pitchFamily="34" charset="0"/>
              <a:buChar char="•"/>
            </a:pPr>
            <a:r>
              <a:rPr lang="sv-SE" noProof="0" smtClean="0"/>
              <a:t>alla andra kostnader för den gemensamma registreringen</a:t>
            </a:r>
          </a:p>
          <a:p>
            <a:pPr>
              <a:spcBef>
                <a:spcPts val="1200"/>
              </a:spcBef>
            </a:pPr>
            <a:r>
              <a:rPr lang="sv-SE" noProof="0" smtClean="0"/>
              <a:t>Fastställ en kostnadsdelningsmodell</a:t>
            </a:r>
          </a:p>
          <a:p>
            <a:pPr>
              <a:spcBef>
                <a:spcPts val="1200"/>
              </a:spcBef>
            </a:pPr>
            <a:r>
              <a:rPr lang="sv-SE" noProof="0" smtClean="0"/>
              <a:t>Kom överens om en ersättningsordning</a:t>
            </a:r>
          </a:p>
          <a:p>
            <a:pPr>
              <a:spcBef>
                <a:spcPts val="1200"/>
              </a:spcBef>
            </a:pPr>
            <a:r>
              <a:rPr lang="sv-SE" noProof="0" smtClean="0"/>
              <a:t>Dokumentera genom ett avtal om datadelning</a:t>
            </a:r>
          </a:p>
        </p:txBody>
      </p:sp>
      <p:pic>
        <p:nvPicPr>
          <p:cNvPr id="4098" name="Picture 2" descr="\\echa\data\users\u12113\Roaming Profile\Desktop\Untitled-1.pn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rot="1038921">
            <a:off x="7889398" y="5132435"/>
            <a:ext cx="976530" cy="1150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8513183"/>
      </p:ext>
    </p:extLst>
  </p:cSld>
  <p:clrMapOvr>
    <a:masterClrMapping/>
  </p:clrMapOvr>
  <p:transition/>
  <p:timing/>
</p:sld>
</file>

<file path=ppt/tags/tag1.xml><?xml version="1.0" encoding="utf-8"?>
<p:tagLst xmlns:p="http://schemas.openxmlformats.org/presentationml/2006/main">
  <p:tag name="AS_NET" val="4.0.30319.42000"/>
  <p:tag name="AS_OS" val="Microsoft Windows NT 6.3.9600.0"/>
  <p:tag name="AS_RELEASE_DATE" val="2016.10.26"/>
  <p:tag name="AS_TITLE" val="Aspose.Slides for .NET 4.0 Client Profile"/>
  <p:tag name="AS_VERSION" val="16.10.0.0"/>
</p:tagLst>
</file>

<file path=ppt/theme/theme1.xml><?xml version="1.0" encoding="utf-8"?>
<a:theme xmlns:r="http://schemas.openxmlformats.org/officeDocument/2006/relationships"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customXml/_rels/item1.xml.rels>&#65279;<?xml version="1.0" encoding="utf-8" standalone="yes"?><Relationships xmlns="http://schemas.openxmlformats.org/package/2006/relationships"><Relationship Id="rId1" Type="http://schemas.openxmlformats.org/officeDocument/2006/relationships/customXmlProps" Target="itemProps1.xml" /></Relationships>
</file>

<file path=customXml/_rels/item2.xml.rels>&#65279;<?xml version="1.0" encoding="utf-8" standalone="yes"?><Relationships xmlns="http://schemas.openxmlformats.org/package/2006/relationships"><Relationship Id="rId1" Type="http://schemas.openxmlformats.org/officeDocument/2006/relationships/customXmlProps" Target="itemProps2.xml" /></Relationships>
</file>

<file path=customXml/_rels/item3.xml.rels>&#65279;<?xml version="1.0" encoding="utf-8" standalone="yes"?><Relationships xmlns="http://schemas.openxmlformats.org/package/2006/relationships"><Relationship Id="rId1" Type="http://schemas.openxmlformats.org/officeDocument/2006/relationships/customXmlProps" Target="itemProps3.xml" /></Relationships>
</file>

<file path=customXml/_rels/item4.xml.rels>&#65279;<?xml version="1.0" encoding="utf-8" standalone="yes"?><Relationships xmlns="http://schemas.openxmlformats.org/package/2006/relationships"><Relationship Id="rId1" Type="http://schemas.openxmlformats.org/officeDocument/2006/relationships/customXmlProps" Target="itemProps4.xml" /></Relationships>
</file>

<file path=customXml/_rels/item5.xml.rels>&#65279;<?xml version="1.0" encoding="utf-8" standalone="yes"?><Relationships xmlns="http://schemas.openxmlformats.org/package/2006/relationships"><Relationship Id="rId1" Type="http://schemas.openxmlformats.org/officeDocument/2006/relationships/customXmlProps" Target="itemProps5.xml" /></Relationships>
</file>

<file path=customXml/item1.xml><?xml version="1.0" encoding="utf-8"?>
<p:properties xmlns:p="http://schemas.microsoft.com/office/2006/metadata/properties" xmlns:xsi="http://www.w3.org/2001/XMLSchema-instance" xmlns:pc="http://schemas.microsoft.com/office/infopath/2007/PartnerControls">
  <documentManagement>
    <ECHADocumentTypeTaxHTField0 xmlns="1a101ee2-a8a8-4e0f-bfd9-aff15f9bc839">
      <Terms xmlns="http://schemas.microsoft.com/office/infopath/2007/PartnerControls"/>
    </ECHADocumentTypeTaxHTField0>
    <ECHAProcessTaxHTField0 xmlns="1a101ee2-a8a8-4e0f-bfd9-aff15f9bc839">
      <Terms xmlns="http://schemas.microsoft.com/office/infopath/2007/PartnerControls">
        <TermInfo xmlns="http://schemas.microsoft.com/office/infopath/2007/PartnerControls">
          <TermName xmlns="http://schemas.microsoft.com/office/infopath/2007/PartnerControls">10.12 Production and Implementation of Communication outputs</TermName>
          <TermId xmlns="http://schemas.microsoft.com/office/infopath/2007/PartnerControls">0979686c-f827-4cff-a947-2fd9d24cc3a4</TermId>
        </TermInfo>
      </Terms>
    </ECHAProcessTaxHTField0>
    <_dlc_DocId xmlns="b80ede5c-af4c-4bf2-9a87-706a3579dc11">ACTV10-6-53869</_dlc_DocId>
    <TaxCatchAll xmlns="b80ede5c-af4c-4bf2-9a87-706a3579dc11">
      <Value>3</Value>
      <Value>1</Value>
    </TaxCatchAll>
    <ECHASecClassTaxHTField0 xmlns="1a101ee2-a8a8-4e0f-bfd9-aff15f9bc839">
      <Terms xmlns="http://schemas.microsoft.com/office/infopath/2007/PartnerControls">
        <TermInfo xmlns="http://schemas.microsoft.com/office/infopath/2007/PartnerControls">
          <TermName xmlns="http://schemas.microsoft.com/office/infopath/2007/PartnerControls">Internal</TermName>
          <TermId xmlns="http://schemas.microsoft.com/office/infopath/2007/PartnerControls">a0307bc2-faf9-4068-8aeb-b713e4fa2a0f</TermId>
        </TermInfo>
      </Terms>
    </ECHASecClassTaxHTField0>
    <_dlc_DocIdUrl xmlns="b80ede5c-af4c-4bf2-9a87-706a3579dc11">
      <Url>https://activity.echa.europa.eu/sites/act-10/process-10-11/_layouts/DocIdRedir.aspx?ID=ACTV10-6-53869</Url>
      <Description>ACTV10-6-53869</Description>
    </_dlc_DocIdUrl>
    <ECHACategoryTaxHTField0 xmlns="1a101ee2-a8a8-4e0f-bfd9-aff15f9bc839">
      <Terms xmlns="http://schemas.microsoft.com/office/infopath/2007/PartnerControls"/>
    </ECHACategoryTaxHTField0>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haredContentType xmlns="Microsoft.SharePoint.Taxonomy.ContentTypeSync" SourceId="5f69e26b-beb5-49c8-89f9-b5a0fae19f51" ContentTypeId="0x010100B558917389A54ADDB58930FBD7E6FD57008586DED9191B4C4CBD31A5DF7F304A71" PreviousValue="false"/>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5.xml><?xml version="1.0" encoding="utf-8"?>
<ct:contentTypeSchema xmlns:ct="http://schemas.microsoft.com/office/2006/metadata/contentType" xmlns:ma="http://schemas.microsoft.com/office/2006/metadata/properties/metaAttributes" ct:_="" ma:_="" ma:contentTypeName="ECHA Process Document" ma:contentTypeID="0x010100B558917389A54ADDB58930FBD7E6FD57008586DED9191B4C4CBD31A5DF7F304A71006D3FFE2B6013534BB5FDEF3B980D4C31" ma:contentTypeVersion="16" ma:contentTypeDescription="Content type for ECHA process documents" ma:contentTypeScope="" ma:versionID="8dc8a49e89d291db91322531bb3d964e">
  <xsd:schema xmlns:xsd="http://www.w3.org/2001/XMLSchema" xmlns:xs="http://www.w3.org/2001/XMLSchema" xmlns:p="http://schemas.microsoft.com/office/2006/metadata/properties" xmlns:ns2="1a101ee2-a8a8-4e0f-bfd9-aff15f9bc839" xmlns:ns3="b80ede5c-af4c-4bf2-9a87-706a3579dc11" targetNamespace="http://schemas.microsoft.com/office/2006/metadata/properties" ma:root="true" ma:fieldsID="d7a7795f9788c218c04520a861492bdf" ns2:_="" ns3:_="">
    <xsd:import namespace="1a101ee2-a8a8-4e0f-bfd9-aff15f9bc839"/>
    <xsd:import namespace="b80ede5c-af4c-4bf2-9a87-706a3579dc11"/>
    <xsd:element name="properties">
      <xsd:complexType>
        <xsd:sequence>
          <xsd:element name="documentManagement">
            <xsd:complexType>
              <xsd:all>
                <xsd:element ref="ns3:_dlc_DocId" minOccurs="0"/>
                <xsd:element ref="ns3:_dlc_DocIdUrl" minOccurs="0"/>
                <xsd:element ref="ns3:_dlc_DocIdPersistId" minOccurs="0"/>
                <xsd:element ref="ns2:ECHADocumentTypeTaxHTField0" minOccurs="0"/>
                <xsd:element ref="ns3:TaxCatchAll" minOccurs="0"/>
                <xsd:element ref="ns3:TaxCatchAllLabel" minOccurs="0"/>
                <xsd:element ref="ns2:ECHASecClassTaxHTField0" minOccurs="0"/>
                <xsd:element ref="ns2:ECHAProcessTaxHTField0" minOccurs="0"/>
                <xsd:element ref="ns2:ECHACategoryTaxHTField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101ee2-a8a8-4e0f-bfd9-aff15f9bc839" elementFormDefault="qualified">
    <xsd:import namespace="http://schemas.microsoft.com/office/2006/documentManagement/types"/>
    <xsd:import namespace="http://schemas.microsoft.com/office/infopath/2007/PartnerControls"/>
    <xsd:element name="ECHADocumentTypeTaxHTField0" ma:index="11" nillable="true" ma:taxonomy="true" ma:internalName="gd32339cd0b5409a9fdb05f9583968bc" ma:taxonomyFieldName="ECHADocumentType" ma:displayName="Document type" ma:readOnly="false" ma:fieldId="{0d32339c-d0b5-409a-9fdb-05f9583968bc}" ma:sspId="5f69e26b-beb5-49c8-89f9-b5a0fae19f51" ma:termSetId="aedf82a2-407f-4791-945d-c1f392314e39" ma:anchorId="00000000-0000-0000-0000-000000000000" ma:open="false" ma:isKeyword="false">
      <xsd:complexType>
        <xsd:sequence>
          <xsd:element ref="pc:Terms" minOccurs="0" maxOccurs="1"/>
        </xsd:sequence>
      </xsd:complexType>
    </xsd:element>
    <xsd:element name="ECHASecClassTaxHTField0" ma:index="15" ma:taxonomy="true" ma:internalName="ab0eb6f132fb4a769815f72efb98c81d" ma:taxonomyFieldName="ECHASecClass" ma:displayName="Security classification" ma:default="1;#|a0307bc2-faf9-4068-8aeb-b713e4fa2a0f" ma:fieldId="{ab0eb6f1-32fb-4a76-9815-f72efb98c81d}" ma:sspId="5f69e26b-beb5-49c8-89f9-b5a0fae19f51" ma:termSetId="bdbfee88-fbc0-4b29-a996-994f751932c4" ma:anchorId="00000000-0000-0000-0000-000000000000" ma:open="false" ma:isKeyword="false">
      <xsd:complexType>
        <xsd:sequence>
          <xsd:element ref="pc:Terms" minOccurs="0" maxOccurs="1"/>
        </xsd:sequence>
      </xsd:complexType>
    </xsd:element>
    <xsd:element name="ECHAProcessTaxHTField0" ma:index="17" nillable="true" ma:taxonomy="true" ma:internalName="k79ecea8bd3e48279038bf7156c8359b" ma:taxonomyFieldName="ECHAProcess" ma:displayName="Process" ma:readOnly="false" ma:fieldId="{479ecea8-bd3e-4827-9038-bf7156c8359b}" ma:sspId="5f69e26b-beb5-49c8-89f9-b5a0fae19f51" ma:termSetId="c30def1a-2ee0-45a9-b531-f691ecbc3c44" ma:anchorId="00000000-0000-0000-0000-000000000000" ma:open="false" ma:isKeyword="false">
      <xsd:complexType>
        <xsd:sequence>
          <xsd:element ref="pc:Terms" minOccurs="0" maxOccurs="1"/>
        </xsd:sequence>
      </xsd:complexType>
    </xsd:element>
    <xsd:element name="ECHACategoryTaxHTField0" ma:index="19" nillable="true" ma:taxonomy="true" ma:internalName="p86653fd247d4255942aa31697ef2e78" ma:taxonomyFieldName="ECHACategory" ma:displayName="Category" ma:readOnly="false" ma:default="" ma:fieldId="{986653fd-247d-4255-942a-a31697ef2e78}" ma:sspId="5f69e26b-beb5-49c8-89f9-b5a0fae19f51" ma:termSetId="55e7dc03-f0a2-4416-8b3b-39dffa2b388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80ede5c-af4c-4bf2-9a87-706a3579dc1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2" nillable="true" ma:displayName="Taxonomy Catch All Column" ma:hidden="true" ma:list="{42e49345-dbec-4f99-ae5c-0d1330abc637}" ma:internalName="TaxCatchAll" ma:showField="CatchAllData" ma:web="1a101ee2-a8a8-4e0f-bfd9-aff15f9bc839">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42e49345-dbec-4f99-ae5c-0d1330abc637}" ma:internalName="TaxCatchAllLabel" ma:readOnly="true" ma:showField="CatchAllDataLabel" ma:web="1a101ee2-a8a8-4e0f-bfd9-aff15f9bc83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BCF6A5F-9D12-494B-A636-D4E7909EB38C}">
  <ds:schemaRefs>
    <ds:schemaRef ds:uri="http://purl.org/dc/elements/1.1/"/>
    <ds:schemaRef ds:uri="http://schemas.microsoft.com/office/infopath/2007/PartnerControls"/>
    <ds:schemaRef ds:uri="1a101ee2-a8a8-4e0f-bfd9-aff15f9bc839"/>
    <ds:schemaRef ds:uri="http://purl.org/dc/dcmitype/"/>
    <ds:schemaRef ds:uri="http://schemas.microsoft.com/office/2006/metadata/properties"/>
    <ds:schemaRef ds:uri="http://schemas.openxmlformats.org/package/2006/metadata/core-properties"/>
    <ds:schemaRef ds:uri="http://www.w3.org/XML/1998/namespace"/>
    <ds:schemaRef ds:uri="b80ede5c-af4c-4bf2-9a87-706a3579dc11"/>
    <ds:schemaRef ds:uri="http://schemas.microsoft.com/office/2006/documentManagement/types"/>
    <ds:schemaRef ds:uri="http://purl.org/dc/terms/"/>
  </ds:schemaRefs>
</ds:datastoreItem>
</file>

<file path=customXml/itemProps2.xml><?xml version="1.0" encoding="utf-8"?>
<ds:datastoreItem xmlns:ds="http://schemas.openxmlformats.org/officeDocument/2006/customXml" ds:itemID="{57325CAE-108D-4A40-AB78-5D4972D3F836}">
  <ds:schemaRefs/>
</ds:datastoreItem>
</file>

<file path=customXml/itemProps3.xml><?xml version="1.0" encoding="utf-8"?>
<ds:datastoreItem xmlns:ds="http://schemas.openxmlformats.org/officeDocument/2006/customXml" ds:itemID="{C661D9F9-A681-4970-9AB3-BB2CEB580C4E}">
  <ds:schemaRefs/>
</ds:datastoreItem>
</file>

<file path=customXml/itemProps4.xml><?xml version="1.0" encoding="utf-8"?>
<ds:datastoreItem xmlns:ds="http://schemas.openxmlformats.org/officeDocument/2006/customXml" ds:itemID="{393C2A4F-378A-406C-8017-7706C7BE96B5}">
  <ds:schemaRefs/>
</ds:datastoreItem>
</file>

<file path=customXml/itemProps5.xml><?xml version="1.0" encoding="utf-8"?>
<ds:datastoreItem xmlns:ds="http://schemas.openxmlformats.org/officeDocument/2006/customXml" ds:itemID="{AB6B4AA4-6BDB-422E-A883-BF9443237468}">
  <ds:schemaRefs/>
</ds:datastoreItem>
</file>

<file path=docProps/app.xml><?xml version="1.0" encoding="utf-8"?>
<Properties xmlns:vt="http://schemas.openxmlformats.org/officeDocument/2006/docPropsVTypes" xmlns="http://schemas.openxmlformats.org/officeDocument/2006/extended-properties">
  <Company>CDT</Company>
  <PresentationFormat>On-screen Show (4:3)</PresentationFormat>
  <Paragraphs>99</Paragraphs>
  <Slides>12</Slides>
  <Notes>12</Notes>
  <TotalTime>1372</TotalTime>
  <HiddenSlides>0</HiddenSlides>
  <MMClips>0</MMClips>
  <ScaleCrop>0</ScaleCrop>
  <HeadingPairs>
    <vt:vector baseType="variant" size="4">
      <vt:variant>
        <vt:lpstr>Theme</vt:lpstr>
      </vt:variant>
      <vt:variant>
        <vt:i4>1</vt:i4>
      </vt:variant>
      <vt:variant>
        <vt:lpstr>Slide Titles</vt:lpstr>
      </vt:variant>
      <vt:variant>
        <vt:i4>12</vt:i4>
      </vt:variant>
    </vt:vector>
  </HeadingPairs>
  <TitlesOfParts>
    <vt:vector baseType="lpstr" size="13">
      <vt:lpstr>1_Office Theme</vt:lpstr>
      <vt:lpstr>Slide 1</vt:lpstr>
      <vt:lpstr>Syftet med denna presentation</vt:lpstr>
      <vt:lpstr>Reach-registrering 2018</vt:lpstr>
      <vt:lpstr>Avtala om hur ni ska samarbeta</vt:lpstr>
      <vt:lpstr>Slide 5</vt:lpstr>
      <vt:lpstr>Val av ledande registrant</vt:lpstr>
      <vt:lpstr>Samla in data</vt:lpstr>
      <vt:lpstr>Slide 8</vt:lpstr>
      <vt:lpstr>Dela kostnaderna</vt:lpstr>
      <vt:lpstr>Förbereda för nya aktörer</vt:lpstr>
      <vt:lpstr>Tvister om datadelning</vt:lpstr>
      <vt:lpstr>Ord på vägen</vt:lpstr>
    </vt:vector>
  </TitlesOfParts>
  <LinksUpToDate>0</LinksUpToDate>
  <SharedDoc>0</SharedDoc>
  <HyperlinksChanged>0</HyperlinksChanged>
  <Application>Aspose.Slides for .NET</Application>
  <AppVersion>16.1000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PowerPoint Presentation</dc:title>
  <dc:creator>CDT</dc:creator>
  <cp:lastModifiedBy>CDT</cp:lastModifiedBy>
  <cp:revision>188</cp:revision>
  <dcterms:created xsi:type="dcterms:W3CDTF">2015-06-16T10:48:03Z</dcterms:created>
  <dcterms:modified xsi:type="dcterms:W3CDTF">2017-05-29T13:28:19Z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_dlc_DocIdItemGuid">
    <vt:lpwstr>ae5a3d96-162d-4151-8b64-5860c2a6ba21</vt:lpwstr>
  </property>
  <property fmtid="{D5CDD505-2E9C-101B-9397-08002B2CF9AE}" pid="3" name="ContentTypeId">
    <vt:lpwstr>0x010100B558917389A54ADDB58930FBD7E6FD57008586DED9191B4C4CBD31A5DF7F304A71006D3FFE2B6013534BB5FDEF3B980D4C31</vt:lpwstr>
  </property>
  <property fmtid="{D5CDD505-2E9C-101B-9397-08002B2CF9AE}" pid="4" name="ECHACategory">
    <vt:lpwstr/>
  </property>
  <property fmtid="{D5CDD505-2E9C-101B-9397-08002B2CF9AE}" pid="5" name="ECHADocumentType">
    <vt:lpwstr/>
  </property>
  <property fmtid="{D5CDD505-2E9C-101B-9397-08002B2CF9AE}" pid="6" name="ECHAProcess">
    <vt:lpwstr>3;#10.12 Production and Implementation of Communication outputs|0979686c-f827-4cff-a947-2fd9d24cc3a4</vt:lpwstr>
  </property>
  <property fmtid="{D5CDD505-2E9C-101B-9397-08002B2CF9AE}" pid="7" name="ECHASecClass">
    <vt:lpwstr>1;#Internal|a0307bc2-faf9-4068-8aeb-b713e4fa2a0f</vt:lpwstr>
  </property>
</Properties>
</file>