
<file path=[Content_Types].xml><?xml version="1.0" encoding="utf-8"?>
<Types xmlns="http://schemas.openxmlformats.org/package/2006/content-types">
  <Default Extension="rels" ContentType="application/vnd.openxmlformats-package.relationships+xml"/>
  <Default Extension="jpeg" ContentType="image/jpeg"/>
  <Default Extension="wdp" ContentType="image/vnd.ms-photo"/>
  <Default Extension="png" ContentType="image/png"/>
  <Override PartName="/customXml/item1.xml" ContentType="application/xml"/>
  <Override PartName="/customXml/item2.xml" ContentType="application/xml"/>
  <Override PartName="/customXml/item3.xml" ContentType="application/xml"/>
  <Override PartName="/customXml/item4.xml" ContentType="application/xml"/>
  <Override PartName="/customXml/item5.xml" ContentType="applicatio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NET 16.10.0.0-->
<p:presentation xmlns:r="http://schemas.openxmlformats.org/officeDocument/2006/relationships" xmlns:a="http://schemas.openxmlformats.org/drawingml/2006/main" xmlns:p="http://schemas.openxmlformats.org/presentationml/2006/main" showSpecialPlsOnTitleSld="0" saveSubsetFonts="1">
  <p:sldMasterIdLst>
    <p:sldMasterId id="2147483667" r:id="rId7"/>
  </p:sldMasterIdLst>
  <p:notesMasterIdLst>
    <p:notesMasterId r:id="rId8"/>
  </p:notesMasterIdLst>
  <p:sldIdLst>
    <p:sldId id="291" r:id="rId9"/>
    <p:sldId id="333" r:id="rId10"/>
    <p:sldId id="320" r:id="rId11"/>
    <p:sldId id="322" r:id="rId12"/>
    <p:sldId id="323" r:id="rId13"/>
    <p:sldId id="324" r:id="rId14"/>
    <p:sldId id="326" r:id="rId15"/>
    <p:sldId id="327" r:id="rId16"/>
    <p:sldId id="328" r:id="rId17"/>
    <p:sldId id="329" r:id="rId18"/>
    <p:sldId id="330" r:id="rId19"/>
    <p:sldId id="331" r:id="rId20"/>
  </p:sldIdLst>
  <p:sldSz cx="9144000" cy="6858000" type="screen4x3"/>
  <p:notesSz cx="6858000" cy="9144000"/>
  <p:custDataLst>
    <p:tags r:id="rId2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p="http://schemas.openxmlformats.org/presentationml/2006/main">
  <p:cmAuthor id="0" name="THIEMANN Doris" initials="TD" lastIdx="0" clrIdx="0"/>
  <p:cmAuthor id="1" name="MUSSET Christel" initials="MC" lastIdx="0" clrIdx="1">
    <p:extLst>
      <p:ext uri="{19B8F6BF-5375-455C-9EA6-DF929625EA0E}">
        <p15:presenceInfo xmlns:p15="http://schemas.microsoft.com/office/powerpoint/2012/main" userId="S-1-5-21-2444889250-2882189981-708495972-1341" providerId="AD"/>
      </p:ext>
    </p:extLst>
  </p:cmAuthor>
  <p:cmAuthor id="2" name="WALIN Laura" initials="WL" lastIdx="0" clrIdx="2">
    <p:extLst>
      <p:ext uri="{19B8F6BF-5375-455C-9EA6-DF929625EA0E}">
        <p15:presenceInfo xmlns:p15="http://schemas.microsoft.com/office/powerpoint/2012/main" userId="S-1-5-21-2444889250-2882189981-708495972-213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BC8"/>
    <a:srgbClr val="F7A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16" autoAdjust="0"/>
    <p:restoredTop sz="66544" autoAdjust="0"/>
  </p:normalViewPr>
  <p:slideViewPr>
    <p:cSldViewPr>
      <p:cViewPr varScale="1">
        <p:scale>
          <a:sx n="77" d="100"/>
          <a:sy n="77" d="100"/>
        </p:scale>
        <p:origin x="168" y="84"/>
      </p:cViewPr>
      <p:guideLst>
        <p:guide orient="horz" pos="2160"/>
        <p:guide pos="2880"/>
      </p:guideLst>
    </p:cSldViewPr>
  </p:slideViewPr>
  <p:outlineViewPr>
    <p:cViewPr>
      <p:scale>
        <a:sx n="33" d="100"/>
        <a:sy n="33" d="100"/>
      </p:scale>
      <p:origin x="0" y="-10902"/>
    </p:cViewPr>
  </p:outlineViewPr>
  <p:notesTextViewPr>
    <p:cViewPr>
      <p:scale>
        <a:sx n="75" d="100"/>
        <a:sy n="75" d="100"/>
      </p:scale>
      <p:origin x="0" y="0"/>
    </p:cViewPr>
  </p:notesTextViewPr>
  <p:sorterViewPr>
    <p:cViewPr>
      <p:scale>
        <a:sx n="90" d="100"/>
        <a:sy n="90" d="100"/>
      </p:scale>
      <p:origin x="0" y="0"/>
    </p:cViewPr>
  </p:sorterViewPr>
  <p:notesViewPr>
    <p:cSldViewPr>
      <p:cViewPr>
        <p:scale>
          <a:sx n="66" d="100"/>
          <a:sy n="66" d="100"/>
        </p:scale>
        <p:origin x="0" y="0"/>
      </p:cViewPr>
      <p:guideLst/>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customXml" Target="../customXml/item1.xml" /><Relationship Id="rId10" Type="http://schemas.openxmlformats.org/officeDocument/2006/relationships/slide" Target="slides/slide2.xml" /><Relationship Id="rId11" Type="http://schemas.openxmlformats.org/officeDocument/2006/relationships/slide" Target="slides/slide3.xml" /><Relationship Id="rId12" Type="http://schemas.openxmlformats.org/officeDocument/2006/relationships/slide" Target="slides/slide4.xml" /><Relationship Id="rId13" Type="http://schemas.openxmlformats.org/officeDocument/2006/relationships/slide" Target="slides/slide5.xml" /><Relationship Id="rId14" Type="http://schemas.openxmlformats.org/officeDocument/2006/relationships/slide" Target="slides/slide6.xml" /><Relationship Id="rId15" Type="http://schemas.openxmlformats.org/officeDocument/2006/relationships/slide" Target="slides/slide7.xml" /><Relationship Id="rId16" Type="http://schemas.openxmlformats.org/officeDocument/2006/relationships/slide" Target="slides/slide8.xml" /><Relationship Id="rId17" Type="http://schemas.openxmlformats.org/officeDocument/2006/relationships/slide" Target="slides/slide9.xml" /><Relationship Id="rId18" Type="http://schemas.openxmlformats.org/officeDocument/2006/relationships/slide" Target="slides/slide10.xml" /><Relationship Id="rId19" Type="http://schemas.openxmlformats.org/officeDocument/2006/relationships/slide" Target="slides/slide11.xml" /><Relationship Id="rId2" Type="http://schemas.openxmlformats.org/officeDocument/2006/relationships/customXml" Target="../customXml/item2.xml" /><Relationship Id="rId20" Type="http://schemas.openxmlformats.org/officeDocument/2006/relationships/slide" Target="slides/slide12.xml" /><Relationship Id="rId21" Type="http://schemas.openxmlformats.org/officeDocument/2006/relationships/tags" Target="tags/tag1.xml" /><Relationship Id="rId22" Type="http://schemas.openxmlformats.org/officeDocument/2006/relationships/presProps" Target="presProps.xml" /><Relationship Id="rId23" Type="http://schemas.openxmlformats.org/officeDocument/2006/relationships/viewProps" Target="viewProps.xml" /><Relationship Id="rId24" Type="http://schemas.openxmlformats.org/officeDocument/2006/relationships/theme" Target="theme/theme1.xml" /><Relationship Id="rId25" Type="http://schemas.openxmlformats.org/officeDocument/2006/relationships/tableStyles" Target="tableStyles.xml" /><Relationship Id="rId3" Type="http://schemas.openxmlformats.org/officeDocument/2006/relationships/customXml" Target="../customXml/item3.xml" /><Relationship Id="rId4" Type="http://schemas.openxmlformats.org/officeDocument/2006/relationships/customXml" Target="../customXml/item4.xml" /><Relationship Id="rId5" Type="http://schemas.openxmlformats.org/officeDocument/2006/relationships/customXml" Target="../customXml/item5.xml" /><Relationship Id="rId6" Type="http://schemas.openxmlformats.org/officeDocument/2006/relationships/commentAuthors" Target="commentAuthors.xml" /><Relationship Id="rId7" Type="http://schemas.openxmlformats.org/officeDocument/2006/relationships/slideMaster" Target="slideMasters/slideMaster1.xml" /><Relationship Id="rId8" Type="http://schemas.openxmlformats.org/officeDocument/2006/relationships/notesMaster" Target="notesMasters/notesMaster1.xml" /><Relationship Id="rId9" Type="http://schemas.openxmlformats.org/officeDocument/2006/relationships/slide" Target="slides/slide1.xml" /></Relationships>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E478A7-AFE6-4A1C-B985-B1032FA8D500}" type="datetimeFigureOut">
              <a:rPr lang="en-GB" smtClean="0"/>
              <a:t>29/05/2017</a:t>
            </a:fld>
            <a:endParaRPr lang="lv-LV"/>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DD4212-E431-464C-A3C7-FAC7436F6DC4}" type="slidenum">
              <a:rPr lang="en-GB" smtClean="0"/>
              <a:t>‹#›</a:t>
            </a:fld>
            <a:endParaRPr lang="lv-LV"/>
          </a:p>
        </p:txBody>
      </p:sp>
    </p:spTree>
    <p:extLst>
      <p:ext uri="{BB962C8B-B14F-4D97-AF65-F5344CB8AC3E}">
        <p14:creationId xmlns:p14="http://schemas.microsoft.com/office/powerpoint/2010/main" val="1306489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11.xml.rels>&#65279;<?xml version="1.0" encoding="utf-8" standalone="yes"?><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12.xml.rels>&#65279;<?xml version="1.0" encoding="utf-8" standalone="yes"?><Relationships xmlns="http://schemas.openxmlformats.org/package/2006/relationships"><Relationship Id="rId1" Type="http://schemas.openxmlformats.org/officeDocument/2006/relationships/slide" Target="../slides/slide12.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GB" smtClean="0"/>
          </a:p>
        </p:txBody>
      </p:sp>
      <p:sp>
        <p:nvSpPr>
          <p:cNvPr id="4" name="Slide Number Placeholder 3"/>
          <p:cNvSpPr>
            <a:spLocks noGrp="1"/>
          </p:cNvSpPr>
          <p:nvPr>
            <p:ph type="sldNum" sz="quarter" idx="10"/>
          </p:nvPr>
        </p:nvSpPr>
        <p:spPr/>
        <p:txBody>
          <a:bodyPr/>
          <a:lstStyle/>
          <a:p>
            <a:fld id="{68DD4212-E431-464C-A3C7-FAC7436F6DC4}" type="slidenum">
              <a:rPr lang="en-GB" smtClean="0"/>
              <a:t>1</a:t>
            </a:fld>
            <a:endParaRPr lang="lv-LV"/>
          </a:p>
        </p:txBody>
      </p:sp>
    </p:spTree>
    <p:extLst>
      <p:ext uri="{BB962C8B-B14F-4D97-AF65-F5344CB8AC3E}">
        <p14:creationId xmlns:p14="http://schemas.microsoft.com/office/powerpoint/2010/main" val="5393809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lv-LV" b="0" smtClean="0"/>
              <a:t>Tā kā potenciālajiem jaunpienācējiem būs jāpiedalās kopīgās reģistrācijas izmaksu segšanā, viņiem arī ir tiesības apstrīdēt jūsu izvēli, ja kaut kas nav skaidrs vai ja viņi to uzskata par netaisnīgu.</a:t>
            </a:r>
          </a:p>
          <a:p>
            <a:pPr marL="0" indent="0">
              <a:buFont typeface="Arial" panose="020b0604020202020204" pitchFamily="34" charset="0"/>
              <a:buNone/>
            </a:pPr>
            <a:r>
              <a:rPr lang="lv-LV" smtClean="0"/>
              <a:t> </a:t>
            </a:r>
          </a:p>
          <a:p>
            <a:pPr marL="171450" indent="-171450">
              <a:buFont typeface="Arial" panose="020b0604020202020204" pitchFamily="34" charset="0"/>
              <a:buChar char="•"/>
            </a:pPr>
            <a:r>
              <a:rPr lang="lv-LV" b="0" smtClean="0"/>
              <a:t>Esiet gatavi atbildēt uz jaunpienācēju jautājumiem, izskaidrojot jūsu izmaksu sadales modeli un </a:t>
            </a:r>
            <a:r>
              <a:rPr lang="lv-LV" b="0" i="1" smtClean="0"/>
              <a:t>SIEF</a:t>
            </a:r>
            <a:r>
              <a:rPr lang="lv-LV" b="0" smtClean="0"/>
              <a:t> lēmumus par dokumentu saturu. </a:t>
            </a:r>
          </a:p>
          <a:p>
            <a:pPr marL="0" indent="0">
              <a:buFont typeface="Arial" panose="020b0604020202020204" pitchFamily="34" charset="0"/>
              <a:buNone/>
            </a:pPr>
            <a:endParaRPr lang="lv-LV" b="0" smtClean="0"/>
          </a:p>
          <a:p>
            <a:pPr marL="171450" indent="-171450">
              <a:buFont typeface="Arial" panose="020b0604020202020204" pitchFamily="34" charset="0"/>
              <a:buChar char="•"/>
            </a:pPr>
            <a:r>
              <a:rPr lang="lv-LV" b="0" smtClean="0"/>
              <a:t>Izveidojiet atlīdzināšanas shēmu, lai, pieaugot maksājošo līdzreģistrētāju skaitam, varētu pārdalīt izmaksas. Katrreiz, kad jauns reģistrētājs iegādājas piekļuvi datiem, katra līdzreģistrētāja vispārējās izmaksas samazinās. Par to, kad un cik bieži šīs cenas tiks pārrēķinātas, ir jāvienojas </a:t>
            </a:r>
            <a:r>
              <a:rPr lang="lv-LV" b="0" i="1" smtClean="0"/>
              <a:t>SIEF</a:t>
            </a:r>
            <a:r>
              <a:rPr lang="lv-LV" b="0" smtClean="0"/>
              <a:t> ietvaros.</a:t>
            </a:r>
          </a:p>
        </p:txBody>
      </p:sp>
    </p:spTree>
    <p:extLst>
      <p:ext uri="{BB962C8B-B14F-4D97-AF65-F5344CB8AC3E}">
        <p14:creationId xmlns:p14="http://schemas.microsoft.com/office/powerpoint/2010/main" val="23414429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lv-LV" b="0" u="none" smtClean="0"/>
              <a:t>Ja jums un jūsu līdzreģistrētājiem neizdodas panākt vienošanos par datu kopīgu lietošanu, kā pēdējo līdzekli varat iesniegt kopīgas datu lietošanas strīdu </a:t>
            </a:r>
            <a:r>
              <a:rPr lang="lv-LV" b="0" i="1" u="none" smtClean="0"/>
              <a:t>ECHA.</a:t>
            </a:r>
            <a:r>
              <a:rPr lang="lv-LV" b="0" u="none" smtClean="0"/>
              <a:t> </a:t>
            </a:r>
          </a:p>
          <a:p>
            <a:pPr marL="0" indent="0">
              <a:buFont typeface="Arial" panose="020b0604020202020204" pitchFamily="34" charset="0"/>
              <a:buNone/>
            </a:pPr>
            <a:r>
              <a:rPr lang="lv-LV" smtClean="0"/>
              <a:t> </a:t>
            </a:r>
          </a:p>
          <a:p>
            <a:pPr marL="171450" indent="-171450">
              <a:buFont typeface="Arial" panose="020b0604020202020204" pitchFamily="34" charset="0"/>
              <a:buChar char="•"/>
            </a:pPr>
            <a:r>
              <a:rPr lang="lv-LV" b="0" u="none" smtClean="0"/>
              <a:t>Pirms strīda iesniegšanas jums jāpārliecinās, ka varat pierādīt, ka sarunās ir pieliktas visas pūles, lūdzot paskaidrojumus par jūs uztraucošajiem jautājumiem un atbildot uz citu pušu jautājumiem.</a:t>
            </a:r>
            <a:r>
              <a:rPr lang="lv-LV" smtClean="0"/>
              <a:t>  </a:t>
            </a:r>
          </a:p>
          <a:p>
            <a:pPr marL="171450" indent="-171450">
              <a:buFont typeface="Arial" panose="020b0604020202020204" pitchFamily="34" charset="0"/>
              <a:buChar char="•"/>
            </a:pPr>
            <a:endParaRPr lang="lv-LV" b="0" u="none" smtClean="0"/>
          </a:p>
          <a:p>
            <a:pPr marL="171450" indent="-171450">
              <a:buFont typeface="Arial" panose="020b0604020202020204" pitchFamily="34" charset="0"/>
              <a:buChar char="•"/>
            </a:pPr>
            <a:r>
              <a:rPr lang="lv-LV" b="0" u="none" smtClean="0"/>
              <a:t>Ņemiet vērā, ka pat pēc kopīgas datu lietošanas strīda iesniegšanas jums tik un tā būs jāpiedalās kopīgajā reģistrācijā. </a:t>
            </a:r>
          </a:p>
          <a:p>
            <a:pPr marL="0" indent="0">
              <a:buFont typeface="Arial" panose="020b0604020202020204" pitchFamily="34" charset="0"/>
              <a:buNone/>
            </a:pPr>
            <a:endParaRPr lang="lv-LV" b="0" u="none" smtClean="0"/>
          </a:p>
          <a:p>
            <a:pPr marL="0" indent="0">
              <a:buFont typeface="Arial" panose="020b0604020202020204" pitchFamily="34" charset="0"/>
              <a:buNone/>
            </a:pPr>
            <a:r>
              <a:rPr lang="lv-LV" b="1" u="none" smtClean="0"/>
              <a:t>Noderīgas saites</a:t>
            </a:r>
          </a:p>
          <a:p>
            <a:pPr marL="0" indent="0">
              <a:buFont typeface="Arial" panose="020b0604020202020204" pitchFamily="34" charset="0"/>
              <a:buNone/>
            </a:pPr>
            <a:r>
              <a:rPr lang="lv-LV" smtClean="0"/>
              <a:t>Kopīgas datu lietošanas strīdi praksē</a:t>
            </a:r>
            <a:r>
              <a:rPr lang="lv-LV" b="0" u="none" smtClean="0"/>
              <a:t>: https://echa.europa.eu/support/registration/working-together/data-sharing-disputes/data-sharing-disputes-in-practice.</a:t>
            </a:r>
            <a:endParaRPr lang="lv-LV" b="0" u="none" baseline="0" smtClean="0"/>
          </a:p>
        </p:txBody>
      </p:sp>
    </p:spTree>
    <p:extLst>
      <p:ext uri="{BB962C8B-B14F-4D97-AF65-F5344CB8AC3E}">
        <p14:creationId xmlns:p14="http://schemas.microsoft.com/office/powerpoint/2010/main" val="9912972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mtClean="0"/>
          </a:p>
        </p:txBody>
      </p:sp>
    </p:spTree>
    <p:extLst>
      <p:ext uri="{BB962C8B-B14F-4D97-AF65-F5344CB8AC3E}">
        <p14:creationId xmlns:p14="http://schemas.microsoft.com/office/powerpoint/2010/main" val="29450142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8DD4212-E431-464C-A3C7-FAC7436F6DC4}" type="slidenum">
              <a:rPr lang="en-GB" smtClean="0"/>
              <a:t>2</a:t>
            </a:fld>
            <a:endParaRPr lang="lv-LV"/>
          </a:p>
        </p:txBody>
      </p:sp>
    </p:spTree>
    <p:extLst>
      <p:ext uri="{BB962C8B-B14F-4D97-AF65-F5344CB8AC3E}">
        <p14:creationId xmlns:p14="http://schemas.microsoft.com/office/powerpoint/2010/main" val="21262402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smtClean="0"/>
              <a:t>Šajā reģistrācijas sagatavošanas posmā ir piecas darbības. </a:t>
            </a:r>
          </a:p>
        </p:txBody>
      </p:sp>
    </p:spTree>
    <p:extLst>
      <p:ext uri="{BB962C8B-B14F-4D97-AF65-F5344CB8AC3E}">
        <p14:creationId xmlns:p14="http://schemas.microsoft.com/office/powerpoint/2010/main" val="35273103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smtClean="0"/>
              <a:t>Pirmā aktivitāte šajā posmā jums un jūsu līdzreģistrētājiem ir vienoties par to, kā strādāt kopā. </a:t>
            </a:r>
          </a:p>
          <a:p>
            <a:endParaRPr lang="lv-LV" baseline="0" smtClean="0"/>
          </a:p>
          <a:p>
            <a:pPr marL="171450" indent="-171450">
              <a:buFont typeface="Arial" panose="020b0604020202020204" pitchFamily="34" charset="0"/>
              <a:buChar char="•"/>
            </a:pPr>
            <a:r>
              <a:rPr lang="lv-LV" i="1" smtClean="0"/>
              <a:t>REACH-IT</a:t>
            </a:r>
            <a:r>
              <a:rPr lang="lv-LV" smtClean="0"/>
              <a:t> nav saziņas platforma jums un jūsu līdzreģistrētājiem. Tāpēc jums jāvienojas par to, kā jūs organizēsiet </a:t>
            </a:r>
            <a:r>
              <a:rPr lang="lv-LV" i="1" smtClean="0"/>
              <a:t>SIEF </a:t>
            </a:r>
            <a:r>
              <a:rPr lang="lv-LV" smtClean="0"/>
              <a:t>saziņu. Piemēram, pa e-pastu vai ar tiešsaistes apspriežu foruma palīdzību. Ir svarīgi, lai visi provizoriskie reģistrētāji, pat pasīvie, varētu sekot līdzi </a:t>
            </a:r>
            <a:r>
              <a:rPr lang="lv-LV" i="1" smtClean="0"/>
              <a:t>SIEF</a:t>
            </a:r>
            <a:r>
              <a:rPr lang="lv-LV" smtClean="0"/>
              <a:t> apspriedēm un progresam. Sistēmas </a:t>
            </a:r>
            <a:r>
              <a:rPr lang="lv-LV" i="1" smtClean="0"/>
              <a:t>REACH-IT</a:t>
            </a:r>
            <a:r>
              <a:rPr lang="lv-LV" smtClean="0"/>
              <a:t> provizoriskā </a:t>
            </a:r>
            <a:r>
              <a:rPr lang="lv-LV" i="1" smtClean="0"/>
              <a:t>SIEF</a:t>
            </a:r>
            <a:r>
              <a:rPr lang="lv-LV" smtClean="0"/>
              <a:t> lapās paziņojuma lauciņu var izmantot </a:t>
            </a:r>
            <a:r>
              <a:rPr lang="lv-LV" i="1" smtClean="0"/>
              <a:t>SIEF</a:t>
            </a:r>
            <a:r>
              <a:rPr lang="lv-LV" smtClean="0"/>
              <a:t> izveidošanas koordinators, un tā ir laba izvēle šāda veida saziņai. </a:t>
            </a:r>
          </a:p>
          <a:p>
            <a:endParaRPr lang="lv-LV" baseline="0" smtClean="0"/>
          </a:p>
          <a:p>
            <a:pPr marL="171450" indent="-171450">
              <a:buFont typeface="Arial" panose="020b0604020202020204" pitchFamily="34" charset="0"/>
              <a:buChar char="•"/>
            </a:pPr>
            <a:r>
              <a:rPr lang="lv-LV" smtClean="0"/>
              <a:t>Kā sadarbības pamatu varat izveidot </a:t>
            </a:r>
            <a:r>
              <a:rPr lang="lv-LV" i="1" smtClean="0"/>
              <a:t>SIEF</a:t>
            </a:r>
            <a:r>
              <a:rPr lang="lv-LV" smtClean="0"/>
              <a:t> nolīgumu. Dažas nozares apvienības sniedz ieteikumus un veidnes, kuras varat izmantot. </a:t>
            </a:r>
          </a:p>
          <a:p>
            <a:pPr marL="171450" indent="-171450">
              <a:buFont typeface="Arial" panose="020b0604020202020204" pitchFamily="34" charset="0"/>
              <a:buChar char="•"/>
            </a:pPr>
            <a:endParaRPr lang="lv-LV" baseline="0" smtClean="0"/>
          </a:p>
          <a:p>
            <a:pPr marL="171450" indent="-171450">
              <a:buFont typeface="Arial" panose="020b0604020202020204" pitchFamily="34" charset="0"/>
              <a:buChar char="•"/>
            </a:pPr>
            <a:r>
              <a:rPr lang="lv-LV" smtClean="0"/>
              <a:t>Tomēr </a:t>
            </a:r>
            <a:r>
              <a:rPr lang="lv-LV" i="1" smtClean="0"/>
              <a:t>SIEF</a:t>
            </a:r>
            <a:r>
              <a:rPr lang="lv-LV" smtClean="0"/>
              <a:t> nolīgumi nav obligāti, un, ja, piemēram, jūsu </a:t>
            </a:r>
            <a:r>
              <a:rPr lang="lv-LV" i="1" smtClean="0"/>
              <a:t>SIEF</a:t>
            </a:r>
            <a:r>
              <a:rPr lang="lv-LV" smtClean="0"/>
              <a:t> ir tikai daži dalībnieki, tad varat vienoties strādāt arī bez šāda nolīguma. Tomēr ievērojiet, ka nolīgums par kopīgu izmaksu segšanu ar atlīdzināšanas shēmu ir obligāts.</a:t>
            </a:r>
          </a:p>
          <a:p>
            <a:pPr marL="171450" indent="-171450">
              <a:buFont typeface="Arial" panose="020b0604020202020204" pitchFamily="34" charset="0"/>
              <a:buChar char="•"/>
            </a:pPr>
            <a:endParaRPr lang="lv-LV" baseline="0" smtClean="0"/>
          </a:p>
          <a:p>
            <a:pPr marL="171450" indent="-171450">
              <a:buFont typeface="Arial" panose="020b0604020202020204" pitchFamily="34" charset="0"/>
              <a:buChar char="•"/>
            </a:pPr>
            <a:r>
              <a:rPr lang="lv-LV" smtClean="0"/>
              <a:t>Atcerieties, ka jūs varat saņemt pieprasījumus par kopīgu datu izmantošanu arī pēc 2018. gada reģistrācijas termiņa un jums var lūgt sniegt papildu datus pēc reģistrācijas vielas vai dokumentu izvērtēšanas laikā. Tāpēc pārliecinieties, ka nolīgums ar jūsu līdzreģistrētājiem ir spēkā pēc 2018. gada reģistrācijas termiņa. </a:t>
            </a:r>
          </a:p>
        </p:txBody>
      </p:sp>
    </p:spTree>
    <p:extLst>
      <p:ext uri="{BB962C8B-B14F-4D97-AF65-F5344CB8AC3E}">
        <p14:creationId xmlns:p14="http://schemas.microsoft.com/office/powerpoint/2010/main" val="5494955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b="0" smtClean="0"/>
              <a:t>Vēl divi svarīgi aspekti, par kuriem jāvienojas, ir pienākumi un uzdevumi, kā arī finansiālie aspekti. </a:t>
            </a:r>
            <a:r>
              <a:rPr lang="lv-LV" smtClean="0"/>
              <a:t>Jums un jūsu līdzreģistrētājiem jāvienojas par to, kā dalīt darbu</a:t>
            </a:r>
            <a:r>
              <a:rPr lang="lv-LV" i="1" smtClean="0"/>
              <a:t> SIEF</a:t>
            </a:r>
            <a:r>
              <a:rPr lang="lv-LV" b="0" smtClean="0"/>
              <a:t>.</a:t>
            </a:r>
            <a:r>
              <a:rPr lang="lv-LV" smtClean="0"/>
              <a:t> </a:t>
            </a:r>
            <a:r>
              <a:rPr lang="lv-LV" b="0" smtClean="0"/>
              <a:t>Darbu var sadalīt vienādi starp visiem </a:t>
            </a:r>
            <a:r>
              <a:rPr lang="lv-LV" b="0" i="1" smtClean="0"/>
              <a:t>SIEF</a:t>
            </a:r>
            <a:r>
              <a:rPr lang="lv-LV" b="0" smtClean="0"/>
              <a:t> dalībniekiem, jūs varat vienoties, ka viens vai vairāki </a:t>
            </a:r>
            <a:r>
              <a:rPr lang="lv-LV" b="0" i="1" smtClean="0"/>
              <a:t>SIEF</a:t>
            </a:r>
            <a:r>
              <a:rPr lang="lv-LV" b="0" smtClean="0"/>
              <a:t> dalībnieki uzņemas lielāku lomu, vai arī varat piesaistīt ārpakalpojumu sniedzējus visa darba vai tā daļas paveikšanai.</a:t>
            </a:r>
            <a:r>
              <a:rPr lang="lv-LV" smtClean="0"/>
              <a:t> </a:t>
            </a:r>
          </a:p>
          <a:p>
            <a:endParaRPr lang="lv-LV" b="0" smtClean="0"/>
          </a:p>
          <a:p>
            <a:r>
              <a:rPr lang="lv-LV" b="0" smtClean="0"/>
              <a:t>Kad esat vienojušies par to, ko kurš dara, jums jāvienojas par to, kā pārējie </a:t>
            </a:r>
            <a:r>
              <a:rPr lang="lv-LV" b="0" i="1" smtClean="0"/>
              <a:t>SIEF</a:t>
            </a:r>
            <a:r>
              <a:rPr lang="lv-LV" b="0" smtClean="0"/>
              <a:t> dalībnieki atlīdzinās par šo darbu. Jums ir jāvienojas arī par to, kā organizēt rēķinu izrakstīšanu un maksājumus par </a:t>
            </a:r>
            <a:r>
              <a:rPr lang="lv-LV" b="0" i="1" smtClean="0"/>
              <a:t>SIEF</a:t>
            </a:r>
            <a:r>
              <a:rPr lang="lv-LV" b="0" smtClean="0"/>
              <a:t> pārvaldīšanas izmaksām.</a:t>
            </a:r>
          </a:p>
        </p:txBody>
      </p:sp>
    </p:spTree>
    <p:extLst>
      <p:ext uri="{BB962C8B-B14F-4D97-AF65-F5344CB8AC3E}">
        <p14:creationId xmlns:p14="http://schemas.microsoft.com/office/powerpoint/2010/main" val="5410615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b="0" smtClean="0"/>
              <a:t>Visu līdzreģistrētāju pienākums ir plānot </a:t>
            </a:r>
            <a:r>
              <a:rPr lang="lv-LV" b="0" i="1" smtClean="0"/>
              <a:t>SIEF</a:t>
            </a:r>
            <a:r>
              <a:rPr lang="lv-LV" b="0" smtClean="0"/>
              <a:t> darbu un nodrošināt, lai tas virzītos uz priekšu un tiktu izpildīts termiņā. Visi līdzreģistrētāji ir atbildīgi arī par:</a:t>
            </a:r>
          </a:p>
          <a:p>
            <a:pPr marL="171450" indent="-171450">
              <a:buFont typeface="Arial" panose="020b0604020202020204" pitchFamily="34" charset="0"/>
              <a:buChar char="•"/>
            </a:pPr>
            <a:r>
              <a:rPr lang="lv-LV" b="0" smtClean="0"/>
              <a:t>reģistrācijas kopīgo daļu saturu; </a:t>
            </a:r>
          </a:p>
          <a:p>
            <a:pPr marL="171450" indent="-171450">
              <a:buFont typeface="Arial" panose="020b0604020202020204" pitchFamily="34" charset="0"/>
              <a:buChar char="•"/>
            </a:pPr>
            <a:r>
              <a:rPr lang="lv-LV" b="0" smtClean="0"/>
              <a:t>reģistrācijas individuālās daļas saturu.</a:t>
            </a:r>
          </a:p>
          <a:p>
            <a:pPr marL="0" indent="0">
              <a:buFont typeface="Arial" panose="020b0604020202020204" pitchFamily="34" charset="0"/>
              <a:buNone/>
            </a:pPr>
            <a:endParaRPr lang="lv-LV" b="0" smtClean="0"/>
          </a:p>
          <a:p>
            <a:pPr marL="0" indent="0">
              <a:buFont typeface="Arial" panose="020b0604020202020204" pitchFamily="34" charset="0"/>
              <a:buNone/>
            </a:pPr>
            <a:r>
              <a:rPr lang="lv-LV" b="0" smtClean="0"/>
              <a:t>Tomēr ir svarīgi vienoties par to, kurš būs galvenais reģistrētājs. Galvenajam reģistrētājam sistēmā </a:t>
            </a:r>
            <a:r>
              <a:rPr lang="lv-LV" b="0" i="1" smtClean="0"/>
              <a:t>REACH-IT</a:t>
            </a:r>
            <a:r>
              <a:rPr lang="lv-LV" b="0" smtClean="0"/>
              <a:t> būs īpaši uzdevumi, piemēram: </a:t>
            </a:r>
          </a:p>
          <a:p>
            <a:pPr marL="171450" indent="-171450">
              <a:buFont typeface="Arial" panose="020b0604020202020204" pitchFamily="34" charset="0"/>
              <a:buChar char="•"/>
            </a:pPr>
            <a:r>
              <a:rPr lang="lv-LV" b="0" smtClean="0"/>
              <a:t>kopīgā iesnieguma izveide; </a:t>
            </a:r>
          </a:p>
          <a:p>
            <a:pPr marL="171450" indent="-171450">
              <a:buFont typeface="Arial" panose="020b0604020202020204" pitchFamily="34" charset="0"/>
              <a:buChar char="•"/>
            </a:pPr>
            <a:r>
              <a:rPr lang="lv-LV" b="0" smtClean="0"/>
              <a:t>reģistrācijas kopīgās daļas iesniegšana vispirms; </a:t>
            </a:r>
          </a:p>
          <a:p>
            <a:pPr marL="171450" indent="-171450">
              <a:buFont typeface="Arial" panose="020b0604020202020204" pitchFamily="34" charset="0"/>
              <a:buChar char="•"/>
            </a:pPr>
            <a:r>
              <a:rPr lang="lv-LV" b="0" i="1" smtClean="0"/>
              <a:t>REACH-IT</a:t>
            </a:r>
            <a:r>
              <a:rPr lang="lv-LV" b="0" smtClean="0"/>
              <a:t> drošības pilnvarojuma zīmju izdalīšana dalībniekiem, lai viņi varētu iesniegt savu reģistrācijas daļu.</a:t>
            </a:r>
          </a:p>
          <a:p>
            <a:pPr marL="0" indent="0">
              <a:buFont typeface="Arial" panose="020b0604020202020204" pitchFamily="34" charset="0"/>
              <a:buNone/>
            </a:pPr>
            <a:endParaRPr lang="lv-LV" b="0" smtClean="0"/>
          </a:p>
          <a:p>
            <a:pPr marL="0" indent="0">
              <a:buFont typeface="Arial" panose="020b0604020202020204" pitchFamily="34" charset="0"/>
              <a:buNone/>
            </a:pPr>
            <a:r>
              <a:rPr lang="lv-LV" smtClean="0"/>
              <a:t>Pārējie līdzreģistrētāji kļūs par kopīgās reģistrācijas </a:t>
            </a:r>
            <a:r>
              <a:rPr lang="lv-LV" b="0" smtClean="0"/>
              <a:t>dalības reģistrētājiem.</a:t>
            </a:r>
          </a:p>
          <a:p>
            <a:pPr marL="0" indent="0">
              <a:buFont typeface="Arial" panose="020b0604020202020204" pitchFamily="34" charset="0"/>
              <a:buNone/>
            </a:pPr>
            <a:endParaRPr lang="lv-LV" b="0" smtClean="0"/>
          </a:p>
          <a:p>
            <a:pPr marL="0" indent="0">
              <a:buFont typeface="Arial" panose="020b0604020202020204" pitchFamily="34" charset="0"/>
              <a:buNone/>
            </a:pPr>
            <a:r>
              <a:rPr lang="lv-LV" b="0" smtClean="0"/>
              <a:t>Galvenais reģistrētājs darbojas ar pārējo reģistrētāju piekrišanu. Šo amatu nevar noteikt vienpusēji. Ja attiecībā uz jūsu </a:t>
            </a:r>
            <a:r>
              <a:rPr lang="lv-LV" b="0" i="1" smtClean="0"/>
              <a:t>SIEF</a:t>
            </a:r>
            <a:r>
              <a:rPr lang="lv-LV" b="0" smtClean="0"/>
              <a:t> tiek konstatēta ļaunprātīga izmantošana, savāciet pierādījumus un informējiet </a:t>
            </a:r>
            <a:r>
              <a:rPr lang="lv-LV" b="0" i="1" smtClean="0"/>
              <a:t>ECHA</a:t>
            </a:r>
            <a:r>
              <a:rPr lang="lv-LV" b="0" smtClean="0"/>
              <a:t>.</a:t>
            </a:r>
          </a:p>
          <a:p>
            <a:pPr marL="0" indent="0">
              <a:buFont typeface="Arial" panose="020b0604020202020204" pitchFamily="34" charset="0"/>
              <a:buNone/>
            </a:pPr>
            <a:endParaRPr lang="lv-LV" b="0" smtClean="0"/>
          </a:p>
          <a:p>
            <a:pPr marL="0" indent="0">
              <a:buFont typeface="Arial" panose="020b0604020202020204" pitchFamily="34" charset="0"/>
              <a:buNone/>
            </a:pPr>
            <a:r>
              <a:rPr lang="lv-LV" b="0" smtClean="0"/>
              <a:t>Ja nevarat panākt vienošanos par galveno reģistrētāju, jums tik un tā ir jāturpina </a:t>
            </a:r>
            <a:r>
              <a:rPr lang="lv-LV" b="0" i="1" smtClean="0"/>
              <a:t>SIEF</a:t>
            </a:r>
            <a:r>
              <a:rPr lang="lv-LV" b="0" smtClean="0"/>
              <a:t> darbs, lai neradītu risku jūsu reģistrācijai. Galvenā reģistrētāja oficiālā iecelšana var notikt pēc dokumentācijas sagatavošanas. </a:t>
            </a:r>
          </a:p>
        </p:txBody>
      </p:sp>
    </p:spTree>
    <p:extLst>
      <p:ext uri="{BB962C8B-B14F-4D97-AF65-F5344CB8AC3E}">
        <p14:creationId xmlns:p14="http://schemas.microsoft.com/office/powerpoint/2010/main" val="37258106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b="0" smtClean="0"/>
              <a:t>Pēc tam uzskaitiet visiem </a:t>
            </a:r>
            <a:r>
              <a:rPr lang="lv-LV" b="0" i="1" smtClean="0"/>
              <a:t>SIEF</a:t>
            </a:r>
            <a:r>
              <a:rPr lang="lv-LV" b="0" smtClean="0"/>
              <a:t> dalībniekiem visus par konkrēto vielu pieejamos datus. </a:t>
            </a:r>
            <a:r>
              <a:rPr lang="lv-LV" smtClean="0"/>
              <a:t>Atcerieties, ka datiem, kurus jūs izmantojat, būs likumīgi jābūt jūsu īpašumā arī tad, ja tie ir publiski pieejami internetā.</a:t>
            </a:r>
            <a:r>
              <a:rPr lang="lv-LV" b="0" smtClean="0"/>
              <a:t> Uzskaitē iekļaujiet datu īpašumtiesību un autortiesību aspektus, kā arī noteikumus, kurus atrunājāt, lai šos datus varētu izmantot reģistrācijā. </a:t>
            </a:r>
          </a:p>
          <a:p>
            <a:pPr marL="0" indent="0">
              <a:buFont typeface="Arial" panose="020b0604020202020204" pitchFamily="34" charset="0"/>
              <a:buNone/>
            </a:pPr>
            <a:endParaRPr lang="lv-LV" b="0" smtClean="0"/>
          </a:p>
          <a:p>
            <a:pPr marL="0" indent="0">
              <a:buFont typeface="Arial" panose="020b0604020202020204" pitchFamily="34" charset="0"/>
              <a:buNone/>
            </a:pPr>
            <a:r>
              <a:rPr lang="lv-LV" b="0" smtClean="0"/>
              <a:t>Pārbaudiet, vai jūsu dati atbilst nolūkam nozīmīguma, uzticamības un atbilstības ziņā. </a:t>
            </a:r>
          </a:p>
        </p:txBody>
      </p:sp>
    </p:spTree>
    <p:extLst>
      <p:ext uri="{BB962C8B-B14F-4D97-AF65-F5344CB8AC3E}">
        <p14:creationId xmlns:p14="http://schemas.microsoft.com/office/powerpoint/2010/main" val="14311441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lv-LV" b="0" i="1" smtClean="0"/>
              <a:t>SIEF </a:t>
            </a:r>
            <a:r>
              <a:rPr lang="lv-LV" b="0" smtClean="0"/>
              <a:t>ietvaros vienojieties par to, kā rīkoties, lai aizpildītu datu iztrūkumu. </a:t>
            </a:r>
          </a:p>
          <a:p>
            <a:pPr marL="0" indent="0">
              <a:buFont typeface="Arial" panose="020b0604020202020204" pitchFamily="34" charset="0"/>
              <a:buNone/>
            </a:pPr>
            <a:endParaRPr lang="lv-LV" b="0" smtClean="0"/>
          </a:p>
          <a:p>
            <a:pPr marL="171450" indent="-171450">
              <a:buFont typeface="Arial" panose="020b0604020202020204" pitchFamily="34" charset="0"/>
              <a:buChar char="•"/>
            </a:pPr>
            <a:r>
              <a:rPr lang="lv-LV" b="0" smtClean="0"/>
              <a:t>Atcerieties, ka testu veikšana ar dzīvniekiem ir pēdējais līdzeklis. Vispirms jāapsver alternatīvas metodes, un jums būs jāparāda, ka jūs to darījāt. Pie alternatīvām metodēm pieder, piemēram, </a:t>
            </a:r>
            <a:r>
              <a:rPr lang="lv-LV" b="0" i="1" smtClean="0"/>
              <a:t>in vitro</a:t>
            </a:r>
            <a:r>
              <a:rPr lang="lv-LV" b="0" smtClean="0"/>
              <a:t> testēšana, analoģija, </a:t>
            </a:r>
            <a:r>
              <a:rPr lang="lv-LV" b="0" i="1" smtClean="0"/>
              <a:t>QSAR</a:t>
            </a:r>
            <a:r>
              <a:rPr lang="lv-LV" b="0" smtClean="0"/>
              <a:t> un pierādījumu nozīmīgums. </a:t>
            </a:r>
          </a:p>
          <a:p>
            <a:pPr marL="0" indent="0">
              <a:buFont typeface="Arial" panose="020b0604020202020204" pitchFamily="34" charset="0"/>
              <a:buNone/>
            </a:pPr>
            <a:endParaRPr lang="lv-LV" b="0" smtClean="0"/>
          </a:p>
          <a:p>
            <a:pPr marL="171450" indent="-171450">
              <a:buFont typeface="Arial" panose="020b0604020202020204" pitchFamily="34" charset="0"/>
              <a:buChar char="•"/>
            </a:pPr>
            <a:r>
              <a:rPr lang="lv-LV" b="0" smtClean="0"/>
              <a:t>Ja konstatējat, ka iztrūkstošos datus varat aizpildīt ar datiem, kuri pieder kādam, kurš nav </a:t>
            </a:r>
            <a:r>
              <a:rPr lang="lv-LV" b="0" i="1" smtClean="0"/>
              <a:t>SIEF</a:t>
            </a:r>
            <a:r>
              <a:rPr lang="lv-LV" b="0" smtClean="0"/>
              <a:t> dalībnieks, tad jums ar datu īpašnieku ir jāvienojas par to izmantošanu (piemēram, piekļuves vēstule vai licence izmantošanai). Apspriediet šādu nolīgumu ar visiem līdzreģistrētājiem kopā, ieskaitot topošos līdzreģistrētājus. </a:t>
            </a:r>
          </a:p>
          <a:p>
            <a:pPr marL="171450" indent="-171450">
              <a:buFont typeface="Arial" panose="020b0604020202020204" pitchFamily="34" charset="0"/>
              <a:buChar char="•"/>
            </a:pPr>
            <a:endParaRPr lang="lv-LV" b="0" smtClean="0"/>
          </a:p>
          <a:p>
            <a:pPr marL="171450" indent="-171450">
              <a:buFont typeface="Arial" panose="020b0604020202020204" pitchFamily="34" charset="0"/>
              <a:buChar char="•"/>
            </a:pPr>
            <a:r>
              <a:rPr lang="lv-LV" b="0" smtClean="0"/>
              <a:t>Ja secināt, ka datu iztrūkuma aizpildīšanas nolūkā ir jāveic testēšana, tad jums </a:t>
            </a:r>
            <a:r>
              <a:rPr lang="lv-LV" b="0" i="1" smtClean="0"/>
              <a:t>SIEF</a:t>
            </a:r>
            <a:r>
              <a:rPr lang="lv-LV" b="0" smtClean="0"/>
              <a:t> jāvienojas par to, kuru laboratoriju izmantot un kurš </a:t>
            </a:r>
            <a:r>
              <a:rPr lang="lv-LV" b="0" i="1" smtClean="0"/>
              <a:t>SIEF</a:t>
            </a:r>
            <a:r>
              <a:rPr lang="lv-LV" b="0" smtClean="0"/>
              <a:t> būs atbildīgs par testēšanu. </a:t>
            </a:r>
          </a:p>
          <a:p>
            <a:pPr marL="171450" indent="-171450">
              <a:buFont typeface="Arial" panose="020b0604020202020204" pitchFamily="34" charset="0"/>
              <a:buChar char="•"/>
            </a:pPr>
            <a:endParaRPr lang="lv-LV" b="0" smtClean="0"/>
          </a:p>
          <a:p>
            <a:pPr marL="0" indent="0">
              <a:buFont typeface="Arial" panose="020b0604020202020204" pitchFamily="34" charset="0"/>
              <a:buNone/>
            </a:pPr>
            <a:r>
              <a:rPr lang="lv-LV" b="0" smtClean="0"/>
              <a:t>Papildus datu vākšanai jums jāvienojas arī par to, vai sagatavosiet ķīmiskās drošības ziņojumu un vadlīnijas par vielas drošu izmantošanu individuāli vai kopīgi.</a:t>
            </a:r>
          </a:p>
          <a:p>
            <a:pPr marL="0" indent="0">
              <a:buFont typeface="Arial" panose="020b0604020202020204" pitchFamily="34" charset="0"/>
              <a:buNone/>
            </a:pPr>
            <a:endParaRPr lang="lv-LV" b="0" baseline="0" smtClean="0"/>
          </a:p>
          <a:p>
            <a:pPr marL="0" marR="0" lvl="0" indent="0" algn="l" defTabSz="914400" rtl="0" eaLnBrk="1" fontAlgn="auto" latinLnBrk="0" hangingPunct="1">
              <a:lnSpc>
                <a:spcPct val="100000"/>
              </a:lnSpc>
              <a:spcBef>
                <a:spcPct val="0"/>
              </a:spcBef>
              <a:spcAft>
                <a:spcPct val="0"/>
              </a:spcAft>
              <a:buClrTx/>
              <a:buSzTx/>
              <a:buFont typeface="Arial" panose="020b0604020202020204" pitchFamily="34" charset="0"/>
              <a:buNone/>
              <a:defRPr/>
            </a:pPr>
            <a:r>
              <a:rPr lang="lv-LV" b="0" smtClean="0"/>
              <a:t>Šīs darbības beigās jums būtu jābūt pilnam pietiekamu datu kopumam, kas apmierina informācijas prasības jūsu reģistrācijai. </a:t>
            </a:r>
          </a:p>
          <a:p>
            <a:pPr marL="0" indent="0">
              <a:buFont typeface="Arial" panose="020b0604020202020204" pitchFamily="34" charset="0"/>
              <a:buNone/>
            </a:pPr>
            <a:endParaRPr lang="lv-LV" smtClean="0"/>
          </a:p>
          <a:p>
            <a:pPr marL="0" indent="0">
              <a:buFont typeface="Arial" panose="020b0604020202020204" pitchFamily="34" charset="0"/>
              <a:buNone/>
            </a:pPr>
            <a:r>
              <a:rPr lang="lv-LV" b="1" smtClean="0"/>
              <a:t>Noderīgas saites </a:t>
            </a:r>
          </a:p>
          <a:p>
            <a:pPr marL="0" indent="0">
              <a:buFont typeface="Arial" panose="020b0604020202020204" pitchFamily="34" charset="0"/>
              <a:buNone/>
            </a:pPr>
            <a:r>
              <a:rPr lang="lv-LV" smtClean="0"/>
              <a:t>Praktiska rokasgrāmata MVU vadītājiem un </a:t>
            </a:r>
            <a:r>
              <a:rPr lang="lv-LV" i="1" smtClean="0"/>
              <a:t>REACH</a:t>
            </a:r>
            <a:r>
              <a:rPr lang="lv-LV" smtClean="0"/>
              <a:t> koordinatoriem (https://echa.europa.eu/practical-guides)</a:t>
            </a:r>
          </a:p>
        </p:txBody>
      </p:sp>
    </p:spTree>
    <p:extLst>
      <p:ext uri="{BB962C8B-B14F-4D97-AF65-F5344CB8AC3E}">
        <p14:creationId xmlns:p14="http://schemas.microsoft.com/office/powerpoint/2010/main" val="12647142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smtClean="0"/>
              <a:t>Izmaksu sadales modelī skaidri jānorāda izmaksu sadalījums. Tajā uzskaita izmaksas, kas saistītas ar testiem (izpētes izmaksas) un administratīvo darbu (ar izpēti nesaistītas izmaksas), un norāda cenu saistībā ar informāciju, kas jums nepieciešama reģistrācijai.</a:t>
            </a:r>
          </a:p>
          <a:p>
            <a:pPr marL="0" indent="0">
              <a:buFont typeface="Arial" panose="020b0604020202020204" pitchFamily="34" charset="0"/>
              <a:buNone/>
            </a:pPr>
            <a:endParaRPr lang="lv-LV" smtClean="0"/>
          </a:p>
          <a:p>
            <a:r>
              <a:rPr lang="lv-LV" smtClean="0"/>
              <a:t>Ar izpēti nesaistītas izmaksas var attiekties uz:</a:t>
            </a:r>
          </a:p>
          <a:p>
            <a:pPr marL="171450" indent="-171450">
              <a:buFont typeface="Arial" panose="020b0604020202020204" pitchFamily="34" charset="0"/>
              <a:buChar char="•"/>
            </a:pPr>
            <a:r>
              <a:rPr lang="lv-LV" smtClean="0"/>
              <a:t>konkrētu pētījumu, piemēram, izmaksas, kas rodas, administrējot līgumus ar laboratoriju;</a:t>
            </a:r>
          </a:p>
          <a:p>
            <a:pPr marL="171450" indent="-171450">
              <a:buFont typeface="Arial" panose="020b0604020202020204" pitchFamily="34" charset="0"/>
              <a:buChar char="•"/>
            </a:pPr>
            <a:r>
              <a:rPr lang="lv-LV" smtClean="0"/>
              <a:t>dokumentācijas sagatavošanu;</a:t>
            </a:r>
          </a:p>
          <a:p>
            <a:pPr marL="171450" indent="-171450">
              <a:buFont typeface="Arial" panose="020b0604020202020204" pitchFamily="34" charset="0"/>
              <a:buChar char="•"/>
            </a:pPr>
            <a:r>
              <a:rPr lang="lv-LV" smtClean="0"/>
              <a:t>foruma informācijas apmaiņai par vielām / kopīgā iesnieguma vispārējo administrēšanu.</a:t>
            </a:r>
          </a:p>
          <a:p>
            <a:endParaRPr lang="lv-LV" smtClean="0"/>
          </a:p>
          <a:p>
            <a:r>
              <a:rPr lang="lv-LV" smtClean="0"/>
              <a:t>Visas izmaksu pozīcijas ir jāpamato.</a:t>
            </a:r>
          </a:p>
          <a:p>
            <a:pPr marL="0" indent="0">
              <a:buFont typeface="Arial" panose="020b0604020202020204" pitchFamily="34" charset="0"/>
              <a:buNone/>
            </a:pPr>
            <a:endParaRPr lang="lv-LV" smtClean="0"/>
          </a:p>
          <a:p>
            <a:pPr marL="0" indent="0">
              <a:buFont typeface="Arial" panose="020b0604020202020204" pitchFamily="34" charset="0"/>
              <a:buNone/>
            </a:pPr>
            <a:r>
              <a:rPr lang="lv-LV" smtClean="0"/>
              <a:t>Atlīdzināšanas shēma nodrošina izmaksu vienlīdzīgu sadalījumu. Ik reizi, kad jauns potenciālais reģistrētājs iegādājas piekļuvi datiem, katra līdzreģistrētāja vispārējās izmaksas samazinās. Jāvienojas par to, kad un cik bieži pārrēķināt cena. </a:t>
            </a:r>
          </a:p>
        </p:txBody>
      </p:sp>
    </p:spTree>
    <p:extLst>
      <p:ext uri="{BB962C8B-B14F-4D97-AF65-F5344CB8AC3E}">
        <p14:creationId xmlns:p14="http://schemas.microsoft.com/office/powerpoint/2010/main" val="2789216868"/>
      </p:ext>
    </p:extLst>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png" /><Relationship Id="rId3"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png" /><Relationship Id="rId3"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3.png" /><Relationship Id="rId3"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image" Target="../media/image4.png" /><Relationship Id="rId2"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Title Slide">
    <p:spTree>
      <p:nvGrpSpPr>
        <p:cNvPr id="1" name=""/>
        <p:cNvGrpSpPr/>
        <p:nvPr/>
      </p:nvGrpSpPr>
      <p:grpSpPr>
        <a:xfrm>
          <a:off x="0" y="0"/>
          <a:ext cx="0" cy="0"/>
        </a:xfrm>
      </p:grpSpPr>
      <p:sp>
        <p:nvSpPr>
          <p:cNvPr id="6" name="Slide Number Placeholder 5"/>
          <p:cNvSpPr>
            <a:spLocks noGrp="1"/>
          </p:cNvSpPr>
          <p:nvPr>
            <p:ph type="sldNum" sz="quarter" idx="12"/>
          </p:nvPr>
        </p:nvSpPr>
        <p:spPr/>
        <p:txBody>
          <a:bodyPr/>
          <a:lstStyle/>
          <a:p>
            <a:fld id="{53FE240C-791C-4FA0-BA72-1FE57C9E7D13}" type="slidenum">
              <a:rPr lang="en-GB" smtClean="0"/>
              <a:t>‹#›</a:t>
            </a:fld>
            <a:endParaRPr lang="en-GB"/>
          </a:p>
        </p:txBody>
      </p:sp>
    </p:spTree>
    <p:extLst>
      <p:ext uri="{BB962C8B-B14F-4D97-AF65-F5344CB8AC3E}">
        <p14:creationId xmlns:p14="http://schemas.microsoft.com/office/powerpoint/2010/main" val="2814328842"/>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 preserve="1">
  <p:cSld name="Title and Content">
    <p:spTree>
      <p:nvGrpSpPr>
        <p:cNvPr id="1" name=""/>
        <p:cNvGrpSpPr/>
        <p:nvPr/>
      </p:nvGrpSpPr>
      <p:grpSpPr>
        <a:xfrm>
          <a:off x="0" y="0"/>
          <a:ext cx="0" cy="0"/>
        </a:xfrm>
      </p:grpSpPr>
      <p:sp>
        <p:nvSpPr>
          <p:cNvPr id="6" name="Slide Number Placeholder 5"/>
          <p:cNvSpPr>
            <a:spLocks noGrp="1"/>
          </p:cNvSpPr>
          <p:nvPr>
            <p:ph type="sldNum" sz="quarter" idx="12"/>
          </p:nvPr>
        </p:nvSpPr>
        <p:spPr/>
        <p:txBody>
          <a:bodyPr/>
          <a:lstStyle>
            <a:lvl1pPr>
              <a:defRPr sz="1000">
                <a:latin typeface="Verdana" panose="020b0604030504040204" pitchFamily="34" charset="0"/>
                <a:ea typeface="Verdana" panose="020b0604030504040204" pitchFamily="34" charset="0"/>
                <a:cs typeface="Verdana" panose="020b0604030504040204" pitchFamily="34" charset="0"/>
              </a:defRPr>
            </a:lvl1pPr>
          </a:lstStyle>
          <a:p>
            <a:fld id="{53FE240C-791C-4FA0-BA72-1FE57C9E7D13}" type="slidenum">
              <a:rPr lang="en-GB" smtClean="0"/>
              <a:t>‹#›</a:t>
            </a:fld>
            <a:endParaRPr lang="en-GB"/>
          </a:p>
        </p:txBody>
      </p:sp>
      <p:sp>
        <p:nvSpPr>
          <p:cNvPr id="9"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marL="0" indent="0" algn="ctr">
              <a:buFont typeface="Arial" panose="020b0604020202020204" pitchFamily="34" charset="0"/>
              <a:buNone/>
              <a:defRPr sz="10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GB" smtClean="0"/>
              <a:t>echa.europa.eu/reach-2018</a:t>
            </a:r>
            <a:endParaRPr lang="en-GB"/>
          </a:p>
        </p:txBody>
      </p:sp>
      <p:pic>
        <p:nvPicPr>
          <p:cNvPr id="5" name="Picture 4"/>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a:xfrm>
            <a:off x="7708334" y="1412776"/>
            <a:ext cx="896114" cy="173736"/>
          </a:xfrm>
          <a:prstGeom prst="rect">
            <a:avLst/>
          </a:prstGeom>
        </p:spPr>
      </p:pic>
      <p:pic>
        <p:nvPicPr>
          <p:cNvPr id="1026" name="Picture 2" descr="\\echa\data\users\u08103\Roaming Profile\Desktop\artboard2-02.png"/>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457200" y="476672"/>
            <a:ext cx="8229600" cy="1143000"/>
          </a:xfrm>
        </p:spPr>
        <p:txBody>
          <a:bodyPr>
            <a:noAutofit/>
          </a:bodyPr>
          <a:lstStyle>
            <a:lvl1pPr algn="l">
              <a:defRPr sz="3000" b="1">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Title</a:t>
            </a:r>
            <a:endParaRPr lang="en-GB"/>
          </a:p>
        </p:txBody>
      </p:sp>
      <p:sp>
        <p:nvSpPr>
          <p:cNvPr id="3" name="Content Placeholder 2"/>
          <p:cNvSpPr>
            <a:spLocks noGrp="1"/>
          </p:cNvSpPr>
          <p:nvPr>
            <p:ph idx="1"/>
          </p:nvPr>
        </p:nvSpPr>
        <p:spPr/>
        <p:txBody>
          <a:bodyPr>
            <a:normAutofit/>
          </a:bodyPr>
          <a:lstStyle>
            <a:lvl1pPr>
              <a:defRPr sz="24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1800">
                <a:latin typeface="Verdana" panose="020b0604030504040204" pitchFamily="34" charset="0"/>
                <a:ea typeface="Verdana" panose="020b0604030504040204" pitchFamily="34" charset="0"/>
                <a:cs typeface="Verdana" panose="020b0604030504040204" pitchFamily="34" charset="0"/>
              </a:defRPr>
            </a:lvl3pPr>
            <a:lvl4pPr>
              <a:defRPr sz="1600">
                <a:latin typeface="Verdana" panose="020b0604030504040204" pitchFamily="34" charset="0"/>
                <a:ea typeface="Verdana" panose="020b0604030504040204" pitchFamily="34" charset="0"/>
                <a:cs typeface="Verdana" panose="020b0604030504040204" pitchFamily="34" charset="0"/>
              </a:defRPr>
            </a:lvl4pPr>
            <a:lvl5pPr>
              <a:defRPr sz="1400">
                <a:latin typeface="Verdana" panose="020b0604030504040204" pitchFamily="34" charset="0"/>
                <a:ea typeface="Verdana" panose="020b0604030504040204" pitchFamily="34" charset="0"/>
                <a:cs typeface="Verdana" panose="020b060403050404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936402188"/>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Obj" preserve="1">
  <p:cSld name="Two Content">
    <p:spTree>
      <p:nvGrpSpPr>
        <p:cNvPr id="1" name=""/>
        <p:cNvGrpSpPr/>
        <p:nvPr/>
      </p:nvGrpSpPr>
      <p:grpSpPr>
        <a:xfrm>
          <a:off x="0" y="0"/>
          <a:ext cx="0" cy="0"/>
        </a:xfrm>
      </p:grpSpPr>
      <p:sp>
        <p:nvSpPr>
          <p:cNvPr id="4" name="Content Placeholder 3"/>
          <p:cNvSpPr>
            <a:spLocks noGrp="1"/>
          </p:cNvSpPr>
          <p:nvPr>
            <p:ph sz="half" idx="2"/>
          </p:nvPr>
        </p:nvSpPr>
        <p:spPr>
          <a:xfrm>
            <a:off x="4648200" y="1600200"/>
            <a:ext cx="4038600" cy="4525963"/>
          </a:xfrm>
        </p:spPr>
        <p:txBody>
          <a:bodyPr/>
          <a:lstStyle>
            <a:lvl1pPr>
              <a:defRPr sz="2400"/>
            </a:lvl1pPr>
            <a:lvl2pPr>
              <a:defRPr sz="2000"/>
            </a:lvl2pPr>
            <a:lvl3pPr>
              <a:defRPr sz="1800"/>
            </a:lvl3pPr>
            <a:lvl4pPr>
              <a:defRPr sz="16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Slide Number Placeholder 6"/>
          <p:cNvSpPr>
            <a:spLocks noGrp="1"/>
          </p:cNvSpPr>
          <p:nvPr>
            <p:ph type="sldNum" sz="quarter" idx="12"/>
          </p:nvPr>
        </p:nvSpPr>
        <p:spPr/>
        <p:txBody>
          <a:bodyPr/>
          <a:lstStyle>
            <a:lvl1pPr>
              <a:defRPr sz="1000">
                <a:latin typeface="Verdana" panose="020b0604030504040204" pitchFamily="34" charset="0"/>
                <a:ea typeface="Verdana" panose="020b0604030504040204" pitchFamily="34" charset="0"/>
                <a:cs typeface="Verdana" panose="020b0604030504040204" pitchFamily="34" charset="0"/>
              </a:defRPr>
            </a:lvl1pPr>
          </a:lstStyle>
          <a:p>
            <a:fld id="{53FE240C-791C-4FA0-BA72-1FE57C9E7D13}" type="slidenum">
              <a:rPr lang="en-GB" smtClean="0"/>
              <a:t>‹#›</a:t>
            </a:fld>
            <a:endParaRPr lang="en-GB"/>
          </a:p>
        </p:txBody>
      </p:sp>
      <p:sp>
        <p:nvSpPr>
          <p:cNvPr id="11"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0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GB" smtClean="0"/>
              <a:t>echa.europa.eu/reach-2018</a:t>
            </a:r>
            <a:endParaRPr lang="en-GB"/>
          </a:p>
        </p:txBody>
      </p:sp>
      <p:pic>
        <p:nvPicPr>
          <p:cNvPr id="10" name="Picture 9"/>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a:xfrm>
            <a:off x="7708334" y="1412776"/>
            <a:ext cx="896114" cy="173736"/>
          </a:xfrm>
          <a:prstGeom prst="rect">
            <a:avLst/>
          </a:prstGeom>
        </p:spPr>
      </p:pic>
      <p:pic>
        <p:nvPicPr>
          <p:cNvPr id="2050" name="Picture 2" descr="\\echa\data\users\u08103\Roaming Profile\Desktop\artboard2-02.png"/>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457200" y="476672"/>
            <a:ext cx="8229600" cy="1143000"/>
          </a:xfrm>
        </p:spPr>
        <p:txBody>
          <a:bodyPr>
            <a:normAutofit/>
          </a:bodyPr>
          <a:lstStyle>
            <a:lvl1pPr algn="l">
              <a:defRPr sz="3000" b="1">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Title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400"/>
            </a:lvl1pPr>
            <a:lvl2pPr>
              <a:defRPr sz="2000"/>
            </a:lvl2pPr>
            <a:lvl3pPr>
              <a:defRPr sz="1800"/>
            </a:lvl3pPr>
            <a:lvl4pPr>
              <a:defRPr sz="16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014658527"/>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Title Only">
    <p:spTree>
      <p:nvGrpSpPr>
        <p:cNvPr id="1" name=""/>
        <p:cNvGrpSpPr/>
        <p:nvPr/>
      </p:nvGrpSpPr>
      <p:grpSpPr>
        <a:xfrm>
          <a:off x="0" y="0"/>
          <a:ext cx="0" cy="0"/>
        </a:xfrm>
      </p:grpSpPr>
      <p:pic>
        <p:nvPicPr>
          <p:cNvPr id="10" name="Picture 9"/>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a:xfrm>
            <a:off x="7708334" y="1412776"/>
            <a:ext cx="896114" cy="173736"/>
          </a:xfrm>
          <a:prstGeom prst="rect">
            <a:avLst/>
          </a:prstGeom>
        </p:spPr>
      </p:pic>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5" y="0"/>
            <a:ext cx="9143245" cy="6857434"/>
          </a:xfrm>
          <a:prstGeom prst="rect">
            <a:avLst/>
          </a:prstGeom>
        </p:spPr>
      </p:pic>
      <p:sp>
        <p:nvSpPr>
          <p:cNvPr id="8" name="Title 1"/>
          <p:cNvSpPr>
            <a:spLocks noGrp="1"/>
          </p:cNvSpPr>
          <p:nvPr>
            <p:ph type="title" hasCustomPrompt="1"/>
          </p:nvPr>
        </p:nvSpPr>
        <p:spPr>
          <a:xfrm>
            <a:off x="457200" y="476672"/>
            <a:ext cx="8229600" cy="1143000"/>
          </a:xfrm>
        </p:spPr>
        <p:txBody>
          <a:bodyPr>
            <a:normAutofit/>
          </a:bodyPr>
          <a:lstStyle>
            <a:lvl1pPr algn="l">
              <a:defRPr sz="3000" b="1">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Title</a:t>
            </a:r>
            <a:endParaRPr lang="en-GB"/>
          </a:p>
        </p:txBody>
      </p:sp>
      <p:sp>
        <p:nvSpPr>
          <p:cNvPr id="5" name="Slide Number Placeholder 4"/>
          <p:cNvSpPr>
            <a:spLocks noGrp="1"/>
          </p:cNvSpPr>
          <p:nvPr>
            <p:ph type="sldNum" sz="quarter" idx="12"/>
          </p:nvPr>
        </p:nvSpPr>
        <p:spPr/>
        <p:txBody>
          <a:bodyPr/>
          <a:lstStyle/>
          <a:p>
            <a:fld id="{53FE240C-791C-4FA0-BA72-1FE57C9E7D13}" type="slidenum">
              <a:rPr lang="en-GB" smtClean="0"/>
              <a:t>‹#›</a:t>
            </a:fld>
            <a:endParaRPr lang="en-GB"/>
          </a:p>
        </p:txBody>
      </p:sp>
      <p:sp>
        <p:nvSpPr>
          <p:cNvPr id="9"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0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GB" smtClean="0"/>
              <a:t>echa.europa.eu/reach-2018</a:t>
            </a:r>
          </a:p>
        </p:txBody>
      </p:sp>
      <p:sp>
        <p:nvSpPr>
          <p:cNvPr id="7" name="Content Placeholder 2"/>
          <p:cNvSpPr>
            <a:spLocks noGrp="1"/>
          </p:cNvSpPr>
          <p:nvPr>
            <p:ph idx="1"/>
          </p:nvPr>
        </p:nvSpPr>
        <p:spPr>
          <a:xfrm>
            <a:off x="457200" y="1711349"/>
            <a:ext cx="8229600" cy="4525963"/>
          </a:xfrm>
        </p:spPr>
        <p:txBody>
          <a:bodyPr>
            <a:normAutofit/>
          </a:bodyPr>
          <a:lstStyle>
            <a:lvl1pPr>
              <a:defRPr sz="24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1800">
                <a:latin typeface="Verdana" panose="020b0604030504040204" pitchFamily="34" charset="0"/>
                <a:ea typeface="Verdana" panose="020b0604030504040204" pitchFamily="34" charset="0"/>
                <a:cs typeface="Verdana" panose="020b0604030504040204" pitchFamily="34" charset="0"/>
              </a:defRPr>
            </a:lvl3pPr>
            <a:lvl4pPr>
              <a:defRPr sz="1600">
                <a:latin typeface="Verdana" panose="020b0604030504040204" pitchFamily="34" charset="0"/>
                <a:ea typeface="Verdana" panose="020b0604030504040204" pitchFamily="34" charset="0"/>
                <a:cs typeface="Verdana" panose="020b0604030504040204" pitchFamily="34" charset="0"/>
              </a:defRPr>
            </a:lvl4pPr>
            <a:lvl5pPr>
              <a:defRPr sz="1400">
                <a:latin typeface="Verdana" panose="020b0604030504040204" pitchFamily="34" charset="0"/>
                <a:ea typeface="Verdana" panose="020b0604030504040204" pitchFamily="34" charset="0"/>
                <a:cs typeface="Verdana" panose="020b060403050404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344674218"/>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Only" preserve="1">
  <p:cSld name="1_Title Only">
    <p:spTree>
      <p:nvGrpSpPr>
        <p:cNvPr id="1" name=""/>
        <p:cNvGrpSpPr/>
        <p:nvPr/>
      </p:nvGrpSpPr>
      <p:grpSpPr>
        <a:xfrm>
          <a:off x="0" y="0"/>
          <a:ext cx="0" cy="0"/>
        </a:xfrm>
      </p:grpSpPr>
      <p:pic>
        <p:nvPicPr>
          <p:cNvPr id="4" name="Picture 3"/>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a:xfrm>
            <a:off x="755" y="12508"/>
            <a:ext cx="9143245" cy="6857434"/>
          </a:xfrm>
          <a:prstGeom prst="rect">
            <a:avLst/>
          </a:prstGeom>
        </p:spPr>
      </p:pic>
      <p:sp>
        <p:nvSpPr>
          <p:cNvPr id="2" name="Title 1"/>
          <p:cNvSpPr>
            <a:spLocks noGrp="1"/>
          </p:cNvSpPr>
          <p:nvPr>
            <p:ph type="title" hasCustomPrompt="1"/>
          </p:nvPr>
        </p:nvSpPr>
        <p:spPr>
          <a:xfrm>
            <a:off x="457200" y="764704"/>
            <a:ext cx="8229600" cy="1143000"/>
          </a:xfrm>
        </p:spPr>
        <p:txBody>
          <a:bodyPr/>
          <a:lstStyle>
            <a:lvl1pPr>
              <a:defRPr>
                <a:solidFill>
                  <a:srgbClr val="008BC8"/>
                </a:solidFill>
              </a:defRPr>
            </a:lvl1pPr>
          </a:lstStyle>
          <a:p>
            <a:r>
              <a:rPr lang="en-US" smtClean="0"/>
              <a:t>Transition slide/new section</a:t>
            </a:r>
            <a:endParaRPr lang="en-GB"/>
          </a:p>
        </p:txBody>
      </p:sp>
    </p:spTree>
    <p:extLst>
      <p:ext uri="{BB962C8B-B14F-4D97-AF65-F5344CB8AC3E}">
        <p14:creationId xmlns:p14="http://schemas.microsoft.com/office/powerpoint/2010/main" val="2316172268"/>
      </p:ext>
    </p:extLst>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image" Target="../media/image5.png" /><Relationship Id="rId7"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stStyle>
          <a:p>
            <a:fld id="{53FE240C-791C-4FA0-BA72-1FE57C9E7D13}" type="slidenum">
              <a:rPr lang="en-GB" smtClean="0"/>
              <a:t>‹#›</a:t>
            </a:fld>
            <a:endParaRPr lang="en-GB"/>
          </a:p>
        </p:txBody>
      </p:sp>
      <p:pic>
        <p:nvPicPr>
          <p:cNvPr id="8" name="Picture 7"/>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1"/>
            <a:ext cx="9143622" cy="6857717"/>
          </a:xfrm>
          <a:prstGeom prst="rect">
            <a:avLst/>
          </a:prstGeom>
        </p:spPr>
      </p:pic>
    </p:spTree>
    <p:extLst>
      <p:ext uri="{BB962C8B-B14F-4D97-AF65-F5344CB8AC3E}">
        <p14:creationId xmlns:p14="http://schemas.microsoft.com/office/powerpoint/2010/main" val="569806574"/>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Lst>
  <p:transition/>
  <p:timing/>
  <p:hf hdr="0" dt="0"/>
  <p:txStyles>
    <p:titleStyle>
      <a:lvl1pPr algn="l" defTabSz="914400" rtl="0" eaLnBrk="1" latinLnBrk="0" hangingPunct="1">
        <a:spcBef>
          <a:spcPct val="0"/>
        </a:spcBef>
        <a:buNone/>
        <a:defRPr sz="3000" b="1"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0.xml" /><Relationship Id="rId3" Type="http://schemas.openxmlformats.org/officeDocument/2006/relationships/image" Target="../media/image13.png" /><Relationship Id="rId4" Type="http://schemas.openxmlformats.org/officeDocument/2006/relationships/image" Target="../media/image14.png" /><Relationship Id="rId5" Type="http://schemas.microsoft.com/office/2007/relationships/hdphoto" Target="../media/hdphoto2.wdp" /><Relationship Id="rId6" Type="http://schemas.openxmlformats.org/officeDocument/2006/relationships/image" Target="../media/image15.png" /><Relationship Id="rId7" Type="http://schemas.openxmlformats.org/officeDocument/2006/relationships/image" Target="../media/image16.png" /><Relationship Id="rId8" Type="http://schemas.openxmlformats.org/officeDocument/2006/relationships/image" Target="../media/image17.png"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1.xml" /><Relationship Id="rId3" Type="http://schemas.openxmlformats.org/officeDocument/2006/relationships/image" Target="../media/image18.png" /><Relationship Id="rId4" Type="http://schemas.microsoft.com/office/2007/relationships/hdphoto" Target="../media/hdphoto3.wdp"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2.xml" /><Relationship Id="rId3" Type="http://schemas.openxmlformats.org/officeDocument/2006/relationships/hyperlink" Target="https://echa.europa.eu/reach-2018" TargetMode="Externa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3.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4.xml" /><Relationship Id="rId3" Type="http://schemas.openxmlformats.org/officeDocument/2006/relationships/image" Target="../media/image6.pn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5.xml" /><Relationship Id="rId3" Type="http://schemas.openxmlformats.org/officeDocument/2006/relationships/image" Target="../media/image6.pn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6.xml" /><Relationship Id="rId3" Type="http://schemas.openxmlformats.org/officeDocument/2006/relationships/image" Target="../media/image7.png" /><Relationship Id="rId4" Type="http://schemas.microsoft.com/office/2007/relationships/hdphoto" Target="../media/hdphoto1.wdp"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7.xml" /><Relationship Id="rId3" Type="http://schemas.openxmlformats.org/officeDocument/2006/relationships/image" Target="../media/image8.png" /><Relationship Id="rId4" Type="http://schemas.openxmlformats.org/officeDocument/2006/relationships/image" Target="../media/image9.png" /><Relationship Id="rId5" Type="http://schemas.openxmlformats.org/officeDocument/2006/relationships/image" Target="../media/image10.pn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8.xml" /><Relationship Id="rId3" Type="http://schemas.openxmlformats.org/officeDocument/2006/relationships/image" Target="../media/image11.png" /><Relationship Id="rId4" Type="http://schemas.openxmlformats.org/officeDocument/2006/relationships/image" Target="../media/image8.png" /><Relationship Id="rId5" Type="http://schemas.openxmlformats.org/officeDocument/2006/relationships/image" Target="../media/image9.png" /><Relationship Id="rId6" Type="http://schemas.openxmlformats.org/officeDocument/2006/relationships/image" Target="../media/image10.png"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9.xml" /><Relationship Id="rId3" Type="http://schemas.openxmlformats.org/officeDocument/2006/relationships/image" Target="../media/image12.png" /></Relationships>
</file>

<file path=ppt/slides/slide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 name="Otsikko 4"/>
          <p:cNvSpPr txBox="1"/>
          <p:nvPr/>
        </p:nvSpPr>
        <p:spPr bwMode="white">
          <a:xfrm>
            <a:off x="395984" y="3033016"/>
            <a:ext cx="5616176" cy="1494136"/>
          </a:xfrm>
          <a:prstGeom prst="rect">
            <a:avLst/>
          </a:prstGeom>
        </p:spPr>
        <p:txBody>
          <a:bodyPr/>
          <a:lstStyle>
            <a:lvl1pPr algn="l" defTabSz="914400" rtl="0" eaLnBrk="1" latinLnBrk="0" hangingPunct="1">
              <a:spcBef>
                <a:spcPct val="0"/>
              </a:spcBef>
              <a:buNone/>
              <a:defRPr sz="2800" kern="1200">
                <a:solidFill>
                  <a:schemeClr val="bg1"/>
                </a:solidFill>
                <a:latin typeface="Verdana" panose="020b0604030504040204" pitchFamily="34" charset="0"/>
                <a:ea typeface="+mj-ea"/>
                <a:cs typeface="+mj-cs"/>
              </a:defRPr>
            </a:lvl1p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en-GB" sz="2400" b="0" i="0" u="none" strike="noStrike" kern="1200" cap="none" spc="0" normalizeH="0" baseline="0" noProof="0">
              <a:ln>
                <a:noFill/>
              </a:ln>
              <a:solidFill>
                <a:sysClr val="window" lastClr="FFFFFF"/>
              </a:solidFill>
              <a:effectLst/>
              <a:uLnTx/>
              <a:uFillTx/>
            </a:endParaRPr>
          </a:p>
        </p:txBody>
      </p:sp>
      <p:sp>
        <p:nvSpPr>
          <p:cNvPr id="3" name="TextBox 2"/>
          <p:cNvSpPr txBox="1"/>
          <p:nvPr/>
        </p:nvSpPr>
        <p:spPr>
          <a:xfrm>
            <a:off x="755576" y="836712"/>
            <a:ext cx="6336704" cy="3631763"/>
          </a:xfrm>
          <a:prstGeom prst="rect">
            <a:avLst/>
          </a:prstGeom>
          <a:noFill/>
        </p:spPr>
        <p:txBody>
          <a:bodyPr wrap="square" rtlCol="0">
            <a:spAutoFit/>
          </a:bodyPr>
          <a:lstStyle/>
          <a:p>
            <a:r>
              <a:rPr lang="lv-LV" sz="5000" b="1" i="1" smtClean="0">
                <a:solidFill>
                  <a:schemeClr val="bg1"/>
                </a:solidFill>
                <a:latin typeface="Verdana" panose="020b0604030504040204" pitchFamily="34" charset="0"/>
              </a:rPr>
              <a:t>REACH</a:t>
            </a:r>
            <a:r>
              <a:rPr lang="lv-LV" sz="5000" b="1" smtClean="0">
                <a:solidFill>
                  <a:schemeClr val="bg1"/>
                </a:solidFill>
                <a:latin typeface="Verdana" panose="020b0604030504040204" pitchFamily="34" charset="0"/>
              </a:rPr>
              <a:t> 2018</a:t>
            </a:r>
          </a:p>
          <a:p>
            <a:endParaRPr lang="lv-LV" sz="3600" smtClean="0">
              <a:solidFill>
                <a:schemeClr val="bg1"/>
              </a:solidFill>
              <a:latin typeface="Verdana" panose="020b0604030504040204" pitchFamily="34" charset="0"/>
              <a:ea typeface="Verdana" panose="020b0604030504040204" pitchFamily="34" charset="0"/>
              <a:cs typeface="Verdana" panose="020b0604030504040204" pitchFamily="34" charset="0"/>
            </a:endParaRPr>
          </a:p>
          <a:p>
            <a:r>
              <a:rPr lang="lv-LV" sz="3600" smtClean="0">
                <a:solidFill>
                  <a:schemeClr val="bg1"/>
                </a:solidFill>
                <a:latin typeface="Verdana" panose="020b0604030504040204" pitchFamily="34" charset="0"/>
              </a:rPr>
              <a:t>Apvienojieties ar saviem līdzreģistrētājiem —  </a:t>
            </a:r>
          </a:p>
          <a:p>
            <a:r>
              <a:rPr lang="lv-LV" sz="3600" i="1" smtClean="0">
                <a:solidFill>
                  <a:schemeClr val="bg1"/>
                </a:solidFill>
                <a:latin typeface="Verdana" panose="020b0604030504040204" pitchFamily="34" charset="0"/>
              </a:rPr>
              <a:t>SIEF</a:t>
            </a:r>
            <a:r>
              <a:rPr lang="lv-LV" sz="3600" smtClean="0">
                <a:solidFill>
                  <a:schemeClr val="bg1"/>
                </a:solidFill>
                <a:latin typeface="Verdana" panose="020b0604030504040204" pitchFamily="34" charset="0"/>
              </a:rPr>
              <a:t> pārvaldība un datu kopīga lietošana</a:t>
            </a:r>
            <a:endParaRPr lang="lv-LV" sz="360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197870669"/>
      </p:ext>
    </p:extLst>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Slide Number Placeholder 1"/>
          <p:cNvSpPr>
            <a:spLocks noGrp="1"/>
          </p:cNvSpPr>
          <p:nvPr>
            <p:ph type="sldNum" sz="quarter" idx="12"/>
          </p:nvPr>
        </p:nvSpPr>
        <p:spPr/>
        <p:txBody>
          <a:bodyPr/>
          <a:lstStyle/>
          <a:p>
            <a:pPr>
              <a:buFontTx/>
              <a:buNone/>
            </a:pPr>
            <a:fld id="{53FE240C-791C-4FA0-BA72-1FE57C9E7D13}" type="slidenum">
              <a:rPr lang="en-GB" smtClean="0">
                <a:solidFill>
                  <a:prstClr val="black">
                    <a:tint val="75000"/>
                  </a:prstClr>
                </a:solidFill>
              </a:rPr>
              <a:pPr>
                <a:buFontTx/>
                <a:buNone/>
              </a:pPr>
              <a:t>10</a:t>
            </a:fld>
            <a:endParaRPr lang="lv-LV">
              <a:solidFill>
                <a:prstClr val="black">
                  <a:tint val="75000"/>
                </a:prstClr>
              </a:solidFill>
            </a:endParaRPr>
          </a:p>
        </p:txBody>
      </p:sp>
      <p:sp>
        <p:nvSpPr>
          <p:cNvPr id="3" name="Title 2"/>
          <p:cNvSpPr>
            <a:spLocks noGrp="1"/>
          </p:cNvSpPr>
          <p:nvPr>
            <p:ph type="title"/>
          </p:nvPr>
        </p:nvSpPr>
        <p:spPr/>
        <p:txBody>
          <a:bodyPr/>
          <a:lstStyle/>
          <a:p>
            <a:r>
              <a:rPr lang="lv-LV" noProof="0" smtClean="0"/>
              <a:t>Esiet gatavi jaunpienācējiem</a:t>
            </a:r>
            <a:endParaRPr lang="lv-LV" noProof="0"/>
          </a:p>
        </p:txBody>
      </p:sp>
      <p:sp>
        <p:nvSpPr>
          <p:cNvPr id="9" name="Content Placeholder 10"/>
          <p:cNvSpPr txBox="1"/>
          <p:nvPr/>
        </p:nvSpPr>
        <p:spPr>
          <a:xfrm>
            <a:off x="457200" y="1600200"/>
            <a:ext cx="8229600" cy="4781128"/>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lv-LV" sz="2400" smtClean="0">
                <a:solidFill>
                  <a:prstClr val="black"/>
                </a:solidFill>
              </a:rPr>
              <a:t>Kopīgas izmaksu segšanas modelim ir jābūt taisnīgam, pārredzamam un nediskriminējošam attiecībā pret potenciālajiem reģistrētājiem</a:t>
            </a:r>
          </a:p>
          <a:p>
            <a:r>
              <a:rPr lang="lv-LV" sz="2400">
                <a:solidFill>
                  <a:prstClr val="black"/>
                </a:solidFill>
              </a:rPr>
              <a:t>Nolemiet, kurš izskatīs jaunpienācēju jautājumus</a:t>
            </a:r>
          </a:p>
          <a:p>
            <a:r>
              <a:rPr lang="lv-LV" sz="2400" smtClean="0">
                <a:solidFill>
                  <a:prstClr val="black"/>
                </a:solidFill>
              </a:rPr>
              <a:t>Savā izmaksu sadales modelī iekļaujiet atlīdzināšanas mehānismu</a:t>
            </a:r>
          </a:p>
          <a:p>
            <a:endParaRPr lang="lv-LV" sz="2400">
              <a:solidFill>
                <a:prstClr val="black"/>
              </a:solidFill>
            </a:endParaRP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7020272" y="4665142"/>
            <a:ext cx="1487938" cy="1353739"/>
          </a:xfrm>
          <a:prstGeom prst="rect">
            <a:avLst/>
          </a:prstGeom>
        </p:spPr>
      </p:pic>
      <p:pic>
        <p:nvPicPr>
          <p:cNvPr id="10" name="Picture 9"/>
          <p:cNvPicPr>
            <a:picLocks noChangeAspect="1"/>
          </p:cNvPicPr>
          <p:nvPr/>
        </p:nvPicPr>
        <p:blipFill>
          <a:blip r:embed="rId4">
            <a:extLst>
              <a:ext uri="{BEBA8EAE-BF5A-486C-A8C5-ECC9F3942E4B}">
                <a14:imgProps xmlns:a14="http://schemas.microsoft.com/office/drawing/2010/main">
                  <a14:imgLayer r:embed="rId5">
                    <a14:imgEffect>
                      <a14:backgroundRemoval t="46933" b="100000" l="54749" r="99721"/>
                    </a14:imgEffect>
                  </a14:imgLayer>
                </a14:imgProps>
              </a:ext>
              <a:ext uri="{28A0092B-C50C-407E-A947-70E740481C1C}">
                <a14:useLocalDpi xmlns:a14="http://schemas.microsoft.com/office/drawing/2010/main" val="0"/>
              </a:ext>
            </a:extLst>
          </a:blip>
          <a:srcRect l="50000" t="41361"/>
          <a:stretch>
            <a:fillRect/>
          </a:stretch>
        </p:blipFill>
        <p:spPr>
          <a:xfrm flipH="1">
            <a:off x="6669349" y="4390186"/>
            <a:ext cx="875515" cy="934178"/>
          </a:xfrm>
          <a:prstGeom prst="rect">
            <a:avLst/>
          </a:prstGeom>
        </p:spPr>
      </p:pic>
      <p:pic>
        <p:nvPicPr>
          <p:cNvPr id="11" name="Picture 10"/>
          <p:cNvPicPr>
            <a:picLocks noChangeAspect="1"/>
          </p:cNvPicPr>
          <p:nvPr/>
        </p:nvPicPr>
        <p:blipFill>
          <a:blip r:embed="rId6">
            <a:extLst>
              <a:ext uri="{BEBA8EAE-BF5A-486C-A8C5-ECC9F3942E4B}">
                <a14:imgProps xmlns:a14="http://schemas.microsoft.com/office/drawing/2010/main">
                  <a14:imgLayer r:embed="rId5">
                    <a14:imgEffect>
                      <a14:backgroundRemoval t="0" b="73006" l="0" r="67039"/>
                    </a14:imgEffect>
                  </a14:imgLayer>
                </a14:imgProps>
              </a:ext>
              <a:ext uri="{28A0092B-C50C-407E-A947-70E740481C1C}">
                <a14:useLocalDpi xmlns:a14="http://schemas.microsoft.com/office/drawing/2010/main" val="0"/>
              </a:ext>
            </a:extLst>
          </a:blip>
          <a:srcRect r="32902" b="29091"/>
          <a:stretch>
            <a:fillRect/>
          </a:stretch>
        </p:blipFill>
        <p:spPr>
          <a:xfrm flipH="1">
            <a:off x="7728005" y="5681645"/>
            <a:ext cx="545485" cy="524470"/>
          </a:xfrm>
          <a:prstGeom prst="rect">
            <a:avLst/>
          </a:prstGeom>
        </p:spPr>
      </p:pic>
      <p:pic>
        <p:nvPicPr>
          <p:cNvPr id="12" name="Picture 11"/>
          <p:cNvPicPr>
            <a:picLocks noChangeAspect="1"/>
          </p:cNvPicPr>
          <p:nvPr/>
        </p:nvPicPr>
        <p:blipFill>
          <a:blip r:embed="rId7">
            <a:extLst>
              <a:ext uri="{BEBA8EAE-BF5A-486C-A8C5-ECC9F3942E4B}">
                <a14:imgProps xmlns:a14="http://schemas.microsoft.com/office/drawing/2010/main">
                  <a14:imgLayer r:embed="rId5">
                    <a14:imgEffect>
                      <a14:backgroundRemoval t="0" b="73006" l="0" r="67039"/>
                    </a14:imgEffect>
                  </a14:imgLayer>
                </a14:imgProps>
              </a:ext>
              <a:ext uri="{28A0092B-C50C-407E-A947-70E740481C1C}">
                <a14:useLocalDpi xmlns:a14="http://schemas.microsoft.com/office/drawing/2010/main" val="0"/>
              </a:ext>
            </a:extLst>
          </a:blip>
          <a:srcRect r="32902" b="29091"/>
          <a:stretch>
            <a:fillRect/>
          </a:stretch>
        </p:blipFill>
        <p:spPr>
          <a:xfrm flipH="1">
            <a:off x="7461437" y="4189439"/>
            <a:ext cx="454294" cy="436792"/>
          </a:xfrm>
          <a:prstGeom prst="rect">
            <a:avLst/>
          </a:prstGeom>
        </p:spPr>
      </p:pic>
      <p:pic>
        <p:nvPicPr>
          <p:cNvPr id="13" name="Picture 12"/>
          <p:cNvPicPr>
            <a:picLocks noChangeAspect="1"/>
          </p:cNvPicPr>
          <p:nvPr/>
        </p:nvPicPr>
        <p:blipFill>
          <a:blip r:embed="rId8">
            <a:extLst>
              <a:ext uri="{BEBA8EAE-BF5A-486C-A8C5-ECC9F3942E4B}">
                <a14:imgProps xmlns:a14="http://schemas.microsoft.com/office/drawing/2010/main">
                  <a14:imgLayer r:embed="rId5">
                    <a14:imgEffect>
                      <a14:backgroundRemoval t="46933" b="100000" l="54749" r="99721"/>
                    </a14:imgEffect>
                  </a14:imgLayer>
                </a14:imgProps>
              </a:ext>
              <a:ext uri="{28A0092B-C50C-407E-A947-70E740481C1C}">
                <a14:useLocalDpi xmlns:a14="http://schemas.microsoft.com/office/drawing/2010/main" val="0"/>
              </a:ext>
            </a:extLst>
          </a:blip>
          <a:srcRect l="50000" t="41361"/>
          <a:stretch>
            <a:fillRect/>
          </a:stretch>
        </p:blipFill>
        <p:spPr>
          <a:xfrm flipH="1">
            <a:off x="7996559" y="4215922"/>
            <a:ext cx="359723" cy="383825"/>
          </a:xfrm>
          <a:prstGeom prst="rect">
            <a:avLst/>
          </a:prstGeom>
        </p:spPr>
      </p:pic>
    </p:spTree>
    <p:extLst>
      <p:ext uri="{BB962C8B-B14F-4D97-AF65-F5344CB8AC3E}">
        <p14:creationId xmlns:p14="http://schemas.microsoft.com/office/powerpoint/2010/main" val="4567513"/>
      </p:ext>
    </p:extLst>
  </p:cSld>
  <p:clrMapOvr>
    <a:masterClrMapping/>
  </p:clrMapOvr>
  <p:transition/>
  <p:timing/>
</p:sld>
</file>

<file path=ppt/slides/slide1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 name="Slide Number Placeholder 3"/>
          <p:cNvSpPr>
            <a:spLocks noGrp="1"/>
          </p:cNvSpPr>
          <p:nvPr>
            <p:ph type="sldNum" sz="quarter" idx="12"/>
          </p:nvPr>
        </p:nvSpPr>
        <p:spPr/>
        <p:txBody>
          <a:bodyPr/>
          <a:lstStyle/>
          <a:p>
            <a:pPr>
              <a:buFontTx/>
              <a:buNone/>
            </a:pPr>
            <a:fld id="{53FE240C-791C-4FA0-BA72-1FE57C9E7D13}" type="slidenum">
              <a:rPr lang="en-GB" smtClean="0">
                <a:solidFill>
                  <a:prstClr val="black">
                    <a:tint val="75000"/>
                  </a:prstClr>
                </a:solidFill>
              </a:rPr>
              <a:pPr>
                <a:buFontTx/>
                <a:buNone/>
              </a:pPr>
              <a:t>11</a:t>
            </a:fld>
            <a:endParaRPr lang="lv-LV">
              <a:solidFill>
                <a:prstClr val="black">
                  <a:tint val="75000"/>
                </a:prstClr>
              </a:solidFill>
            </a:endParaRPr>
          </a:p>
        </p:txBody>
      </p:sp>
      <p:sp>
        <p:nvSpPr>
          <p:cNvPr id="2" name="Title 1"/>
          <p:cNvSpPr>
            <a:spLocks noGrp="1"/>
          </p:cNvSpPr>
          <p:nvPr>
            <p:ph type="title"/>
          </p:nvPr>
        </p:nvSpPr>
        <p:spPr/>
        <p:txBody>
          <a:bodyPr/>
          <a:lstStyle/>
          <a:p>
            <a:r>
              <a:rPr lang="lv-LV" noProof="0" smtClean="0"/>
              <a:t>Datu kopīgas lietošanas strīdi</a:t>
            </a:r>
            <a:endParaRPr lang="lv-LV" noProof="0"/>
          </a:p>
        </p:txBody>
      </p:sp>
      <p:sp>
        <p:nvSpPr>
          <p:cNvPr id="11" name="Content Placeholder 10"/>
          <p:cNvSpPr>
            <a:spLocks noGrp="1"/>
          </p:cNvSpPr>
          <p:nvPr>
            <p:ph idx="1"/>
          </p:nvPr>
        </p:nvSpPr>
        <p:spPr/>
        <p:txBody>
          <a:bodyPr>
            <a:noAutofit/>
          </a:bodyPr>
          <a:lstStyle/>
          <a:p>
            <a:pPr>
              <a:spcBef>
                <a:spcPts val="1200"/>
              </a:spcBef>
            </a:pPr>
            <a:r>
              <a:rPr lang="lv-LV" noProof="0" smtClean="0"/>
              <a:t>Ja jūs un jūsu līdzreģistrētāji nevarat panākt vienošanos par datu kopīgu lietošanu: </a:t>
            </a:r>
          </a:p>
          <a:p>
            <a:pPr lvl="1">
              <a:spcBef>
                <a:spcPts val="480"/>
              </a:spcBef>
              <a:buFont typeface="Arial" panose="020b0604020202020204" pitchFamily="34" charset="0"/>
              <a:buChar char="•"/>
            </a:pPr>
            <a:r>
              <a:rPr lang="lv-LV" noProof="0" smtClean="0"/>
              <a:t>pārliecinieties, ka varat parādīt, ka esat pielicis visas pūles sarunās (jautājot un atbildot)</a:t>
            </a:r>
          </a:p>
          <a:p>
            <a:pPr lvl="1">
              <a:spcBef>
                <a:spcPts val="480"/>
              </a:spcBef>
              <a:buFont typeface="Arial" panose="020b0604020202020204" pitchFamily="34" charset="0"/>
              <a:buChar char="•"/>
            </a:pPr>
            <a:r>
              <a:rPr lang="lv-LV" noProof="0" smtClean="0"/>
              <a:t>kā pēdējo līdzekli iesniedziet kopīgas datu lietošanas strīdu </a:t>
            </a:r>
            <a:r>
              <a:rPr lang="lv-LV" i="1" noProof="0" smtClean="0"/>
              <a:t>ECHA</a:t>
            </a:r>
          </a:p>
          <a:p>
            <a:pPr lvl="1">
              <a:spcBef>
                <a:spcPts val="480"/>
              </a:spcBef>
              <a:buFont typeface="Arial" panose="020b0604020202020204" pitchFamily="34" charset="0"/>
              <a:buChar char="•"/>
            </a:pPr>
            <a:r>
              <a:rPr lang="lv-LV" noProof="0" smtClean="0"/>
              <a:t>jums tik un tā būs jāiesniedz kopīga reģistrācija</a:t>
            </a:r>
            <a:endParaRPr lang="lv-LV" noProof="0"/>
          </a:p>
        </p:txBody>
      </p:sp>
      <p:pic>
        <p:nvPicPr>
          <p:cNvPr id="6" name="Picture 2" descr="\\echa\data\Directorates\A-shared\- Unit A3\10.2.5 Production of Publication materials; social media, audiovisuals and proof reading\Photos\Photos_contact unit A3\Graphs_illustrations\Policy.png"/>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bright="20000" contrast="-20000"/>
                    </a14:imgEffect>
                  </a14:imgLayer>
                </a14:imgProps>
              </a:ext>
              <a:ext uri="{28A0092B-C50C-407E-A947-70E740481C1C}">
                <a14:useLocalDpi xmlns:a14="http://schemas.microsoft.com/office/drawing/2010/main" val="0"/>
              </a:ext>
            </a:extLst>
          </a:blip>
          <a:stretch>
            <a:fillRect/>
          </a:stretch>
        </p:blipFill>
        <p:spPr bwMode="auto">
          <a:xfrm>
            <a:off x="6760553" y="4869160"/>
            <a:ext cx="1433444" cy="1224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7406594"/>
      </p:ext>
    </p:extLst>
  </p:cSld>
  <p:clrMapOvr>
    <a:masterClrMapping/>
  </p:clrMapOvr>
  <p:transition/>
  <p:timing/>
</p:sld>
</file>

<file path=ppt/slides/slide1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 name="Slide Number Placeholder 3"/>
          <p:cNvSpPr>
            <a:spLocks noGrp="1"/>
          </p:cNvSpPr>
          <p:nvPr>
            <p:ph type="sldNum" sz="quarter" idx="12"/>
          </p:nvPr>
        </p:nvSpPr>
        <p:spPr/>
        <p:txBody>
          <a:bodyPr/>
          <a:lstStyle/>
          <a:p>
            <a:pPr>
              <a:buFontTx/>
              <a:buNone/>
            </a:pPr>
            <a:fld id="{53FE240C-791C-4FA0-BA72-1FE57C9E7D13}" type="slidenum">
              <a:rPr lang="en-GB" smtClean="0">
                <a:solidFill>
                  <a:prstClr val="black">
                    <a:tint val="75000"/>
                  </a:prstClr>
                </a:solidFill>
              </a:rPr>
              <a:pPr>
                <a:buFontTx/>
                <a:buNone/>
              </a:pPr>
              <a:t>12</a:t>
            </a:fld>
            <a:endParaRPr lang="lv-LV">
              <a:solidFill>
                <a:prstClr val="black">
                  <a:tint val="75000"/>
                </a:prstClr>
              </a:solidFill>
            </a:endParaRPr>
          </a:p>
        </p:txBody>
      </p:sp>
      <p:sp>
        <p:nvSpPr>
          <p:cNvPr id="2" name="Title 1"/>
          <p:cNvSpPr>
            <a:spLocks noGrp="1"/>
          </p:cNvSpPr>
          <p:nvPr>
            <p:ph type="title"/>
          </p:nvPr>
        </p:nvSpPr>
        <p:spPr/>
        <p:txBody>
          <a:bodyPr/>
          <a:lstStyle/>
          <a:p>
            <a:r>
              <a:rPr lang="lv-LV" noProof="0" smtClean="0"/>
              <a:t>Nobeiguma paziņojumi</a:t>
            </a:r>
            <a:endParaRPr lang="lv-LV" noProof="0"/>
          </a:p>
        </p:txBody>
      </p:sp>
      <p:sp>
        <p:nvSpPr>
          <p:cNvPr id="3" name="Content Placeholder 2"/>
          <p:cNvSpPr>
            <a:spLocks noGrp="1"/>
          </p:cNvSpPr>
          <p:nvPr>
            <p:ph idx="1"/>
          </p:nvPr>
        </p:nvSpPr>
        <p:spPr/>
        <p:txBody>
          <a:bodyPr>
            <a:normAutofit fontScale="92500"/>
          </a:bodyPr>
          <a:lstStyle/>
          <a:p>
            <a:pPr>
              <a:spcBef>
                <a:spcPts val="1200"/>
              </a:spcBef>
            </a:pPr>
            <a:r>
              <a:rPr lang="lv-LV" noProof="0" smtClean="0"/>
              <a:t>Uz 2018. gadu būs jāizveido daudz jaunu </a:t>
            </a:r>
            <a:r>
              <a:rPr lang="lv-LV" i="1" noProof="0" smtClean="0"/>
              <a:t>SIEF</a:t>
            </a:r>
          </a:p>
          <a:p>
            <a:pPr>
              <a:spcBef>
                <a:spcPts val="1200"/>
              </a:spcBef>
            </a:pPr>
            <a:r>
              <a:rPr lang="lv-LV" noProof="0"/>
              <a:t>Dalieties ar jūsu rīcībā esošo informāciju par jūsu vielu ar saviem līdzreģistrētājiem</a:t>
            </a:r>
          </a:p>
          <a:p>
            <a:pPr>
              <a:spcBef>
                <a:spcPts val="1200"/>
              </a:spcBef>
            </a:pPr>
            <a:r>
              <a:rPr lang="lv-LV" noProof="0" smtClean="0"/>
              <a:t>Rīkojieties taisnīgi, pārredzami un nediskriminējoši:</a:t>
            </a:r>
          </a:p>
          <a:p>
            <a:pPr lvl="1">
              <a:buFont typeface="Arial" panose="020b0604020202020204" pitchFamily="34" charset="0"/>
              <a:buChar char="•"/>
            </a:pPr>
            <a:r>
              <a:rPr lang="lv-LV" noProof="0" smtClean="0"/>
              <a:t>saziņā ar saviem līdzreģistrētājiem</a:t>
            </a:r>
          </a:p>
          <a:p>
            <a:pPr lvl="1">
              <a:buFont typeface="Arial" panose="020b0604020202020204" pitchFamily="34" charset="0"/>
              <a:buChar char="•"/>
            </a:pPr>
            <a:r>
              <a:rPr lang="lv-LV" noProof="0" smtClean="0"/>
              <a:t>darba dalīšanā</a:t>
            </a:r>
          </a:p>
          <a:p>
            <a:pPr lvl="1">
              <a:buFont typeface="Arial" panose="020b0604020202020204" pitchFamily="34" charset="0"/>
              <a:buChar char="•"/>
            </a:pPr>
            <a:r>
              <a:rPr lang="lv-LV" noProof="0" smtClean="0"/>
              <a:t>cenu noteikšanā par datiem un padarīto darbu</a:t>
            </a:r>
            <a:endParaRPr lang="lv-LV" noProof="0"/>
          </a:p>
          <a:p>
            <a:pPr>
              <a:spcBef>
                <a:spcPts val="1200"/>
              </a:spcBef>
            </a:pPr>
            <a:r>
              <a:rPr lang="lv-LV" smtClean="0"/>
              <a:t>Papildu informācija ir pieejama šeit: </a:t>
            </a:r>
            <a:r>
              <a:rPr lang="lv-LV" smtClean="0">
                <a:hlinkClick r:id="rId3"/>
              </a:rPr>
              <a:t>https://echa.europa.eu/reach-2018</a:t>
            </a:r>
            <a:endParaRPr lang="lv-LV"/>
          </a:p>
          <a:p>
            <a:pPr marL="0" indent="0">
              <a:spcBef>
                <a:spcPts val="1200"/>
              </a:spcBef>
              <a:buNone/>
            </a:pPr>
            <a:br>
              <a:rPr lang="en-GB" noProof="0" smtClean="0"/>
            </a:br>
          </a:p>
          <a:p>
            <a:pPr>
              <a:spcBef>
                <a:spcPts val="1200"/>
              </a:spcBef>
            </a:pPr>
            <a:endParaRPr lang="lv-LV" noProof="0"/>
          </a:p>
        </p:txBody>
      </p:sp>
    </p:spTree>
    <p:extLst>
      <p:ext uri="{BB962C8B-B14F-4D97-AF65-F5344CB8AC3E}">
        <p14:creationId xmlns:p14="http://schemas.microsoft.com/office/powerpoint/2010/main" val="3187991665"/>
      </p:ext>
    </p:extLst>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Slide Number Placeholder 1"/>
          <p:cNvSpPr>
            <a:spLocks noGrp="1"/>
          </p:cNvSpPr>
          <p:nvPr>
            <p:ph type="sldNum" sz="quarter" idx="12"/>
          </p:nvPr>
        </p:nvSpPr>
        <p:spPr/>
        <p:txBody>
          <a:bodyPr/>
          <a:lstStyle/>
          <a:p>
            <a:fld id="{53FE240C-791C-4FA0-BA72-1FE57C9E7D13}" type="slidenum">
              <a:rPr lang="en-GB" smtClean="0"/>
              <a:t>2</a:t>
            </a:fld>
            <a:endParaRPr lang="lv-LV"/>
          </a:p>
        </p:txBody>
      </p:sp>
      <p:sp>
        <p:nvSpPr>
          <p:cNvPr id="4" name="Title 3"/>
          <p:cNvSpPr>
            <a:spLocks noGrp="1"/>
          </p:cNvSpPr>
          <p:nvPr>
            <p:ph type="title"/>
          </p:nvPr>
        </p:nvSpPr>
        <p:spPr/>
        <p:txBody>
          <a:bodyPr/>
          <a:lstStyle/>
          <a:p>
            <a:r>
              <a:rPr lang="lv-LV" noProof="0" smtClean="0"/>
              <a:t>Šīs prezentācijas mērķis</a:t>
            </a:r>
            <a:endParaRPr lang="lv-LV" noProof="0"/>
          </a:p>
        </p:txBody>
      </p:sp>
      <p:sp>
        <p:nvSpPr>
          <p:cNvPr id="5" name="Content Placeholder 4"/>
          <p:cNvSpPr>
            <a:spLocks noGrp="1"/>
          </p:cNvSpPr>
          <p:nvPr>
            <p:ph idx="1"/>
          </p:nvPr>
        </p:nvSpPr>
        <p:spPr/>
        <p:txBody>
          <a:bodyPr>
            <a:normAutofit fontScale="62500" lnSpcReduction="20000"/>
          </a:bodyPr>
          <a:lstStyle/>
          <a:p>
            <a:r>
              <a:rPr lang="lv-LV" altLang="en-US" noProof="0"/>
              <a:t>Šo prezentāciju ar piezīmēm sagatavoja </a:t>
            </a:r>
            <a:r>
              <a:rPr lang="lv-LV" altLang="en-US" i="1" noProof="0"/>
              <a:t>ECHA</a:t>
            </a:r>
            <a:r>
              <a:rPr lang="lv-LV" altLang="en-US" noProof="0"/>
              <a:t>, Eiropas Ķimikāliju aģentūra, lai jums palīdzētu sagatavot prezentāciju par </a:t>
            </a:r>
            <a:r>
              <a:rPr lang="lv-LV" altLang="en-US" i="1" noProof="0"/>
              <a:t>REACH</a:t>
            </a:r>
            <a:r>
              <a:rPr lang="lv-LV" altLang="en-US" noProof="0"/>
              <a:t> 2018, proti, esošo vielu pēdējo reģistrācijas termiņu. Prezentācija ir izveidota tā, lai jūs varētu atlasīt attiecīgos slaidus un tos pēc vajadzības pielāgot, lai tie atbilstu jūsu auditorijai, neatkarīgi no tā, vai tā būtu vadība, strādnieki, vides veselības un drošības profesionāļi, iestādes utt. Jūs to varat izmantot bez papildu atļaujas.</a:t>
            </a:r>
          </a:p>
          <a:p>
            <a:endParaRPr lang="lv-LV" altLang="en-US" noProof="0"/>
          </a:p>
          <a:p>
            <a:r>
              <a:rPr lang="lv-LV" altLang="en-US" noProof="0"/>
              <a:t>Šī prezentācija sniedz īsu pārskatu par </a:t>
            </a:r>
            <a:r>
              <a:rPr lang="lv-LV" altLang="en-US" i="1" noProof="0"/>
              <a:t>ECHA REACH</a:t>
            </a:r>
            <a:r>
              <a:rPr lang="lv-LV" altLang="en-US" noProof="0"/>
              <a:t> 2018. gada ceļveža 3. posmu (Apvienojieties ar saviem līdzreģistrētājiem). Tā ir viena no </a:t>
            </a:r>
            <a:r>
              <a:rPr lang="lv-LV" altLang="en-US" i="1" noProof="0"/>
              <a:t>ECHA</a:t>
            </a:r>
            <a:r>
              <a:rPr lang="lv-LV" altLang="en-US" noProof="0"/>
              <a:t> tīmekļa vietnē pieejamo ar </a:t>
            </a:r>
            <a:r>
              <a:rPr lang="lv-LV" altLang="en-US" i="1" noProof="0"/>
              <a:t>REACH 2018</a:t>
            </a:r>
            <a:r>
              <a:rPr lang="lv-LV" altLang="en-US" noProof="0"/>
              <a:t> saistīto prezentāciju sērijas. Jūs varat sniegt komentārus un ierosinājumus, sūtot tos uz e-pasta adresi </a:t>
            </a:r>
            <a:r>
              <a:rPr lang="lv-LV" altLang="en-US" b="1" noProof="0" smtClean="0">
                <a:solidFill>
                  <a:srgbClr val="0046AD"/>
                </a:solidFill>
              </a:rPr>
              <a:t>reach-2018@echa.europa.eu</a:t>
            </a:r>
            <a:r>
              <a:rPr lang="lv-LV" altLang="en-US" noProof="0"/>
              <a:t>.  </a:t>
            </a:r>
          </a:p>
          <a:p>
            <a:endParaRPr lang="lv-LV" altLang="en-US" noProof="0"/>
          </a:p>
          <a:p>
            <a:r>
              <a:rPr lang="lv-LV" altLang="en-US" b="1" noProof="0"/>
              <a:t>Juridisks paziņojums </a:t>
            </a:r>
            <a:r>
              <a:rPr lang="lv-LV" altLang="en-US" noProof="0"/>
              <a:t>Šajā prezentācijā ietvertā informācija nav juridisks padoms un ne vienmēr atspoguļo Eiropas Ķimikāliju aģentūras oficiālo nostāju no juridiskā viedokļa. Eiropas Ķimikāliju aģentūra neuzņemas nekādu atbildību par šā dokumenta saturu.</a:t>
            </a:r>
          </a:p>
          <a:p>
            <a:endParaRPr lang="lv-LV" altLang="en-US" noProof="0"/>
          </a:p>
          <a:p>
            <a:r>
              <a:rPr lang="lv-LV" altLang="en-US" noProof="0"/>
              <a:t>Publikācija: 2017. gada maijs</a:t>
            </a:r>
          </a:p>
          <a:p>
            <a:pPr marL="0" indent="0">
              <a:buNone/>
            </a:pPr>
            <a:endParaRPr lang="lv-LV" noProof="0"/>
          </a:p>
        </p:txBody>
      </p:sp>
    </p:spTree>
    <p:extLst>
      <p:ext uri="{BB962C8B-B14F-4D97-AF65-F5344CB8AC3E}">
        <p14:creationId xmlns:p14="http://schemas.microsoft.com/office/powerpoint/2010/main" val="2232392562"/>
      </p:ext>
    </p:extLst>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 name="Slide Number Placeholder 3"/>
          <p:cNvSpPr>
            <a:spLocks noGrp="1"/>
          </p:cNvSpPr>
          <p:nvPr>
            <p:ph type="sldNum" sz="quarter" idx="12"/>
          </p:nvPr>
        </p:nvSpPr>
        <p:spPr/>
        <p:txBody>
          <a:bodyPr/>
          <a:lstStyle/>
          <a:p>
            <a:pPr>
              <a:buFontTx/>
              <a:buNone/>
            </a:pPr>
            <a:fld id="{53FE240C-791C-4FA0-BA72-1FE57C9E7D13}" type="slidenum">
              <a:rPr lang="en-GB" smtClean="0">
                <a:solidFill>
                  <a:prstClr val="black">
                    <a:tint val="75000"/>
                  </a:prstClr>
                </a:solidFill>
              </a:rPr>
              <a:pPr>
                <a:buFontTx/>
                <a:buNone/>
              </a:pPr>
              <a:t>3</a:t>
            </a:fld>
            <a:endParaRPr lang="lv-LV">
              <a:solidFill>
                <a:prstClr val="black">
                  <a:tint val="75000"/>
                </a:prstClr>
              </a:solidFill>
            </a:endParaRPr>
          </a:p>
        </p:txBody>
      </p:sp>
      <p:sp>
        <p:nvSpPr>
          <p:cNvPr id="2" name="Title 1"/>
          <p:cNvSpPr>
            <a:spLocks noGrp="1"/>
          </p:cNvSpPr>
          <p:nvPr>
            <p:ph type="title"/>
          </p:nvPr>
        </p:nvSpPr>
        <p:spPr/>
        <p:txBody>
          <a:bodyPr/>
          <a:lstStyle/>
          <a:p>
            <a:r>
              <a:rPr lang="lv-LV" i="1" noProof="0" smtClean="0"/>
              <a:t>REACH</a:t>
            </a:r>
            <a:r>
              <a:rPr lang="lv-LV" noProof="0" smtClean="0"/>
              <a:t> reģistrācija 2018. gadā</a:t>
            </a:r>
            <a:endParaRPr lang="lv-LV" noProof="0"/>
          </a:p>
        </p:txBody>
      </p:sp>
      <p:sp>
        <p:nvSpPr>
          <p:cNvPr id="6" name="Tekstin paikkamerkki 5"/>
          <p:cNvSpPr txBox="1"/>
          <p:nvPr/>
        </p:nvSpPr>
        <p:spPr>
          <a:xfrm>
            <a:off x="468440" y="1844824"/>
            <a:ext cx="8064000" cy="3960000"/>
          </a:xfrm>
          <a:prstGeom prst="rect">
            <a:avLst/>
          </a:prstGeom>
        </p:spPr>
        <p:txBody>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Arial" pitchFamily="34" charset="0"/>
              </a:defRPr>
            </a:lvl1pPr>
            <a:lvl2pPr marL="742950" indent="-285750" algn="l" defTabSz="914400" rtl="0" eaLnBrk="1" latinLnBrk="0" hangingPunct="1">
              <a:spcBef>
                <a:spcPct val="20000"/>
              </a:spcBef>
              <a:buFont typeface="Arial" pitchFamily="34" charset="0"/>
              <a:buChar char="•"/>
              <a:defRPr sz="2000" kern="1200" baseline="0">
                <a:solidFill>
                  <a:schemeClr val="tx1"/>
                </a:solidFill>
                <a:latin typeface="+mn-lt"/>
                <a:ea typeface="+mn-ea"/>
                <a:cs typeface="Arial" pitchFamily="34" charset="0"/>
              </a:defRPr>
            </a:lvl2pPr>
            <a:lvl3pPr marL="1200150" indent="-285750" algn="l" defTabSz="914400" rtl="0" eaLnBrk="1" latinLnBrk="0" hangingPunct="1">
              <a:spcBef>
                <a:spcPct val="20000"/>
              </a:spcBef>
              <a:buFont typeface="Arial" pitchFamily="34" charset="0"/>
              <a:buChar char="•"/>
              <a:defRPr sz="1600" kern="1200">
                <a:solidFill>
                  <a:schemeClr val="tx1"/>
                </a:solidFill>
                <a:latin typeface="+mn-lt"/>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1200"/>
              </a:spcBef>
              <a:spcAft>
                <a:spcPts val="2400"/>
              </a:spcAft>
              <a:buFont typeface="Arial" pitchFamily="34" charset="0"/>
              <a:buNone/>
              <a:defRPr/>
            </a:pPr>
            <a:r>
              <a:rPr lang="lv-LV" b="1" smtClean="0">
                <a:solidFill>
                  <a:srgbClr val="008BC8"/>
                </a:solidFill>
                <a:latin typeface="Verdana"/>
              </a:rPr>
              <a:t>3. posma darbības</a:t>
            </a:r>
          </a:p>
          <a:p>
            <a:pPr marL="457200" indent="-457200">
              <a:spcBef>
                <a:spcPts val="600"/>
              </a:spcBef>
              <a:spcAft>
                <a:spcPts val="1200"/>
              </a:spcAft>
              <a:buFont typeface="+mj-lt"/>
              <a:buAutoNum type="arabicPeriod"/>
              <a:defRPr/>
            </a:pPr>
            <a:r>
              <a:rPr lang="lv-LV" smtClean="0">
                <a:solidFill>
                  <a:sysClr val="windowText" lastClr="000000"/>
                </a:solidFill>
                <a:latin typeface="Verdana"/>
              </a:rPr>
              <a:t>Vienojieties par to, kā strādāt kopā</a:t>
            </a:r>
          </a:p>
          <a:p>
            <a:pPr marL="457200" indent="-457200">
              <a:spcBef>
                <a:spcPts val="600"/>
              </a:spcBef>
              <a:spcAft>
                <a:spcPts val="1200"/>
              </a:spcAft>
              <a:buFont typeface="+mj-lt"/>
              <a:buAutoNum type="arabicPeriod"/>
              <a:defRPr/>
            </a:pPr>
            <a:r>
              <a:rPr lang="lv-LV" smtClean="0">
                <a:solidFill>
                  <a:sysClr val="windowText" lastClr="000000"/>
                </a:solidFill>
                <a:latin typeface="Verdana"/>
              </a:rPr>
              <a:t>Izvēlieties galveno reģistrētāju</a:t>
            </a:r>
          </a:p>
          <a:p>
            <a:pPr marL="457200" indent="-457200">
              <a:spcBef>
                <a:spcPts val="600"/>
              </a:spcBef>
              <a:spcAft>
                <a:spcPts val="1200"/>
              </a:spcAft>
              <a:buFont typeface="+mj-lt"/>
              <a:buAutoNum type="arabicPeriod"/>
              <a:defRPr/>
            </a:pPr>
            <a:r>
              <a:rPr lang="lv-LV" smtClean="0">
                <a:solidFill>
                  <a:sysClr val="windowText" lastClr="000000"/>
                </a:solidFill>
                <a:latin typeface="Verdana"/>
              </a:rPr>
              <a:t>Savāciet datus</a:t>
            </a:r>
          </a:p>
          <a:p>
            <a:pPr marL="457200" indent="-457200">
              <a:spcBef>
                <a:spcPts val="600"/>
              </a:spcBef>
              <a:spcAft>
                <a:spcPts val="1200"/>
              </a:spcAft>
              <a:buFont typeface="+mj-lt"/>
              <a:buAutoNum type="arabicPeriod"/>
              <a:defRPr/>
            </a:pPr>
            <a:r>
              <a:rPr lang="lv-LV" smtClean="0">
                <a:solidFill>
                  <a:sysClr val="windowText" lastClr="000000"/>
                </a:solidFill>
                <a:latin typeface="Verdana"/>
              </a:rPr>
              <a:t>Sadaliet izmaksas</a:t>
            </a:r>
          </a:p>
          <a:p>
            <a:pPr marL="457200" indent="-457200">
              <a:spcBef>
                <a:spcPts val="600"/>
              </a:spcBef>
              <a:spcAft>
                <a:spcPts val="1200"/>
              </a:spcAft>
              <a:buFont typeface="+mj-lt"/>
              <a:buAutoNum type="arabicPeriod"/>
              <a:defRPr/>
            </a:pPr>
            <a:r>
              <a:rPr lang="lv-LV" smtClean="0">
                <a:solidFill>
                  <a:sysClr val="windowText" lastClr="000000"/>
                </a:solidFill>
                <a:latin typeface="Verdana"/>
              </a:rPr>
              <a:t>Esiet gatavi jaunpienācējiem</a:t>
            </a:r>
          </a:p>
          <a:p>
            <a:pPr marL="0" indent="0">
              <a:spcBef>
                <a:spcPts val="1200"/>
              </a:spcBef>
              <a:spcAft>
                <a:spcPts val="1200"/>
              </a:spcAft>
              <a:buFont typeface="Arial" pitchFamily="34" charset="0"/>
              <a:buNone/>
              <a:defRPr/>
            </a:pPr>
            <a:endParaRPr lang="lv-LV" smtClean="0">
              <a:solidFill>
                <a:sysClr val="windowText" lastClr="000000"/>
              </a:solidFill>
              <a:latin typeface="Verdana"/>
            </a:endParaRPr>
          </a:p>
        </p:txBody>
      </p:sp>
    </p:spTree>
    <p:extLst>
      <p:ext uri="{BB962C8B-B14F-4D97-AF65-F5344CB8AC3E}">
        <p14:creationId xmlns:p14="http://schemas.microsoft.com/office/powerpoint/2010/main" val="4056957948"/>
      </p:ext>
    </p:extLst>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 name="Slide Number Placeholder 3"/>
          <p:cNvSpPr>
            <a:spLocks noGrp="1"/>
          </p:cNvSpPr>
          <p:nvPr>
            <p:ph type="sldNum" sz="quarter" idx="12"/>
          </p:nvPr>
        </p:nvSpPr>
        <p:spPr/>
        <p:txBody>
          <a:bodyPr/>
          <a:lstStyle/>
          <a:p>
            <a:pPr>
              <a:buFontTx/>
              <a:buNone/>
            </a:pPr>
            <a:fld id="{53FE240C-791C-4FA0-BA72-1FE57C9E7D13}" type="slidenum">
              <a:rPr lang="en-GB" smtClean="0">
                <a:solidFill>
                  <a:prstClr val="black">
                    <a:tint val="75000"/>
                  </a:prstClr>
                </a:solidFill>
              </a:rPr>
              <a:pPr>
                <a:buFontTx/>
                <a:buNone/>
              </a:pPr>
              <a:t>4</a:t>
            </a:fld>
            <a:endParaRPr lang="lv-LV">
              <a:solidFill>
                <a:prstClr val="black">
                  <a:tint val="75000"/>
                </a:prstClr>
              </a:solidFill>
            </a:endParaRPr>
          </a:p>
        </p:txBody>
      </p:sp>
      <p:sp>
        <p:nvSpPr>
          <p:cNvPr id="2" name="Title 1"/>
          <p:cNvSpPr>
            <a:spLocks noGrp="1"/>
          </p:cNvSpPr>
          <p:nvPr>
            <p:ph type="title"/>
          </p:nvPr>
        </p:nvSpPr>
        <p:spPr/>
        <p:txBody>
          <a:bodyPr/>
          <a:lstStyle/>
          <a:p>
            <a:r>
              <a:rPr lang="lv-LV" noProof="0" smtClean="0"/>
              <a:t>Vienojieties par to, kā strādāt kopā</a:t>
            </a:r>
            <a:endParaRPr lang="lv-LV" noProof="0"/>
          </a:p>
        </p:txBody>
      </p:sp>
      <p:sp>
        <p:nvSpPr>
          <p:cNvPr id="14" name="Content Placeholder 13"/>
          <p:cNvSpPr>
            <a:spLocks noGrp="1"/>
          </p:cNvSpPr>
          <p:nvPr>
            <p:ph idx="1"/>
          </p:nvPr>
        </p:nvSpPr>
        <p:spPr/>
        <p:txBody>
          <a:bodyPr/>
          <a:lstStyle/>
          <a:p>
            <a:pPr lvl="0">
              <a:defRPr/>
            </a:pPr>
            <a:r>
              <a:rPr lang="lv-LV" noProof="0" smtClean="0">
                <a:solidFill>
                  <a:sysClr val="windowText" lastClr="000000"/>
                </a:solidFill>
                <a:latin typeface="Verdana"/>
              </a:rPr>
              <a:t>Saziņa </a:t>
            </a:r>
            <a:r>
              <a:rPr lang="lv-LV" i="1" noProof="0" smtClean="0">
                <a:solidFill>
                  <a:sysClr val="windowText" lastClr="000000"/>
                </a:solidFill>
                <a:latin typeface="Verdana"/>
              </a:rPr>
              <a:t>SIEF</a:t>
            </a:r>
            <a:r>
              <a:rPr lang="lv-LV" noProof="0" smtClean="0">
                <a:solidFill>
                  <a:sysClr val="windowText" lastClr="000000"/>
                </a:solidFill>
                <a:latin typeface="Verdana"/>
              </a:rPr>
              <a:t> ietvaros</a:t>
            </a:r>
          </a:p>
          <a:p>
            <a:pPr lvl="1" indent="-342900" fontAlgn="auto">
              <a:spcAft>
                <a:spcPct val="0"/>
              </a:spcAft>
              <a:buFont typeface="Arial" panose="020b0604020202020204" pitchFamily="34" charset="0"/>
              <a:buChar char="•"/>
              <a:defRPr/>
            </a:pPr>
            <a:r>
              <a:rPr lang="lv-LV" noProof="0" smtClean="0">
                <a:solidFill>
                  <a:sysClr val="windowText" lastClr="000000"/>
                </a:solidFill>
                <a:latin typeface="Verdana"/>
              </a:rPr>
              <a:t>Princips: visiem provizoriskajiem reģistrētājiem jāspēj sekot līdzi </a:t>
            </a:r>
            <a:r>
              <a:rPr lang="lv-LV" i="1" noProof="0" smtClean="0">
                <a:solidFill>
                  <a:sysClr val="windowText" lastClr="000000"/>
                </a:solidFill>
                <a:latin typeface="Verdana"/>
              </a:rPr>
              <a:t>SIEF</a:t>
            </a:r>
            <a:r>
              <a:rPr lang="lv-LV" noProof="0" smtClean="0">
                <a:solidFill>
                  <a:sysClr val="windowText" lastClr="000000"/>
                </a:solidFill>
                <a:latin typeface="Verdana"/>
              </a:rPr>
              <a:t> apspriedēm un progresam</a:t>
            </a:r>
          </a:p>
          <a:p>
            <a:pPr lvl="1" indent="-342900" fontAlgn="auto">
              <a:spcAft>
                <a:spcPct val="0"/>
              </a:spcAft>
              <a:buFont typeface="Arial" panose="020b0604020202020204" pitchFamily="34" charset="0"/>
              <a:buChar char="•"/>
              <a:defRPr/>
            </a:pPr>
            <a:r>
              <a:rPr lang="lv-LV" noProof="0" smtClean="0">
                <a:solidFill>
                  <a:sysClr val="windowText" lastClr="000000"/>
                </a:solidFill>
                <a:latin typeface="Verdana"/>
              </a:rPr>
              <a:t>Izmantojiet </a:t>
            </a:r>
            <a:r>
              <a:rPr lang="lv-LV" smtClean="0"/>
              <a:t> </a:t>
            </a:r>
            <a:r>
              <a:rPr lang="lv-LV" i="1" noProof="0" smtClean="0">
                <a:latin typeface="Verdana"/>
              </a:rPr>
              <a:t>SIEF</a:t>
            </a:r>
            <a:r>
              <a:rPr lang="lv-LV" noProof="0" smtClean="0">
                <a:latin typeface="Verdana"/>
              </a:rPr>
              <a:t> veidošanas koordinatora paziņojuma lauciņu sistēmas </a:t>
            </a:r>
            <a:r>
              <a:rPr lang="lv-LV" i="1" noProof="0" smtClean="0">
                <a:latin typeface="Verdana"/>
              </a:rPr>
              <a:t>REACH-IT</a:t>
            </a:r>
            <a:r>
              <a:rPr lang="lv-LV" noProof="0" smtClean="0">
                <a:latin typeface="Verdana"/>
              </a:rPr>
              <a:t> provizoriskā </a:t>
            </a:r>
            <a:r>
              <a:rPr lang="lv-LV" i="1" noProof="0" smtClean="0">
                <a:latin typeface="Verdana"/>
              </a:rPr>
              <a:t>SIEF </a:t>
            </a:r>
            <a:r>
              <a:rPr lang="lv-LV" noProof="0" smtClean="0">
                <a:latin typeface="Verdana"/>
              </a:rPr>
              <a:t>lapās</a:t>
            </a:r>
          </a:p>
          <a:p>
            <a:pPr lvl="0">
              <a:spcBef>
                <a:spcPts val="1200"/>
              </a:spcBef>
              <a:defRPr/>
            </a:pPr>
            <a:r>
              <a:rPr lang="lv-LV" noProof="0" smtClean="0">
                <a:solidFill>
                  <a:sysClr val="windowText" lastClr="000000"/>
                </a:solidFill>
                <a:latin typeface="Verdana"/>
              </a:rPr>
              <a:t>Sadarbība</a:t>
            </a:r>
          </a:p>
          <a:p>
            <a:pPr lvl="1" indent="-342900" fontAlgn="auto">
              <a:spcAft>
                <a:spcPct val="0"/>
              </a:spcAft>
              <a:buFont typeface="Arial" panose="020b0604020202020204" pitchFamily="34" charset="0"/>
              <a:buChar char="•"/>
              <a:defRPr/>
            </a:pPr>
            <a:r>
              <a:rPr lang="lv-LV" i="1" noProof="0" smtClean="0">
                <a:solidFill>
                  <a:sysClr val="windowText" lastClr="000000"/>
                </a:solidFill>
                <a:latin typeface="Verdana"/>
              </a:rPr>
              <a:t>SIEF </a:t>
            </a:r>
            <a:r>
              <a:rPr lang="lv-LV" noProof="0" smtClean="0">
                <a:solidFill>
                  <a:sysClr val="windowText" lastClr="000000"/>
                </a:solidFill>
                <a:latin typeface="Verdana"/>
              </a:rPr>
              <a:t>paraugnolīgmi pieejami nozares apvienībās (pēc izvēles)</a:t>
            </a:r>
          </a:p>
          <a:p>
            <a:pPr lvl="1" indent="-342900" fontAlgn="auto">
              <a:spcAft>
                <a:spcPct val="0"/>
              </a:spcAft>
              <a:buFont typeface="Arial" panose="020b0604020202020204" pitchFamily="34" charset="0"/>
              <a:buChar char="•"/>
              <a:defRPr/>
            </a:pPr>
            <a:r>
              <a:rPr lang="lv-LV" noProof="0" smtClean="0">
                <a:solidFill>
                  <a:sysClr val="windowText" lastClr="000000"/>
                </a:solidFill>
                <a:latin typeface="Verdana"/>
              </a:rPr>
              <a:t>Konsorcijs ir iespējams sadarbības veids, bet tā nav </a:t>
            </a:r>
            <a:r>
              <a:rPr lang="lv-LV" i="1" noProof="0" smtClean="0">
                <a:solidFill>
                  <a:sysClr val="windowText" lastClr="000000"/>
                </a:solidFill>
                <a:latin typeface="Verdana"/>
              </a:rPr>
              <a:t>REACH</a:t>
            </a:r>
            <a:r>
              <a:rPr lang="lv-LV" noProof="0" smtClean="0">
                <a:solidFill>
                  <a:sysClr val="windowText" lastClr="000000"/>
                </a:solidFill>
                <a:latin typeface="Verdana"/>
              </a:rPr>
              <a:t> prasība</a:t>
            </a:r>
          </a:p>
          <a:p>
            <a:pPr lvl="1" indent="-342900" fontAlgn="auto">
              <a:spcAft>
                <a:spcPct val="0"/>
              </a:spcAft>
              <a:buFont typeface="Arial" panose="020b0604020202020204" pitchFamily="34" charset="0"/>
              <a:buChar char="•"/>
              <a:defRPr/>
            </a:pPr>
            <a:r>
              <a:rPr lang="lv-LV" noProof="0" smtClean="0">
                <a:solidFill>
                  <a:sysClr val="windowText" lastClr="000000"/>
                </a:solidFill>
                <a:latin typeface="Verdana"/>
              </a:rPr>
              <a:t>Pret visiem līdzreģistrētājiem jāizturas vienādi, neatkarīgi no sadarbības veida  </a:t>
            </a:r>
          </a:p>
          <a:p>
            <a:endParaRPr lang="lv-LV" noProof="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94983" y="5434211"/>
            <a:ext cx="1258517" cy="1296000"/>
          </a:xfrm>
          <a:prstGeom prst="rect">
            <a:avLst/>
          </a:prstGeom>
        </p:spPr>
      </p:pic>
    </p:spTree>
    <p:extLst>
      <p:ext uri="{BB962C8B-B14F-4D97-AF65-F5344CB8AC3E}">
        <p14:creationId xmlns:p14="http://schemas.microsoft.com/office/powerpoint/2010/main" val="491277761"/>
      </p:ext>
    </p:extLst>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 name="Slide Number Placeholder 3"/>
          <p:cNvSpPr>
            <a:spLocks noGrp="1"/>
          </p:cNvSpPr>
          <p:nvPr>
            <p:ph type="sldNum" sz="quarter" idx="12"/>
          </p:nvPr>
        </p:nvSpPr>
        <p:spPr/>
        <p:txBody>
          <a:bodyPr/>
          <a:lstStyle/>
          <a:p>
            <a:pPr>
              <a:buFontTx/>
              <a:buNone/>
            </a:pPr>
            <a:fld id="{53FE240C-791C-4FA0-BA72-1FE57C9E7D13}" type="slidenum">
              <a:rPr lang="en-GB" smtClean="0">
                <a:solidFill>
                  <a:prstClr val="black">
                    <a:tint val="75000"/>
                  </a:prstClr>
                </a:solidFill>
              </a:rPr>
              <a:pPr>
                <a:buFontTx/>
                <a:buNone/>
              </a:pPr>
              <a:t>5</a:t>
            </a:fld>
            <a:endParaRPr lang="lv-LV">
              <a:solidFill>
                <a:prstClr val="black">
                  <a:tint val="75000"/>
                </a:prstClr>
              </a:solidFill>
            </a:endParaRPr>
          </a:p>
        </p:txBody>
      </p:sp>
      <p:sp>
        <p:nvSpPr>
          <p:cNvPr id="10" name="Content Placeholder 9"/>
          <p:cNvSpPr>
            <a:spLocks noGrp="1"/>
          </p:cNvSpPr>
          <p:nvPr>
            <p:ph idx="1"/>
          </p:nvPr>
        </p:nvSpPr>
        <p:spPr/>
        <p:txBody>
          <a:bodyPr/>
          <a:lstStyle/>
          <a:p>
            <a:r>
              <a:rPr lang="lv-LV" noProof="0" smtClean="0"/>
              <a:t>Pienākumi un uzdevumi</a:t>
            </a:r>
          </a:p>
          <a:p>
            <a:pPr lvl="1">
              <a:buFont typeface="Arial" panose="020b0604020202020204" pitchFamily="34" charset="0"/>
              <a:buChar char="•"/>
            </a:pPr>
            <a:r>
              <a:rPr lang="lv-LV" noProof="0"/>
              <a:t>Darba dalīšana?</a:t>
            </a:r>
          </a:p>
          <a:p>
            <a:pPr lvl="1">
              <a:buFont typeface="Arial" panose="020b0604020202020204" pitchFamily="34" charset="0"/>
              <a:buChar char="•"/>
            </a:pPr>
            <a:r>
              <a:rPr lang="lv-LV" noProof="0"/>
              <a:t>Konsultanta nolīgšana?</a:t>
            </a:r>
          </a:p>
          <a:p>
            <a:pPr lvl="1">
              <a:buFont typeface="Arial" panose="020b0604020202020204" pitchFamily="34" charset="0"/>
              <a:buChar char="•"/>
            </a:pPr>
            <a:r>
              <a:rPr lang="lv-LV" noProof="0" smtClean="0"/>
              <a:t>Konsorcija izveidošana?</a:t>
            </a:r>
          </a:p>
          <a:p>
            <a:pPr>
              <a:spcBef>
                <a:spcPts val="1200"/>
              </a:spcBef>
            </a:pPr>
            <a:r>
              <a:rPr lang="lv-LV" noProof="0" smtClean="0"/>
              <a:t>Finansiālie aspekti</a:t>
            </a:r>
          </a:p>
          <a:p>
            <a:pPr lvl="1">
              <a:buFont typeface="Arial" panose="020b0604020202020204" pitchFamily="34" charset="0"/>
              <a:buChar char="•"/>
            </a:pPr>
            <a:r>
              <a:rPr lang="lv-LV" noProof="0"/>
              <a:t>Rēķinu izrakstīšana un samaksa par padarīto darbu</a:t>
            </a:r>
          </a:p>
          <a:p>
            <a:endParaRPr lang="lv-LV" noProof="0"/>
          </a:p>
        </p:txBody>
      </p:sp>
      <p:sp>
        <p:nvSpPr>
          <p:cNvPr id="7" name="Title 1"/>
          <p:cNvSpPr txBox="1"/>
          <p:nvPr/>
        </p:nvSpPr>
        <p:spPr>
          <a:xfrm>
            <a:off x="457200" y="440026"/>
            <a:ext cx="8229600"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3000" b="1" kern="12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lv-LV" smtClean="0"/>
              <a:t>Vienojieties par to, kā strādāt kopā</a:t>
            </a:r>
            <a:endParaRPr lang="lv-LV"/>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08304" y="4731991"/>
            <a:ext cx="1258517" cy="1296000"/>
          </a:xfrm>
          <a:prstGeom prst="rect">
            <a:avLst/>
          </a:prstGeom>
        </p:spPr>
      </p:pic>
    </p:spTree>
    <p:extLst>
      <p:ext uri="{BB962C8B-B14F-4D97-AF65-F5344CB8AC3E}">
        <p14:creationId xmlns:p14="http://schemas.microsoft.com/office/powerpoint/2010/main" val="4040221856"/>
      </p:ext>
    </p:extLst>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 name="Slide Number Placeholder 3"/>
          <p:cNvSpPr>
            <a:spLocks noGrp="1"/>
          </p:cNvSpPr>
          <p:nvPr>
            <p:ph type="sldNum" sz="quarter" idx="12"/>
          </p:nvPr>
        </p:nvSpPr>
        <p:spPr/>
        <p:txBody>
          <a:bodyPr/>
          <a:lstStyle/>
          <a:p>
            <a:pPr>
              <a:buFontTx/>
              <a:buNone/>
            </a:pPr>
            <a:fld id="{53FE240C-791C-4FA0-BA72-1FE57C9E7D13}" type="slidenum">
              <a:rPr lang="en-GB" smtClean="0">
                <a:solidFill>
                  <a:prstClr val="black">
                    <a:tint val="75000"/>
                  </a:prstClr>
                </a:solidFill>
              </a:rPr>
              <a:pPr>
                <a:buFontTx/>
                <a:buNone/>
              </a:pPr>
              <a:t>6</a:t>
            </a:fld>
            <a:endParaRPr lang="lv-LV">
              <a:solidFill>
                <a:prstClr val="black">
                  <a:tint val="75000"/>
                </a:prstClr>
              </a:solidFill>
            </a:endParaRPr>
          </a:p>
        </p:txBody>
      </p:sp>
      <p:sp>
        <p:nvSpPr>
          <p:cNvPr id="2" name="Title 1"/>
          <p:cNvSpPr>
            <a:spLocks noGrp="1"/>
          </p:cNvSpPr>
          <p:nvPr>
            <p:ph type="title"/>
          </p:nvPr>
        </p:nvSpPr>
        <p:spPr/>
        <p:txBody>
          <a:bodyPr/>
          <a:lstStyle/>
          <a:p>
            <a:r>
              <a:rPr lang="lv-LV" noProof="0" smtClean="0"/>
              <a:t>Izvēlieties galveno reģistrētāju</a:t>
            </a:r>
            <a:endParaRPr lang="lv-LV" noProof="0"/>
          </a:p>
        </p:txBody>
      </p:sp>
      <p:sp>
        <p:nvSpPr>
          <p:cNvPr id="3" name="Content Placeholder 2"/>
          <p:cNvSpPr>
            <a:spLocks noGrp="1"/>
          </p:cNvSpPr>
          <p:nvPr>
            <p:ph idx="1"/>
          </p:nvPr>
        </p:nvSpPr>
        <p:spPr/>
        <p:txBody>
          <a:bodyPr>
            <a:normAutofit/>
          </a:bodyPr>
          <a:lstStyle/>
          <a:p>
            <a:pPr lvl="0"/>
            <a:r>
              <a:rPr lang="lv-LV" noProof="0" smtClean="0"/>
              <a:t>Visi reģistrētāji ir atbildīgi par progresu </a:t>
            </a:r>
            <a:r>
              <a:rPr lang="lv-LV" i="1" noProof="0" smtClean="0"/>
              <a:t>SIEF</a:t>
            </a:r>
            <a:r>
              <a:rPr lang="lv-LV" noProof="0" smtClean="0"/>
              <a:t> </a:t>
            </a:r>
            <a:br/>
            <a:r>
              <a:rPr lang="lv-LV" noProof="0" smtClean="0"/>
              <a:t>un reģistrācijas saturu.</a:t>
            </a:r>
          </a:p>
          <a:p>
            <a:pPr lvl="0">
              <a:spcBef>
                <a:spcPts val="1200"/>
              </a:spcBef>
            </a:pPr>
            <a:r>
              <a:rPr lang="lv-LV" noProof="0" smtClean="0"/>
              <a:t>Galvenajam reģistrētājam: </a:t>
            </a:r>
          </a:p>
          <a:p>
            <a:pPr lvl="1">
              <a:buFont typeface="Arial" panose="020b0604020202020204" pitchFamily="34" charset="0"/>
              <a:buChar char="•"/>
            </a:pPr>
            <a:r>
              <a:rPr lang="lv-LV" noProof="0" smtClean="0"/>
              <a:t>sistēmā </a:t>
            </a:r>
            <a:r>
              <a:rPr lang="lv-LV" i="1" noProof="0" smtClean="0"/>
              <a:t>REACH-IT</a:t>
            </a:r>
            <a:r>
              <a:rPr lang="lv-LV" noProof="0" smtClean="0"/>
              <a:t> ir daži specifiski uzdevumi, kas ir saistīti ar kopīgās iesniegšanas pārvaldību un reģistrācijas kopīgās daļas iesniegšanu vispirms;</a:t>
            </a:r>
          </a:p>
          <a:p>
            <a:pPr lvl="1">
              <a:buFont typeface="Arial" panose="020b0604020202020204" pitchFamily="34" charset="0"/>
              <a:buChar char="•"/>
            </a:pPr>
            <a:r>
              <a:rPr lang="lv-LV" noProof="0" smtClean="0"/>
              <a:t>jārīkojas ar līdzreģistrētāju piekrišanu.</a:t>
            </a:r>
            <a:endParaRPr lang="lv-LV" noProof="0"/>
          </a:p>
          <a:p>
            <a:pPr>
              <a:spcBef>
                <a:spcPts val="1200"/>
              </a:spcBef>
            </a:pPr>
            <a:r>
              <a:rPr lang="lv-LV" noProof="0" smtClean="0"/>
              <a:t>Kad izvēlēties galveno reģistrētāju?</a:t>
            </a:r>
          </a:p>
          <a:p>
            <a:pPr lvl="1">
              <a:buFont typeface="Arial" panose="020b0604020202020204" pitchFamily="34" charset="0"/>
              <a:buChar char="•"/>
            </a:pPr>
            <a:r>
              <a:rPr lang="lv-LV" noProof="0" smtClean="0"/>
              <a:t>Pēc iespējas ātrāk, vēlākais iesniegšanas laikā.</a:t>
            </a:r>
          </a:p>
          <a:p>
            <a:pPr lvl="1">
              <a:buFont typeface="Arial" panose="020b0604020202020204" pitchFamily="34" charset="0"/>
              <a:buChar char="•"/>
            </a:pPr>
            <a:r>
              <a:rPr lang="lv-LV" noProof="0" smtClean="0"/>
              <a:t>Neļaujiet šīm apspriedēm traucēt </a:t>
            </a:r>
            <a:r>
              <a:rPr lang="lv-LV" i="1" noProof="0" smtClean="0"/>
              <a:t>SIEF</a:t>
            </a:r>
            <a:r>
              <a:rPr lang="lv-LV" noProof="0" smtClean="0"/>
              <a:t> darbu.</a:t>
            </a:r>
            <a:endParaRPr lang="lv-LV" noProof="0"/>
          </a:p>
        </p:txBody>
      </p:sp>
      <p:pic>
        <p:nvPicPr>
          <p:cNvPr id="1030" name="Picture 6" descr="\\echa\data\Directorates\A-shared\- Unit A3\10.2.5 Production of Publication materials; social media, audiovisuals and proof reading\Photos\Photos_contact unit A3\Graphs_illustrations\Worker.png"/>
          <p:cNvPicPr>
            <a:picLocks noChangeAspect="1" noChangeArrowheads="1"/>
          </p:cNvPicPr>
          <p:nvPr/>
        </p:nvPicPr>
        <p:blipFill>
          <a:blip r:embed="rId3">
            <a:extLst>
              <a:ext uri="{BEBA8EAE-BF5A-486C-A8C5-ECC9F3942E4B}">
                <a14:imgProps xmlns:a14="http://schemas.microsoft.com/office/drawing/2010/main">
                  <a14:imgLayer r:embed="rId4">
                    <a14:imgEffect>
                      <a14:colorTemperature colorTemp="5300"/>
                    </a14:imgEffect>
                  </a14:imgLayer>
                </a14:imgProps>
              </a:ext>
              <a:ext uri="{28A0092B-C50C-407E-A947-70E740481C1C}">
                <a14:useLocalDpi xmlns:a14="http://schemas.microsoft.com/office/drawing/2010/main" val="0"/>
              </a:ext>
            </a:extLst>
          </a:blip>
          <a:stretch>
            <a:fillRect/>
          </a:stretch>
        </p:blipFill>
        <p:spPr bwMode="auto">
          <a:xfrm>
            <a:off x="7884368" y="5013176"/>
            <a:ext cx="792088" cy="904003"/>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8313620" y="5646620"/>
            <a:ext cx="409086" cy="307777"/>
          </a:xfrm>
          <a:prstGeom prst="rect">
            <a:avLst/>
          </a:prstGeom>
        </p:spPr>
        <p:txBody>
          <a:bodyPr wrap="none">
            <a:spAutoFit/>
          </a:bodyPr>
          <a:lstStyle/>
          <a:p>
            <a:pPr fontAlgn="base">
              <a:spcBef>
                <a:spcPct val="20000"/>
              </a:spcBef>
              <a:spcAft>
                <a:spcPct val="0"/>
              </a:spcAft>
            </a:pPr>
            <a:r>
              <a:rPr lang="lv-LV" sz="1400" smtClean="0">
                <a:solidFill>
                  <a:srgbClr val="008BC8"/>
                </a:solidFill>
                <a:latin typeface="Verdana" panose="020b0604030504040204" pitchFamily="34" charset="0"/>
              </a:rPr>
              <a:t>GR</a:t>
            </a:r>
            <a:endParaRPr lang="lv-LV" sz="1400">
              <a:solidFill>
                <a:srgbClr val="008BC8"/>
              </a:solidFill>
              <a:latin typeface="Verdana" panose="020b0604030504040204" pitchFamily="34" charset="0"/>
              <a:ea typeface="ＭＳ Ｐゴシック" charset="-128"/>
            </a:endParaRPr>
          </a:p>
        </p:txBody>
      </p:sp>
    </p:spTree>
    <p:extLst>
      <p:ext uri="{BB962C8B-B14F-4D97-AF65-F5344CB8AC3E}">
        <p14:creationId xmlns:p14="http://schemas.microsoft.com/office/powerpoint/2010/main" val="63882652"/>
      </p:ext>
    </p:extLst>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 name="Slide Number Placeholder 3"/>
          <p:cNvSpPr>
            <a:spLocks noGrp="1"/>
          </p:cNvSpPr>
          <p:nvPr>
            <p:ph type="sldNum" sz="quarter" idx="12"/>
          </p:nvPr>
        </p:nvSpPr>
        <p:spPr/>
        <p:txBody>
          <a:bodyPr/>
          <a:lstStyle/>
          <a:p>
            <a:pPr>
              <a:buFontTx/>
              <a:buNone/>
            </a:pPr>
            <a:fld id="{53FE240C-791C-4FA0-BA72-1FE57C9E7D13}" type="slidenum">
              <a:rPr lang="en-GB" smtClean="0">
                <a:solidFill>
                  <a:prstClr val="black">
                    <a:tint val="75000"/>
                  </a:prstClr>
                </a:solidFill>
              </a:rPr>
              <a:pPr>
                <a:buFontTx/>
                <a:buNone/>
              </a:pPr>
              <a:t>7</a:t>
            </a:fld>
            <a:endParaRPr lang="lv-LV">
              <a:solidFill>
                <a:prstClr val="black">
                  <a:tint val="75000"/>
                </a:prstClr>
              </a:solidFill>
            </a:endParaRPr>
          </a:p>
        </p:txBody>
      </p:sp>
      <p:sp>
        <p:nvSpPr>
          <p:cNvPr id="8" name="Title 1"/>
          <p:cNvSpPr>
            <a:spLocks noGrp="1"/>
          </p:cNvSpPr>
          <p:nvPr>
            <p:ph type="title"/>
          </p:nvPr>
        </p:nvSpPr>
        <p:spPr/>
        <p:txBody>
          <a:bodyPr/>
          <a:lstStyle/>
          <a:p>
            <a:r>
              <a:rPr lang="lv-LV" noProof="0" smtClean="0"/>
              <a:t>Savāciet datus</a:t>
            </a:r>
            <a:endParaRPr lang="lv-LV" noProof="0"/>
          </a:p>
        </p:txBody>
      </p:sp>
      <p:sp>
        <p:nvSpPr>
          <p:cNvPr id="10" name="Content Placeholder 9"/>
          <p:cNvSpPr>
            <a:spLocks noGrp="1"/>
          </p:cNvSpPr>
          <p:nvPr>
            <p:ph idx="1"/>
          </p:nvPr>
        </p:nvSpPr>
        <p:spPr/>
        <p:txBody>
          <a:bodyPr>
            <a:normAutofit/>
          </a:bodyPr>
          <a:lstStyle/>
          <a:p>
            <a:pPr>
              <a:spcBef>
                <a:spcPts val="1200"/>
              </a:spcBef>
            </a:pPr>
            <a:r>
              <a:rPr lang="lv-LV" noProof="0" smtClean="0"/>
              <a:t>Uzskaitiet </a:t>
            </a:r>
            <a:r>
              <a:rPr lang="lv-LV" i="1" noProof="0" smtClean="0"/>
              <a:t>SIEF</a:t>
            </a:r>
            <a:r>
              <a:rPr lang="lv-LV" noProof="0" smtClean="0"/>
              <a:t> rīcībā esošos datus</a:t>
            </a:r>
          </a:p>
          <a:p>
            <a:pPr lvl="1">
              <a:buFont typeface="Arial" panose="020b0604020202020204" pitchFamily="34" charset="0"/>
              <a:buChar char="•"/>
            </a:pPr>
            <a:r>
              <a:rPr lang="lv-LV" noProof="0" smtClean="0"/>
              <a:t>dati par vielu:</a:t>
            </a:r>
          </a:p>
          <a:p>
            <a:pPr lvl="2"/>
            <a:r>
              <a:rPr lang="lv-LV" noProof="0" smtClean="0"/>
              <a:t>no pašu veiktiem pētījumiem</a:t>
            </a:r>
          </a:p>
          <a:p>
            <a:pPr lvl="2"/>
            <a:r>
              <a:rPr lang="lv-LV" noProof="0" smtClean="0"/>
              <a:t>no literatūras</a:t>
            </a:r>
          </a:p>
          <a:p>
            <a:pPr lvl="1">
              <a:buFont typeface="Arial" panose="020b0604020202020204" pitchFamily="34" charset="0"/>
              <a:buChar char="•"/>
            </a:pPr>
            <a:r>
              <a:rPr lang="lv-LV" noProof="0" smtClean="0"/>
              <a:t>dati par līdzīgām vielām (analoģijai)</a:t>
            </a:r>
          </a:p>
          <a:p>
            <a:pPr lvl="1">
              <a:buFont typeface="Arial" panose="020b0604020202020204" pitchFamily="34" charset="0"/>
              <a:buChar char="•"/>
            </a:pPr>
            <a:r>
              <a:rPr lang="lv-LV" noProof="0" smtClean="0"/>
              <a:t>dati, no kuriem var atteikties (piemēram, pētījums nav zinātniski pamatots)</a:t>
            </a:r>
          </a:p>
          <a:p>
            <a:pPr lvl="1">
              <a:buFont typeface="Arial" panose="020b0604020202020204" pitchFamily="34" charset="0"/>
              <a:buChar char="•"/>
            </a:pPr>
            <a:r>
              <a:rPr lang="lv-LV" noProof="0" smtClean="0"/>
              <a:t>ieskaitot datu īpašumtiesību un autortiesību aspektus</a:t>
            </a:r>
          </a:p>
          <a:p>
            <a:pPr>
              <a:spcBef>
                <a:spcPts val="1200"/>
              </a:spcBef>
            </a:pPr>
            <a:r>
              <a:rPr lang="lv-LV" noProof="0" smtClean="0"/>
              <a:t>Izvērtējiet datus</a:t>
            </a:r>
          </a:p>
          <a:p>
            <a:pPr lvl="1">
              <a:buFont typeface="Arial" panose="020b0604020202020204" pitchFamily="34" charset="0"/>
              <a:buChar char="•"/>
            </a:pPr>
            <a:r>
              <a:rPr lang="lv-LV" noProof="0" smtClean="0"/>
              <a:t>nozīmīgums/uzticamība/atbilstība</a:t>
            </a:r>
          </a:p>
        </p:txBody>
      </p:sp>
      <p:pic>
        <p:nvPicPr>
          <p:cNvPr id="13" name="Picture 2" descr="\\echa\data\Directorates\A-shared\- Unit A3\10.2.5 Production of Publication materials; social media, audiovisuals and proof reading\Photos\Photos_contact unit A3\Graphs_illustrations\Puzle.png"/>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rot="6210686">
            <a:off x="7276025" y="5736476"/>
            <a:ext cx="555950" cy="846739"/>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echa\data\Directorates\A-shared\- Unit A3\10.2.5 Production of Publication materials; social media, audiovisuals and proof reading\Photos\Photos_contact unit A3\Graphs_illustrations\Puzle.png"/>
          <p:cNvPicPr>
            <a:picLocks noChangeAspect="1" noChangeArrowheads="1"/>
          </p:cNvPicPr>
          <p:nvPr/>
        </p:nvPicPr>
        <p:blipFill>
          <a:blip r:embed="rId4">
            <a:lum bright="70000" contrast="-70000"/>
            <a:extLst>
              <a:ext uri="{28A0092B-C50C-407E-A947-70E740481C1C}">
                <a14:useLocalDpi xmlns:a14="http://schemas.microsoft.com/office/drawing/2010/main" val="0"/>
              </a:ext>
            </a:extLst>
          </a:blip>
          <a:stretch>
            <a:fillRect/>
          </a:stretch>
        </p:blipFill>
        <p:spPr bwMode="auto">
          <a:xfrm rot="9377866">
            <a:off x="7206297" y="5088638"/>
            <a:ext cx="555950" cy="773898"/>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descr="\\echa\data\Directorates\A-shared\- Unit A3\10.2.5 Production of Publication materials; social media, audiovisuals and proof reading\Photos\Photos_contact unit A3\Graphs_illustrations\Puzle.png"/>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rot="15473366">
            <a:off x="7830243" y="4910547"/>
            <a:ext cx="555951" cy="788641"/>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echa\data\Directorates\A-shared\- Unit A3\10.2.5 Production of Publication materials; social media, audiovisuals and proof reading\Photos\Photos_contact unit A3\Graphs_illustrations\Puzle.png"/>
          <p:cNvPicPr>
            <a:picLocks noChangeAspect="1" noChangeArrowheads="1"/>
          </p:cNvPicPr>
          <p:nvPr/>
        </p:nvPicPr>
        <p:blipFill>
          <a:blip r:embed="rId4">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bwMode="auto">
          <a:xfrm rot="20795796">
            <a:off x="7830242" y="5593124"/>
            <a:ext cx="555950" cy="7738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8176807"/>
      </p:ext>
    </p:extLst>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 name="Slide Number Placeholder 3"/>
          <p:cNvSpPr>
            <a:spLocks noGrp="1"/>
          </p:cNvSpPr>
          <p:nvPr>
            <p:ph type="sldNum" sz="quarter" idx="12"/>
          </p:nvPr>
        </p:nvSpPr>
        <p:spPr/>
        <p:txBody>
          <a:bodyPr/>
          <a:lstStyle/>
          <a:p>
            <a:pPr>
              <a:buFontTx/>
              <a:buNone/>
            </a:pPr>
            <a:fld id="{53FE240C-791C-4FA0-BA72-1FE57C9E7D13}" type="slidenum">
              <a:rPr lang="en-GB" smtClean="0">
                <a:solidFill>
                  <a:prstClr val="black">
                    <a:tint val="75000"/>
                  </a:prstClr>
                </a:solidFill>
              </a:rPr>
              <a:pPr>
                <a:buFontTx/>
                <a:buNone/>
              </a:pPr>
              <a:t>8</a:t>
            </a:fld>
            <a:endParaRPr lang="lv-LV">
              <a:solidFill>
                <a:prstClr val="black">
                  <a:tint val="75000"/>
                </a:prstClr>
              </a:solidFill>
            </a:endParaRPr>
          </a:p>
        </p:txBody>
      </p:sp>
      <p:sp>
        <p:nvSpPr>
          <p:cNvPr id="10" name="Content Placeholder 9"/>
          <p:cNvSpPr>
            <a:spLocks noGrp="1"/>
          </p:cNvSpPr>
          <p:nvPr>
            <p:ph idx="1"/>
          </p:nvPr>
        </p:nvSpPr>
        <p:spPr/>
        <p:txBody>
          <a:bodyPr>
            <a:normAutofit fontScale="92500" lnSpcReduction="10000"/>
          </a:bodyPr>
          <a:lstStyle/>
          <a:p>
            <a:r>
              <a:rPr lang="lv-LV" noProof="0" smtClean="0"/>
              <a:t>Apziniet datu iztrūkumu</a:t>
            </a:r>
          </a:p>
          <a:p>
            <a:pPr lvl="1">
              <a:buFont typeface="Arial" panose="020b0604020202020204" pitchFamily="34" charset="0"/>
              <a:buChar char="•"/>
            </a:pPr>
            <a:r>
              <a:rPr lang="lv-LV" noProof="0" smtClean="0"/>
              <a:t>Vai ir tāda informācija, kas jums ir vajadzīga, bet kuras jums nav?</a:t>
            </a:r>
          </a:p>
          <a:p>
            <a:pPr>
              <a:spcBef>
                <a:spcPts val="1200"/>
              </a:spcBef>
            </a:pPr>
            <a:r>
              <a:rPr lang="lv-LV" noProof="0" smtClean="0"/>
              <a:t>Aizpildiet iztrūkstošos datus</a:t>
            </a:r>
          </a:p>
          <a:p>
            <a:pPr lvl="1">
              <a:buFont typeface="Arial" panose="020b0604020202020204" pitchFamily="34" charset="0"/>
              <a:buChar char="•"/>
            </a:pPr>
            <a:r>
              <a:rPr lang="lv-LV" noProof="0" smtClean="0"/>
              <a:t>izveidojiet jaunus datus:</a:t>
            </a:r>
          </a:p>
          <a:p>
            <a:pPr lvl="2"/>
            <a:r>
              <a:rPr lang="lv-LV" noProof="0" smtClean="0"/>
              <a:t>apsveriet alternatīvas metodes (analoģija, kvantitatīvais struktūras aktivitātes attiecības modelis (</a:t>
            </a:r>
            <a:r>
              <a:rPr lang="lv-LV" i="1" noProof="0" smtClean="0"/>
              <a:t>QSAR</a:t>
            </a:r>
            <a:r>
              <a:rPr lang="lv-LV" noProof="0" smtClean="0"/>
              <a:t>) u. c.)</a:t>
            </a:r>
          </a:p>
          <a:p>
            <a:pPr lvl="2"/>
            <a:r>
              <a:rPr lang="lv-LV" noProof="0" smtClean="0"/>
              <a:t>jauni testi ar mugurkaulniekiem tikai kā pēdējais līdzeklis</a:t>
            </a:r>
          </a:p>
          <a:p>
            <a:pPr lvl="1">
              <a:buFont typeface="Arial" panose="020b0604020202020204" pitchFamily="34" charset="0"/>
              <a:buChar char="•"/>
            </a:pPr>
            <a:r>
              <a:rPr lang="lv-LV" noProof="0"/>
              <a:t>pērciet no īpašnieka, kurš nav </a:t>
            </a:r>
            <a:r>
              <a:rPr lang="lv-LV" i="1" noProof="0"/>
              <a:t>SIEF</a:t>
            </a:r>
            <a:r>
              <a:rPr lang="lv-LV" noProof="0"/>
              <a:t> dalībnieks</a:t>
            </a:r>
          </a:p>
          <a:p>
            <a:pPr lvl="1">
              <a:buFont typeface="Arial" panose="020b0604020202020204" pitchFamily="34" charset="0"/>
              <a:buChar char="•"/>
            </a:pPr>
            <a:r>
              <a:rPr lang="lv-LV" noProof="0" smtClean="0"/>
              <a:t>ieskaitot datu īpašumtiesību un autortiesību aspektus</a:t>
            </a:r>
          </a:p>
          <a:p>
            <a:pPr>
              <a:spcBef>
                <a:spcPts val="1200"/>
              </a:spcBef>
            </a:pPr>
            <a:r>
              <a:rPr lang="lv-LV" noProof="0" smtClean="0"/>
              <a:t>Apsveriet ķīmiskās drošības ziņojuma </a:t>
            </a:r>
            <a:br>
              <a:rPr lang="fr-FR" noProof="0" smtClean="0"/>
            </a:br>
            <a:r>
              <a:rPr lang="lv-LV" noProof="0" smtClean="0"/>
              <a:t>(</a:t>
            </a:r>
            <a:r>
              <a:rPr lang="lv-LV" i="1" noProof="0" smtClean="0"/>
              <a:t>CSR</a:t>
            </a:r>
            <a:r>
              <a:rPr lang="lv-LV" noProof="0" smtClean="0"/>
              <a:t>) un vadlīniju par drošu izmantošanu </a:t>
            </a:r>
            <a:br>
              <a:rPr lang="fr-FR" noProof="0" smtClean="0"/>
            </a:br>
            <a:r>
              <a:rPr lang="lv-LV" noProof="0" smtClean="0"/>
              <a:t>kopīgu sagatavošanu</a:t>
            </a:r>
            <a:endParaRPr lang="lv-LV" noProof="0"/>
          </a:p>
          <a:p>
            <a:endParaRPr lang="lv-LV" noProof="0" smtClean="0"/>
          </a:p>
          <a:p>
            <a:pPr lvl="1"/>
            <a:endParaRPr lang="lv-LV" noProof="0"/>
          </a:p>
        </p:txBody>
      </p:sp>
      <p:sp>
        <p:nvSpPr>
          <p:cNvPr id="8" name="Title 1"/>
          <p:cNvSpPr txBox="1"/>
          <p:nvPr/>
        </p:nvSpPr>
        <p:spPr>
          <a:xfrm>
            <a:off x="457200" y="548680"/>
            <a:ext cx="8229600"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3000" b="1" kern="12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lv-LV" smtClean="0"/>
              <a:t>Savāciet datus</a:t>
            </a:r>
            <a:endParaRPr lang="lv-LV"/>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28384" y="2474466"/>
            <a:ext cx="807392" cy="738510"/>
          </a:xfrm>
          <a:prstGeom prst="rect">
            <a:avLst/>
          </a:prstGeom>
        </p:spPr>
      </p:pic>
      <p:pic>
        <p:nvPicPr>
          <p:cNvPr id="7" name="Picture 2" descr="\\echa\data\Directorates\A-shared\- Unit A3\10.2.5 Production of Publication materials; social media, audiovisuals and proof reading\Photos\Photos_contact unit A3\Graphs_illustrations\Puzle.png"/>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rot="6210686">
            <a:off x="7276025" y="5736476"/>
            <a:ext cx="555950" cy="846739"/>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echa\data\Directorates\A-shared\- Unit A3\10.2.5 Production of Publication materials; social media, audiovisuals and proof reading\Photos\Photos_contact unit A3\Graphs_illustrations\Puzle.png"/>
          <p:cNvPicPr>
            <a:picLocks noChangeAspect="1" noChangeArrowheads="1"/>
          </p:cNvPicPr>
          <p:nvPr/>
        </p:nvPicPr>
        <p:blipFill>
          <a:blip r:embed="rId5">
            <a:lum bright="70000" contrast="-70000"/>
            <a:extLst>
              <a:ext uri="{28A0092B-C50C-407E-A947-70E740481C1C}">
                <a14:useLocalDpi xmlns:a14="http://schemas.microsoft.com/office/drawing/2010/main" val="0"/>
              </a:ext>
            </a:extLst>
          </a:blip>
          <a:stretch>
            <a:fillRect/>
          </a:stretch>
        </p:blipFill>
        <p:spPr bwMode="auto">
          <a:xfrm rot="9377866">
            <a:off x="7206297" y="5088638"/>
            <a:ext cx="555950" cy="773898"/>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echa\data\Directorates\A-shared\- Unit A3\10.2.5 Production of Publication materials; social media, audiovisuals and proof reading\Photos\Photos_contact unit A3\Graphs_illustrations\Puzle.png"/>
          <p:cNvPicPr>
            <a:picLocks noChangeAspect="1" noChangeArrowheads="1"/>
          </p:cNvPicPr>
          <p:nvPr/>
        </p:nvPicPr>
        <p:blipFill>
          <a:blip r:embed="rId6">
            <a:extLst>
              <a:ext uri="{28A0092B-C50C-407E-A947-70E740481C1C}">
                <a14:useLocalDpi xmlns:a14="http://schemas.microsoft.com/office/drawing/2010/main" val="0"/>
              </a:ext>
            </a:extLst>
          </a:blip>
          <a:stretch>
            <a:fillRect/>
          </a:stretch>
        </p:blipFill>
        <p:spPr bwMode="auto">
          <a:xfrm rot="15473366">
            <a:off x="7830243" y="4910547"/>
            <a:ext cx="555951" cy="78864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echa\data\Directorates\A-shared\- Unit A3\10.2.5 Production of Publication materials; social media, audiovisuals and proof reading\Photos\Photos_contact unit A3\Graphs_illustrations\Puzle.png"/>
          <p:cNvPicPr>
            <a:picLocks noChangeAspect="1" noChangeArrowheads="1"/>
          </p:cNvPicPr>
          <p:nvPr/>
        </p:nvPicPr>
        <p:blipFill>
          <a:blip r:embed="rId5">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bwMode="auto">
          <a:xfrm rot="20795796">
            <a:off x="7830242" y="5593124"/>
            <a:ext cx="555950" cy="7738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3372377"/>
      </p:ext>
    </p:extLst>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 name="Slide Number Placeholder 3"/>
          <p:cNvSpPr>
            <a:spLocks noGrp="1"/>
          </p:cNvSpPr>
          <p:nvPr>
            <p:ph type="sldNum" sz="quarter" idx="12"/>
          </p:nvPr>
        </p:nvSpPr>
        <p:spPr/>
        <p:txBody>
          <a:bodyPr/>
          <a:lstStyle/>
          <a:p>
            <a:pPr>
              <a:buFontTx/>
              <a:buNone/>
            </a:pPr>
            <a:fld id="{53FE240C-791C-4FA0-BA72-1FE57C9E7D13}" type="slidenum">
              <a:rPr lang="en-GB" smtClean="0">
                <a:solidFill>
                  <a:prstClr val="black">
                    <a:tint val="75000"/>
                  </a:prstClr>
                </a:solidFill>
              </a:rPr>
              <a:pPr>
                <a:buFontTx/>
                <a:buNone/>
              </a:pPr>
              <a:t>9</a:t>
            </a:fld>
            <a:endParaRPr lang="lv-LV">
              <a:solidFill>
                <a:prstClr val="black">
                  <a:tint val="75000"/>
                </a:prstClr>
              </a:solidFill>
            </a:endParaRPr>
          </a:p>
        </p:txBody>
      </p:sp>
      <p:sp>
        <p:nvSpPr>
          <p:cNvPr id="2" name="Title 1"/>
          <p:cNvSpPr>
            <a:spLocks noGrp="1"/>
          </p:cNvSpPr>
          <p:nvPr>
            <p:ph type="title"/>
          </p:nvPr>
        </p:nvSpPr>
        <p:spPr>
          <a:xfrm>
            <a:off x="457200" y="227013"/>
            <a:ext cx="8229600" cy="1143000"/>
          </a:xfrm>
        </p:spPr>
        <p:txBody>
          <a:bodyPr/>
          <a:lstStyle/>
          <a:p>
            <a:r>
              <a:rPr lang="lv-LV" noProof="0" smtClean="0"/>
              <a:t>Sadaliet izmaksas</a:t>
            </a:r>
            <a:endParaRPr lang="lv-LV" noProof="0"/>
          </a:p>
        </p:txBody>
      </p:sp>
      <p:sp>
        <p:nvSpPr>
          <p:cNvPr id="11" name="Content Placeholder 10"/>
          <p:cNvSpPr>
            <a:spLocks noGrp="1"/>
          </p:cNvSpPr>
          <p:nvPr>
            <p:ph idx="1"/>
          </p:nvPr>
        </p:nvSpPr>
        <p:spPr>
          <a:xfrm>
            <a:off x="457200" y="1268760"/>
            <a:ext cx="8229600" cy="5184576"/>
          </a:xfrm>
        </p:spPr>
        <p:txBody>
          <a:bodyPr>
            <a:normAutofit lnSpcReduction="10000"/>
          </a:bodyPr>
          <a:lstStyle/>
          <a:p>
            <a:pPr>
              <a:spcBef>
                <a:spcPts val="1200"/>
              </a:spcBef>
            </a:pPr>
            <a:r>
              <a:rPr lang="lv-LV" noProof="0" smtClean="0"/>
              <a:t>Izmaksu sadales principi:</a:t>
            </a:r>
          </a:p>
          <a:p>
            <a:pPr lvl="1">
              <a:buFont typeface="Arial" panose="020b0604020202020204" pitchFamily="34" charset="0"/>
              <a:buChar char="•"/>
            </a:pPr>
            <a:r>
              <a:rPr lang="lv-LV" noProof="0" smtClean="0"/>
              <a:t>visas izmaksas jāsadala taisnīgi, pārredzami un nediskriminējoši</a:t>
            </a:r>
          </a:p>
          <a:p>
            <a:pPr lvl="1">
              <a:buFont typeface="Arial" panose="020b0604020202020204" pitchFamily="34" charset="0"/>
              <a:buChar char="•"/>
            </a:pPr>
            <a:r>
              <a:rPr lang="lv-LV" noProof="0" smtClean="0"/>
              <a:t>reģistrētājiem ir jāmaksā tikai par tiem datiem, kuri viņiem vajadzīgi reģistrācijai</a:t>
            </a:r>
          </a:p>
          <a:p>
            <a:pPr lvl="1">
              <a:buFont typeface="Arial" panose="020b0604020202020204" pitchFamily="34" charset="0"/>
              <a:buChar char="•"/>
            </a:pPr>
            <a:r>
              <a:rPr lang="lv-LV" noProof="0" smtClean="0"/>
              <a:t>noteiktos apstākļos reģistrētājs var iesniegt konkrētus datus atsevišķi, ja tas ir pamatoti</a:t>
            </a:r>
          </a:p>
          <a:p>
            <a:r>
              <a:rPr lang="lv-LV" noProof="0" smtClean="0"/>
              <a:t>Nosakiet pozīcijas, pamatojiet un nosakiet cenu: </a:t>
            </a:r>
          </a:p>
          <a:p>
            <a:pPr lvl="1">
              <a:buFont typeface="Arial" panose="020b0604020202020204" pitchFamily="34" charset="0"/>
              <a:buChar char="•"/>
            </a:pPr>
            <a:r>
              <a:rPr lang="lv-LV" noProof="0" smtClean="0"/>
              <a:t>katram datu vienumam</a:t>
            </a:r>
          </a:p>
          <a:p>
            <a:pPr lvl="1">
              <a:buFont typeface="Arial" panose="020b0604020202020204" pitchFamily="34" charset="0"/>
              <a:buChar char="•"/>
            </a:pPr>
            <a:r>
              <a:rPr lang="lv-LV" noProof="0" smtClean="0"/>
              <a:t>pārējām ar kopīgo reģistrāciju saistītajām izmaksām</a:t>
            </a:r>
          </a:p>
          <a:p>
            <a:pPr>
              <a:spcBef>
                <a:spcPts val="1200"/>
              </a:spcBef>
            </a:pPr>
            <a:r>
              <a:rPr lang="lv-LV" noProof="0" smtClean="0"/>
              <a:t>Izveidojiet izmaksu sadales modeli</a:t>
            </a:r>
          </a:p>
          <a:p>
            <a:pPr>
              <a:spcBef>
                <a:spcPts val="1200"/>
              </a:spcBef>
            </a:pPr>
            <a:r>
              <a:rPr lang="lv-LV" noProof="0" smtClean="0"/>
              <a:t>Vienojieties par atlīdzināšanas shēmu</a:t>
            </a:r>
          </a:p>
          <a:p>
            <a:pPr>
              <a:spcBef>
                <a:spcPts val="1200"/>
              </a:spcBef>
            </a:pPr>
            <a:r>
              <a:rPr lang="lv-LV" noProof="0" smtClean="0"/>
              <a:t>Dokumentējiet nolīgumā par kopīgu datu lietošanu</a:t>
            </a:r>
          </a:p>
        </p:txBody>
      </p:sp>
      <p:pic>
        <p:nvPicPr>
          <p:cNvPr id="4098" name="Picture 2" descr="\\echa\data\users\u12113\Roaming Profile\Desktop\Untitled-1.png"/>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rot="1038921">
            <a:off x="7889398" y="5492475"/>
            <a:ext cx="976530" cy="11502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8513183"/>
      </p:ext>
    </p:extLst>
  </p:cSld>
  <p:clrMapOvr>
    <a:masterClrMapping/>
  </p:clrMapOvr>
  <p:transition/>
  <p:timing/>
</p:sld>
</file>

<file path=ppt/tags/tag1.xml><?xml version="1.0" encoding="utf-8"?>
<p:tagLst xmlns:p="http://schemas.openxmlformats.org/presentationml/2006/main">
  <p:tag name="AS_NET" val="4.0.30319.42000"/>
  <p:tag name="AS_OS" val="Microsoft Windows NT 6.3.9600.0"/>
  <p:tag name="AS_RELEASE_DATE" val="2016.10.26"/>
  <p:tag name="AS_TITLE" val="Aspose.Slides for .NET 4.0 Client Profile"/>
  <p:tag name="AS_VERSION" val="16.10.0.0"/>
</p:tagLst>
</file>

<file path=ppt/theme/theme1.xml><?xml version="1.0" encoding="utf-8"?>
<a:theme xmlns:r="http://schemas.openxmlformats.org/officeDocument/2006/relationships"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2.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customXml/_rels/item1.xml.rels>&#65279;<?xml version="1.0" encoding="utf-8" standalone="yes"?><Relationships xmlns="http://schemas.openxmlformats.org/package/2006/relationships"><Relationship Id="rId1" Type="http://schemas.openxmlformats.org/officeDocument/2006/relationships/customXmlProps" Target="itemProps1.xml" /></Relationships>
</file>

<file path=customXml/_rels/item2.xml.rels>&#65279;<?xml version="1.0" encoding="utf-8" standalone="yes"?><Relationships xmlns="http://schemas.openxmlformats.org/package/2006/relationships"><Relationship Id="rId1" Type="http://schemas.openxmlformats.org/officeDocument/2006/relationships/customXmlProps" Target="itemProps2.xml" /></Relationships>
</file>

<file path=customXml/_rels/item3.xml.rels>&#65279;<?xml version="1.0" encoding="utf-8" standalone="yes"?><Relationships xmlns="http://schemas.openxmlformats.org/package/2006/relationships"><Relationship Id="rId1" Type="http://schemas.openxmlformats.org/officeDocument/2006/relationships/customXmlProps" Target="itemProps3.xml" /></Relationships>
</file>

<file path=customXml/_rels/item4.xml.rels>&#65279;<?xml version="1.0" encoding="utf-8" standalone="yes"?><Relationships xmlns="http://schemas.openxmlformats.org/package/2006/relationships"><Relationship Id="rId1" Type="http://schemas.openxmlformats.org/officeDocument/2006/relationships/customXmlProps" Target="itemProps4.xml" /></Relationships>
</file>

<file path=customXml/_rels/item5.xml.rels>&#65279;<?xml version="1.0" encoding="utf-8" standalone="yes"?><Relationships xmlns="http://schemas.openxmlformats.org/package/2006/relationships"><Relationship Id="rId1" Type="http://schemas.openxmlformats.org/officeDocument/2006/relationships/customXmlProps" Target="itemProps5.xml" /></Relationships>
</file>

<file path=customXml/item1.xml><?xml version="1.0" encoding="utf-8"?>
<?mso-contentType ?>
<SharedContentType xmlns="Microsoft.SharePoint.Taxonomy.ContentTypeSync" SourceId="5f69e26b-beb5-49c8-89f9-b5a0fae19f51" ContentTypeId="0x010100B558917389A54ADDB58930FBD7E6FD57008586DED9191B4C4CBD31A5DF7F304A71" PreviousValue="false"/>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ECHADocumentTypeTaxHTField0 xmlns="1a101ee2-a8a8-4e0f-bfd9-aff15f9bc839">
      <Terms xmlns="http://schemas.microsoft.com/office/infopath/2007/PartnerControls"/>
    </ECHADocumentTypeTaxHTField0>
    <ECHAProcessTaxHTField0 xmlns="1a101ee2-a8a8-4e0f-bfd9-aff15f9bc839">
      <Terms xmlns="http://schemas.microsoft.com/office/infopath/2007/PartnerControls">
        <TermInfo xmlns="http://schemas.microsoft.com/office/infopath/2007/PartnerControls">
          <TermName xmlns="http://schemas.microsoft.com/office/infopath/2007/PartnerControls">10.12 Production and Implementation of Communication outputs</TermName>
          <TermId xmlns="http://schemas.microsoft.com/office/infopath/2007/PartnerControls">0979686c-f827-4cff-a947-2fd9d24cc3a4</TermId>
        </TermInfo>
      </Terms>
    </ECHAProcessTaxHTField0>
    <_dlc_DocId xmlns="b80ede5c-af4c-4bf2-9a87-706a3579dc11">ACTV10-6-53869</_dlc_DocId>
    <TaxCatchAll xmlns="b80ede5c-af4c-4bf2-9a87-706a3579dc11">
      <Value>3</Value>
      <Value>1</Value>
    </TaxCatchAll>
    <ECHASecClassTaxHTField0 xmlns="1a101ee2-a8a8-4e0f-bfd9-aff15f9bc839">
      <Terms xmlns="http://schemas.microsoft.com/office/infopath/2007/PartnerControls">
        <TermInfo xmlns="http://schemas.microsoft.com/office/infopath/2007/PartnerControls">
          <TermName xmlns="http://schemas.microsoft.com/office/infopath/2007/PartnerControls">Internal</TermName>
          <TermId xmlns="http://schemas.microsoft.com/office/infopath/2007/PartnerControls">a0307bc2-faf9-4068-8aeb-b713e4fa2a0f</TermId>
        </TermInfo>
      </Terms>
    </ECHASecClassTaxHTField0>
    <_dlc_DocIdUrl xmlns="b80ede5c-af4c-4bf2-9a87-706a3579dc11">
      <Url>https://activity.echa.europa.eu/sites/act-10/process-10-11/_layouts/DocIdRedir.aspx?ID=ACTV10-6-53869</Url>
      <Description>ACTV10-6-53869</Description>
    </_dlc_DocIdUrl>
    <ECHACategoryTaxHTField0 xmlns="1a101ee2-a8a8-4e0f-bfd9-aff15f9bc839">
      <Terms xmlns="http://schemas.microsoft.com/office/infopath/2007/PartnerControls"/>
    </ECHACategoryTaxHTField0>
  </documentManagement>
</p:properties>
</file>

<file path=customXml/item4.xml><?xml version="1.0" encoding="utf-8"?>
<ct:contentTypeSchema xmlns:ct="http://schemas.microsoft.com/office/2006/metadata/contentType" xmlns:ma="http://schemas.microsoft.com/office/2006/metadata/properties/metaAttributes" ct:_="" ma:_="" ma:contentTypeName="ECHA Process Document" ma:contentTypeID="0x010100B558917389A54ADDB58930FBD7E6FD57008586DED9191B4C4CBD31A5DF7F304A71006D3FFE2B6013534BB5FDEF3B980D4C31" ma:contentTypeVersion="16" ma:contentTypeDescription="Content type for ECHA process documents" ma:contentTypeScope="" ma:versionID="8dc8a49e89d291db91322531bb3d964e">
  <xsd:schema xmlns:xsd="http://www.w3.org/2001/XMLSchema" xmlns:xs="http://www.w3.org/2001/XMLSchema" xmlns:p="http://schemas.microsoft.com/office/2006/metadata/properties" xmlns:ns2="1a101ee2-a8a8-4e0f-bfd9-aff15f9bc839" xmlns:ns3="b80ede5c-af4c-4bf2-9a87-706a3579dc11" targetNamespace="http://schemas.microsoft.com/office/2006/metadata/properties" ma:root="true" ma:fieldsID="d7a7795f9788c218c04520a861492bdf" ns2:_="" ns3:_="">
    <xsd:import namespace="1a101ee2-a8a8-4e0f-bfd9-aff15f9bc839"/>
    <xsd:import namespace="b80ede5c-af4c-4bf2-9a87-706a3579dc11"/>
    <xsd:element name="properties">
      <xsd:complexType>
        <xsd:sequence>
          <xsd:element name="documentManagement">
            <xsd:complexType>
              <xsd:all>
                <xsd:element ref="ns3:_dlc_DocId" minOccurs="0"/>
                <xsd:element ref="ns3:_dlc_DocIdUrl" minOccurs="0"/>
                <xsd:element ref="ns3:_dlc_DocIdPersistId" minOccurs="0"/>
                <xsd:element ref="ns2:ECHADocumentTypeTaxHTField0" minOccurs="0"/>
                <xsd:element ref="ns3:TaxCatchAll" minOccurs="0"/>
                <xsd:element ref="ns3:TaxCatchAllLabel" minOccurs="0"/>
                <xsd:element ref="ns2:ECHASecClassTaxHTField0" minOccurs="0"/>
                <xsd:element ref="ns2:ECHAProcessTaxHTField0" minOccurs="0"/>
                <xsd:element ref="ns2:ECHACategoryTaxHTField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a101ee2-a8a8-4e0f-bfd9-aff15f9bc839" elementFormDefault="qualified">
    <xsd:import namespace="http://schemas.microsoft.com/office/2006/documentManagement/types"/>
    <xsd:import namespace="http://schemas.microsoft.com/office/infopath/2007/PartnerControls"/>
    <xsd:element name="ECHADocumentTypeTaxHTField0" ma:index="11" nillable="true" ma:taxonomy="true" ma:internalName="gd32339cd0b5409a9fdb05f9583968bc" ma:taxonomyFieldName="ECHADocumentType" ma:displayName="Document type" ma:readOnly="false" ma:fieldId="{0d32339c-d0b5-409a-9fdb-05f9583968bc}" ma:sspId="5f69e26b-beb5-49c8-89f9-b5a0fae19f51" ma:termSetId="aedf82a2-407f-4791-945d-c1f392314e39" ma:anchorId="00000000-0000-0000-0000-000000000000" ma:open="false" ma:isKeyword="false">
      <xsd:complexType>
        <xsd:sequence>
          <xsd:element ref="pc:Terms" minOccurs="0" maxOccurs="1"/>
        </xsd:sequence>
      </xsd:complexType>
    </xsd:element>
    <xsd:element name="ECHASecClassTaxHTField0" ma:index="15" ma:taxonomy="true" ma:internalName="ab0eb6f132fb4a769815f72efb98c81d" ma:taxonomyFieldName="ECHASecClass" ma:displayName="Security classification" ma:default="1;#|a0307bc2-faf9-4068-8aeb-b713e4fa2a0f" ma:fieldId="{ab0eb6f1-32fb-4a76-9815-f72efb98c81d}" ma:sspId="5f69e26b-beb5-49c8-89f9-b5a0fae19f51" ma:termSetId="bdbfee88-fbc0-4b29-a996-994f751932c4" ma:anchorId="00000000-0000-0000-0000-000000000000" ma:open="false" ma:isKeyword="false">
      <xsd:complexType>
        <xsd:sequence>
          <xsd:element ref="pc:Terms" minOccurs="0" maxOccurs="1"/>
        </xsd:sequence>
      </xsd:complexType>
    </xsd:element>
    <xsd:element name="ECHAProcessTaxHTField0" ma:index="17" nillable="true" ma:taxonomy="true" ma:internalName="k79ecea8bd3e48279038bf7156c8359b" ma:taxonomyFieldName="ECHAProcess" ma:displayName="Process" ma:readOnly="false" ma:fieldId="{479ecea8-bd3e-4827-9038-bf7156c8359b}" ma:sspId="5f69e26b-beb5-49c8-89f9-b5a0fae19f51" ma:termSetId="c30def1a-2ee0-45a9-b531-f691ecbc3c44" ma:anchorId="00000000-0000-0000-0000-000000000000" ma:open="false" ma:isKeyword="false">
      <xsd:complexType>
        <xsd:sequence>
          <xsd:element ref="pc:Terms" minOccurs="0" maxOccurs="1"/>
        </xsd:sequence>
      </xsd:complexType>
    </xsd:element>
    <xsd:element name="ECHACategoryTaxHTField0" ma:index="19" nillable="true" ma:taxonomy="true" ma:internalName="p86653fd247d4255942aa31697ef2e78" ma:taxonomyFieldName="ECHACategory" ma:displayName="Category" ma:readOnly="false" ma:default="" ma:fieldId="{986653fd-247d-4255-942a-a31697ef2e78}" ma:sspId="5f69e26b-beb5-49c8-89f9-b5a0fae19f51" ma:termSetId="55e7dc03-f0a2-4416-8b3b-39dffa2b388b"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80ede5c-af4c-4bf2-9a87-706a3579dc11"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12" nillable="true" ma:displayName="Taxonomy Catch All Column" ma:hidden="true" ma:list="{42e49345-dbec-4f99-ae5c-0d1330abc637}" ma:internalName="TaxCatchAll" ma:showField="CatchAllData" ma:web="1a101ee2-a8a8-4e0f-bfd9-aff15f9bc839">
      <xsd:complexType>
        <xsd:complexContent>
          <xsd:extension base="dms:MultiChoiceLookup">
            <xsd:sequence>
              <xsd:element name="Value" type="dms:Lookup" maxOccurs="unbounded" minOccurs="0" nillable="true"/>
            </xsd:sequence>
          </xsd:extension>
        </xsd:complexContent>
      </xsd:complexType>
    </xsd:element>
    <xsd:element name="TaxCatchAllLabel" ma:index="13" nillable="true" ma:displayName="Taxonomy Catch All Column1" ma:hidden="true" ma:list="{42e49345-dbec-4f99-ae5c-0d1330abc637}" ma:internalName="TaxCatchAllLabel" ma:readOnly="true" ma:showField="CatchAllDataLabel" ma:web="1a101ee2-a8a8-4e0f-bfd9-aff15f9bc83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C661D9F9-A681-4970-9AB3-BB2CEB580C4E}">
  <ds:schemaRefs/>
</ds:datastoreItem>
</file>

<file path=customXml/itemProps2.xml><?xml version="1.0" encoding="utf-8"?>
<ds:datastoreItem xmlns:ds="http://schemas.openxmlformats.org/officeDocument/2006/customXml" ds:itemID="{57325CAE-108D-4A40-AB78-5D4972D3F836}">
  <ds:schemaRefs/>
</ds:datastoreItem>
</file>

<file path=customXml/itemProps3.xml><?xml version="1.0" encoding="utf-8"?>
<ds:datastoreItem xmlns:ds="http://schemas.openxmlformats.org/officeDocument/2006/customXml" ds:itemID="{7BCF6A5F-9D12-494B-A636-D4E7909EB38C}">
  <ds:schemaRefs>
    <ds:schemaRef ds:uri="http://purl.org/dc/elements/1.1/"/>
    <ds:schemaRef ds:uri="b80ede5c-af4c-4bf2-9a87-706a3579dc11"/>
    <ds:schemaRef ds:uri="http://schemas.microsoft.com/office/2006/metadata/properties"/>
    <ds:schemaRef ds:uri="http://www.w3.org/XML/1998/namespace"/>
    <ds:schemaRef ds:uri="http://purl.org/dc/dcmitype/"/>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1a101ee2-a8a8-4e0f-bfd9-aff15f9bc839"/>
  </ds:schemaRefs>
</ds:datastoreItem>
</file>

<file path=customXml/itemProps4.xml><?xml version="1.0" encoding="utf-8"?>
<ds:datastoreItem xmlns:ds="http://schemas.openxmlformats.org/officeDocument/2006/customXml" ds:itemID="{AB6B4AA4-6BDB-422E-A883-BF9443237468}">
  <ds:schemaRefs/>
</ds:datastoreItem>
</file>

<file path=customXml/itemProps5.xml><?xml version="1.0" encoding="utf-8"?>
<ds:datastoreItem xmlns:ds="http://schemas.openxmlformats.org/officeDocument/2006/customXml" ds:itemID="{393C2A4F-378A-406C-8017-7706C7BE96B5}">
  <ds:schemaRefs/>
</ds:datastoreItem>
</file>

<file path=docProps/app.xml><?xml version="1.0" encoding="utf-8"?>
<Properties xmlns:vt="http://schemas.openxmlformats.org/officeDocument/2006/docPropsVTypes" xmlns="http://schemas.openxmlformats.org/officeDocument/2006/extended-properties">
  <Company>CDT</Company>
  <PresentationFormat>On-screen Show (4:3)</PresentationFormat>
  <Paragraphs>99</Paragraphs>
  <Slides>12</Slides>
  <Notes>12</Notes>
  <TotalTime>1369</TotalTime>
  <HiddenSlides>0</HiddenSlides>
  <MMClips>0</MMClips>
  <ScaleCrop>0</ScaleCrop>
  <HeadingPairs>
    <vt:vector baseType="variant" size="4">
      <vt:variant>
        <vt:lpstr>Theme</vt:lpstr>
      </vt:variant>
      <vt:variant>
        <vt:i4>1</vt:i4>
      </vt:variant>
      <vt:variant>
        <vt:lpstr>Slide Titles</vt:lpstr>
      </vt:variant>
      <vt:variant>
        <vt:i4>12</vt:i4>
      </vt:variant>
    </vt:vector>
  </HeadingPairs>
  <TitlesOfParts>
    <vt:vector baseType="lpstr" size="13">
      <vt:lpstr>1_Office Theme</vt:lpstr>
      <vt:lpstr>Slide 1</vt:lpstr>
      <vt:lpstr>Šīs prezentācijas mērķis</vt:lpstr>
      <vt:lpstr>REACH reģistrācija 2018. gadā</vt:lpstr>
      <vt:lpstr>Vienojieties par to, kā strādāt kopā</vt:lpstr>
      <vt:lpstr>Slide 5</vt:lpstr>
      <vt:lpstr>Izvēlieties galveno reģistrētāju</vt:lpstr>
      <vt:lpstr>Savāciet datus</vt:lpstr>
      <vt:lpstr>Slide 8</vt:lpstr>
      <vt:lpstr>Sadaliet izmaksas</vt:lpstr>
      <vt:lpstr>Esiet gatavi jaunpienācējiem</vt:lpstr>
      <vt:lpstr>Datu kopīgas lietošanas strīdi</vt:lpstr>
      <vt:lpstr>Nobeiguma paziņojumi</vt:lpstr>
    </vt:vector>
  </TitlesOfParts>
  <LinksUpToDate>0</LinksUpToDate>
  <SharedDoc>0</SharedDoc>
  <HyperlinksChanged>0</HyperlinksChanged>
  <Application>Aspose.Slides for .NET</Application>
  <AppVersion>16.1000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PowerPoint Presentation</dc:title>
  <dc:creator>CDT</dc:creator>
  <cp:lastModifiedBy>CDT</cp:lastModifiedBy>
  <cp:revision>187</cp:revision>
  <dcterms:created xsi:type="dcterms:W3CDTF">2015-06-16T10:48:03Z</dcterms:created>
  <dcterms:modified xsi:type="dcterms:W3CDTF">2017-05-29T07:33:03Z</dcterms:modified>
</cp:coreProperties>
</file>

<file path=docProps/custom.xml><?xml version="1.0" encoding="utf-8"?>
<Properties xmlns:vt="http://schemas.openxmlformats.org/officeDocument/2006/docPropsVTypes" xmlns="http://schemas.openxmlformats.org/officeDocument/2006/custom-properties">
  <property fmtid="{D5CDD505-2E9C-101B-9397-08002B2CF9AE}" pid="2" name="_dlc_DocIdItemGuid">
    <vt:lpwstr>ae5a3d96-162d-4151-8b64-5860c2a6ba21</vt:lpwstr>
  </property>
  <property fmtid="{D5CDD505-2E9C-101B-9397-08002B2CF9AE}" pid="3" name="ContentTypeId">
    <vt:lpwstr>0x010100B558917389A54ADDB58930FBD7E6FD57008586DED9191B4C4CBD31A5DF7F304A71006D3FFE2B6013534BB5FDEF3B980D4C31</vt:lpwstr>
  </property>
  <property fmtid="{D5CDD505-2E9C-101B-9397-08002B2CF9AE}" pid="4" name="ECHACategory">
    <vt:lpwstr/>
  </property>
  <property fmtid="{D5CDD505-2E9C-101B-9397-08002B2CF9AE}" pid="5" name="ECHADocumentType">
    <vt:lpwstr/>
  </property>
  <property fmtid="{D5CDD505-2E9C-101B-9397-08002B2CF9AE}" pid="6" name="ECHAProcess">
    <vt:lpwstr>3;#10.12 Production and Implementation of Communication outputs|0979686c-f827-4cff-a947-2fd9d24cc3a4</vt:lpwstr>
  </property>
  <property fmtid="{D5CDD505-2E9C-101B-9397-08002B2CF9AE}" pid="7" name="ECHASecClass">
    <vt:lpwstr>1;#Internal|a0307bc2-faf9-4068-8aeb-b713e4fa2a0f</vt:lpwstr>
  </property>
</Properties>
</file>