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59" r:id="rId7"/>
  </p:sldMasterIdLst>
  <p:notesMasterIdLst>
    <p:notesMasterId r:id="rId8"/>
  </p:notesMasterIdLst>
  <p:handoutMasterIdLst>
    <p:handoutMasterId r:id="rId9"/>
  </p:handoutMasterIdLst>
  <p:sldIdLst>
    <p:sldId id="291" r:id="rId10"/>
    <p:sldId id="346" r:id="rId11"/>
    <p:sldId id="263" r:id="rId12"/>
    <p:sldId id="264" r:id="rId13"/>
    <p:sldId id="267" r:id="rId14"/>
    <p:sldId id="268" r:id="rId15"/>
    <p:sldId id="269" r:id="rId16"/>
    <p:sldId id="341" r:id="rId17"/>
    <p:sldId id="270" r:id="rId18"/>
    <p:sldId id="343" r:id="rId19"/>
    <p:sldId id="277" r:id="rId20"/>
    <p:sldId id="279" r:id="rId21"/>
  </p:sldIdLst>
  <p:sldSz cx="9144000" cy="6858000" type="screen4x3"/>
  <p:notesSz cx="6797675" cy="9926638"/>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p="http://schemas.openxmlformats.org/presentationml/2006/main">
  <p:cmAuthor id="0" name="THIEMANN Doris" initials="TD" lastIdx="0" clrIdx="0"/>
  <p:cmAuthor id="1" name="DEMATTIO Silvia" initials="DS" lastIdx="0" clrIdx="1">
    <p:extLst>
      <p:ext uri="{19B8F6BF-5375-455C-9EA6-DF929625EA0E}">
        <p15:presenceInfo xmlns:p15="http://schemas.microsoft.com/office/powerpoint/2012/main" userId="S-1-5-21-2444889250-2882189981-708495972-3212" providerId="AD"/>
      </p:ext>
    </p:extLst>
  </p:cmAuthor>
  <p:cmAuthor id="2" name="MUSSET Christel" initials="MC" lastIdx="0" clrIdx="2">
    <p:extLst>
      <p:ext uri="{19B8F6BF-5375-455C-9EA6-DF929625EA0E}">
        <p15:presenceInfo xmlns:p15="http://schemas.microsoft.com/office/powerpoint/2012/main" userId="S-1-5-21-2444889250-2882189981-708495972-13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66913" autoAdjust="0"/>
  </p:normalViewPr>
  <p:slideViewPr>
    <p:cSldViewPr>
      <p:cViewPr varScale="1">
        <p:scale>
          <a:sx n="74" d="100"/>
          <a:sy n="74" d="100"/>
        </p:scale>
        <p:origin x="2568" y="66"/>
      </p:cViewPr>
      <p:guideLst>
        <p:guide orient="horz" pos="2160"/>
        <p:guide pos="2880"/>
      </p:guideLst>
    </p:cSldViewPr>
  </p:slideViewPr>
  <p:outlineViewPr>
    <p:cViewPr>
      <p:scale>
        <a:sx n="33" d="100"/>
        <a:sy n="33" d="100"/>
      </p:scale>
      <p:origin x="0" y="-8526"/>
    </p:cViewPr>
  </p:outlineViewPr>
  <p:notesTextViewPr>
    <p:cViewPr>
      <p:scale>
        <a:sx n="1" d="1"/>
        <a:sy n="1" d="1"/>
      </p:scale>
      <p:origin x="0" y="0"/>
    </p:cViewPr>
  </p:notesTextViewPr>
  <p:sorterViewPr>
    <p:cViewPr>
      <p:scale>
        <a:sx n="90" d="100"/>
        <a:sy n="90" d="100"/>
      </p:scale>
      <p:origin x="0" y="0"/>
    </p:cViewPr>
  </p:sorterViewPr>
  <p:notesViewPr>
    <p:cSldViewPr>
      <p:cViewPr varScale="1">
        <p:scale>
          <a:sx n="85" d="100"/>
          <a:sy n="85" d="100"/>
        </p:scale>
        <p:origin x="-3834" y="-96"/>
      </p:cViewPr>
      <p:guideLst>
        <p:guide orient="horz" pos="3127"/>
        <p:guide pos="2142"/>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tags" Target="tags/tag1.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customXml" Target="../customXml/item3.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2373" tIns="46186" rIns="92373" bIns="46186" rtlCol="0"/>
          <a:lstStyle>
            <a:lvl1pPr algn="r">
              <a:defRPr sz="1200"/>
            </a:lvl1pPr>
          </a:lstStyle>
          <a:p>
            <a:fld id="{E0ACBD21-23D7-4545-A391-FE4EEDCC6762}" type="datetimeFigureOut">
              <a:rPr lang="en-GB" smtClean="0"/>
              <a:t>30/05/2017</a:t>
            </a:fld>
            <a:endParaRPr lang="ro-RO"/>
          </a:p>
        </p:txBody>
      </p:sp>
      <p:sp>
        <p:nvSpPr>
          <p:cNvPr id="4" name="Footer Placeholder 3"/>
          <p:cNvSpPr>
            <a:spLocks noGrp="1"/>
          </p:cNvSpPr>
          <p:nvPr>
            <p:ph type="ftr" sz="quarter" idx="2"/>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2373" tIns="46186" rIns="92373" bIns="46186" rtlCol="0" anchor="b"/>
          <a:lstStyle>
            <a:lvl1pPr algn="r">
              <a:defRPr sz="1200"/>
            </a:lvl1pPr>
          </a:lstStyle>
          <a:p>
            <a:fld id="{80D49EB3-B5B7-4C62-993C-B959B3C6AD33}" type="slidenum">
              <a:rPr lang="en-GB" smtClean="0"/>
              <a:t>‹#›</a:t>
            </a:fld>
            <a:endParaRPr lang="ro-RO"/>
          </a:p>
        </p:txBody>
      </p:sp>
    </p:spTree>
    <p:extLst>
      <p:ext uri="{BB962C8B-B14F-4D97-AF65-F5344CB8AC3E}">
        <p14:creationId xmlns:p14="http://schemas.microsoft.com/office/powerpoint/2010/main" val="262389795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2373" tIns="46186" rIns="92373" bIns="46186"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373" tIns="46186" rIns="92373" bIns="46186" rtlCol="0"/>
          <a:lstStyle>
            <a:lvl1pPr algn="r">
              <a:defRPr sz="1200"/>
            </a:lvl1pPr>
          </a:lstStyle>
          <a:p>
            <a:fld id="{C8E478A7-AFE6-4A1C-B985-B1032FA8D500}" type="datetimeFigureOut">
              <a:rPr lang="en-GB" smtClean="0"/>
              <a:t>30/05/2017</a:t>
            </a:fld>
            <a:endParaRPr lang="ro-R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4"/>
            <a:ext cx="5438140" cy="4466987"/>
          </a:xfrm>
          <a:prstGeom prst="rect">
            <a:avLst/>
          </a:prstGeom>
        </p:spPr>
        <p:txBody>
          <a:bodyPr vert="horz" lIns="92373" tIns="46186" rIns="92373" bIns="461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2373" tIns="46186" rIns="92373" bIns="46186"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2373" tIns="46186" rIns="92373" bIns="46186" rtlCol="0" anchor="b"/>
          <a:lstStyle>
            <a:lvl1pPr algn="r">
              <a:defRPr sz="1200"/>
            </a:lvl1pPr>
          </a:lstStyle>
          <a:p>
            <a:fld id="{68DD4212-E431-464C-A3C7-FAC7436F6DC4}" type="slidenum">
              <a:rPr lang="en-GB" smtClean="0"/>
              <a:t>‹#›</a:t>
            </a:fld>
            <a:endParaRPr lang="ro-RO"/>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ro-RO"/>
          </a:p>
        </p:txBody>
      </p:sp>
    </p:spTree>
    <p:extLst>
      <p:ext uri="{BB962C8B-B14F-4D97-AF65-F5344CB8AC3E}">
        <p14:creationId xmlns:p14="http://schemas.microsoft.com/office/powerpoint/2010/main" val="5393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Compoziția-limită se definește în principal din punct de vedere al:</a:t>
            </a:r>
          </a:p>
          <a:p>
            <a:endParaRPr lang="ro-RO"/>
          </a:p>
          <a:p>
            <a:pPr marL="173199" indent="-173199">
              <a:buFont typeface="Arial" panose="020b0604020202020204" pitchFamily="34" charset="0"/>
              <a:buChar char="•"/>
            </a:pPr>
            <a:r>
              <a:rPr lang="ro-RO" smtClean="0"/>
              <a:t>identității constituenților, inclusiv a impurităților, și </a:t>
            </a:r>
          </a:p>
          <a:p>
            <a:pPr marL="173199" indent="-173199">
              <a:buFont typeface="Arial" panose="020b0604020202020204" pitchFamily="34" charset="0"/>
              <a:buChar char="•"/>
            </a:pPr>
            <a:r>
              <a:rPr lang="ro-RO" smtClean="0"/>
              <a:t>al intervalelor de concentrație ale acestora.</a:t>
            </a:r>
          </a:p>
          <a:p>
            <a:endParaRPr lang="ro-RO"/>
          </a:p>
          <a:p>
            <a:r>
              <a:rPr lang="ro-RO" smtClean="0"/>
              <a:t>Ea poate include și identificatori suplimentari; de exemplu, pentru substanțele UVCB trebuie furnizată și descrierea procesului de fabricație.</a:t>
            </a:r>
          </a:p>
          <a:p>
            <a:endParaRPr lang="ro-RO"/>
          </a:p>
          <a:p>
            <a:r>
              <a:rPr lang="ro-RO" smtClean="0"/>
              <a:t>SIP poate evolua în timp – de exemplu, atunci când la înregistrare se alătură un membru nou care produce aceeași substanță cu niveluri de concentrație diferite. </a:t>
            </a:r>
          </a:p>
          <a:p>
            <a:endParaRPr lang="ro-RO"/>
          </a:p>
          <a:p>
            <a:r>
              <a:rPr lang="ro-RO" smtClean="0"/>
              <a:t>Fiecare solicitant al înregistrării are obligația să se asigure că datele furnizate în cadrul înregistrării comune se potrivesc cu compoziția sa specifică, iar compoziția substanței sale se încadrează în compoziția-limită convenită pentru înregistrarea comună.</a:t>
            </a:r>
          </a:p>
          <a:p>
            <a:endParaRPr lang="ro-RO"/>
          </a:p>
          <a:p>
            <a:r>
              <a:rPr lang="ro-RO" b="1"/>
              <a:t>Linkuri utile:</a:t>
            </a:r>
          </a:p>
          <a:p>
            <a:r>
              <a:rPr lang="ro-RO" i="1"/>
              <a:t>Ghid privind identificarea și denumirea substanțelor conform REACH și CLP</a:t>
            </a:r>
            <a:r>
              <a:rPr lang="ro-RO" smtClean="0"/>
              <a:t>, anexa 3 (https://echa.europa.eu/ro/guidance-documents/guidance-on-reach)</a:t>
            </a:r>
            <a:endParaRPr lang="ro-RO"/>
          </a:p>
          <a:p>
            <a:endParaRPr lang="ro-RO" smtClean="0"/>
          </a:p>
        </p:txBody>
      </p:sp>
    </p:spTree>
    <p:extLst>
      <p:ext uri="{BB962C8B-B14F-4D97-AF65-F5344CB8AC3E}">
        <p14:creationId xmlns:p14="http://schemas.microsoft.com/office/powerpoint/2010/main" val="246212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p:txBody>
      </p:sp>
    </p:spTree>
    <p:extLst>
      <p:ext uri="{BB962C8B-B14F-4D97-AF65-F5344CB8AC3E}">
        <p14:creationId xmlns:p14="http://schemas.microsoft.com/office/powerpoint/2010/main" val="271996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mtClean="0"/>
          </a:p>
          <a:p>
            <a:endParaRPr lang="en-GB" noProof="0" smtClean="0"/>
          </a:p>
        </p:txBody>
      </p:sp>
    </p:spTree>
    <p:extLst>
      <p:ext uri="{BB962C8B-B14F-4D97-AF65-F5344CB8AC3E}">
        <p14:creationId xmlns:p14="http://schemas.microsoft.com/office/powerpoint/2010/main" val="334212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ro-RO"/>
          </a:p>
        </p:txBody>
      </p:sp>
    </p:spTree>
    <p:extLst>
      <p:ext uri="{BB962C8B-B14F-4D97-AF65-F5344CB8AC3E}">
        <p14:creationId xmlns:p14="http://schemas.microsoft.com/office/powerpoint/2010/main" val="226317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smtClean="0"/>
              <a:t>Această prezentare vă îndrumă în procesul de identificare a întreprinderilor cu care veți efectua înregistrarea în comun. Această etapă a pregătirii pentru înregistrare cuprinde 5 activități principale. </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ro-RO"/>
          </a:p>
        </p:txBody>
      </p:sp>
    </p:spTree>
    <p:extLst>
      <p:ext uri="{BB962C8B-B14F-4D97-AF65-F5344CB8AC3E}">
        <p14:creationId xmlns:p14="http://schemas.microsoft.com/office/powerpoint/2010/main" val="272157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0" smtClean="0"/>
              <a:t>Regulamentul REACH impune înregistrarea comună a aceleiași substanțe. SIEF-ul reprezintă o formă de cooperare specifică pentru întreprinderile care înregistrează aceeași substanță conform REACH. De obicei, această cooperare se reflectă într-un acord oficial. Cooperarea cu membrii SIEF-ului este necesară pentru a conveni asupra pachetului de date pentru înregistrare și asupra împărțirii costurilor aferente datelor. Înregistrarea comună este benefică pentru toți participanții, întrucât se poate face schimb de date și se pot împărți costurile, ceea ce duce la reducerea acestora și la evitarea dublării testelor pe animale. </a:t>
            </a:r>
          </a:p>
          <a:p>
            <a:endParaRPr lang="ro-RO" b="0" baseline="0" smtClean="0"/>
          </a:p>
          <a:p>
            <a:r>
              <a:rPr lang="ro-RO" b="0" baseline="0" smtClean="0"/>
              <a:t>Punctul de pornire pentru identificarea cosolicitanților înregistrării este preînregistrarea dumneavoastră în REACH-IT. Toate întreprinderile care au preînregistrat aceeași substanță</a:t>
            </a:r>
            <a:r>
              <a:rPr lang="ro-RO" b="0" u="none" baseline="0" smtClean="0"/>
              <a:t> după numărul CE, numărul CAS sau denumirea chimică</a:t>
            </a:r>
            <a:r>
              <a:rPr lang="ro-RO" b="0" baseline="0" smtClean="0"/>
              <a:t> au acces la o pagină dedicată în REACH-IT, unde sunt enumerate toate întreprinderile și datele lor de contact. Această pagină din REACH-IT se numește pagina pre-SIEF. </a:t>
            </a:r>
          </a:p>
          <a:p>
            <a:endParaRPr lang="ro-RO" b="0" baseline="0" smtClean="0"/>
          </a:p>
          <a:p>
            <a:r>
              <a:rPr lang="ro-RO" b="0" baseline="0" smtClean="0"/>
              <a:t>După ce cosolicitanții înregistrării se pun de acord asupra faptului că au aceeași substanță, se formează un SIEF și devin aplicabile obligația privind schimbul de date și obligația de a răspunde cererilor de date.</a:t>
            </a:r>
            <a:r>
              <a:rPr lang="ro-RO" smtClean="0"/>
              <a:t>   </a:t>
            </a:r>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ro-RO"/>
          </a:p>
        </p:txBody>
      </p:sp>
    </p:spTree>
    <p:extLst>
      <p:ext uri="{BB962C8B-B14F-4D97-AF65-F5344CB8AC3E}">
        <p14:creationId xmlns:p14="http://schemas.microsoft.com/office/powerpoint/2010/main" val="118287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noProof="0" smtClean="0"/>
              <a:t>Prima activitate constă în a afla dacă substanța dumneavoastră este deja înregistrată sau nu de alte întreprinderi. Ca prim pas, puteți verifica rapid substanțele înregistrate pe site-ul ECHA. Rețineți că substanțele sunt adăugate pe site la câteva săptămâni după ce au fost înregistrate, deci pentru substanțele înregistrate foarte recent poate fi necesar să verificați din nou după câteva săptămâni. </a:t>
            </a:r>
          </a:p>
          <a:p>
            <a:endParaRPr lang="ro-RO" baseline="0" noProof="0" smtClean="0"/>
          </a:p>
          <a:p>
            <a:r>
              <a:rPr lang="ro-RO" baseline="0" noProof="0" smtClean="0"/>
              <a:t>Lista solicitanților principali ai înregistrării prezintă, pe lângă înregistrările finalizate, și substanțele pentru care solicitantul principal a inițiat activitatea de înregistrare prin crearea unei transmiteri în comun în REACH-IT. </a:t>
            </a:r>
          </a:p>
          <a:p>
            <a:endParaRPr lang="ro-RO" baseline="0" noProof="0" smtClean="0"/>
          </a:p>
          <a:p>
            <a:r>
              <a:rPr lang="ro-RO" baseline="0" noProof="0" smtClean="0"/>
              <a:t>Veți găsi aceleași informații și în REACH-IT pentru substanțele pe care le-ați preînregistrat.</a:t>
            </a:r>
          </a:p>
          <a:p>
            <a:endParaRPr lang="ro-RO" baseline="0" noProof="0" smtClean="0"/>
          </a:p>
          <a:p>
            <a:r>
              <a:rPr lang="ro-RO" baseline="0" noProof="0" smtClean="0"/>
              <a:t>Ce urmează?</a:t>
            </a:r>
          </a:p>
          <a:p>
            <a:pPr marL="173199" indent="-173199">
              <a:buFont typeface="Arial" panose="020b0604020202020204" pitchFamily="34" charset="0"/>
              <a:buChar char="•"/>
            </a:pPr>
            <a:r>
              <a:rPr lang="ro-RO" baseline="0" noProof="0" smtClean="0"/>
              <a:t>Dacă substanța nu a fost înregistrată, va trebui să formați un SIEF nou. </a:t>
            </a:r>
          </a:p>
          <a:p>
            <a:pPr marL="173199" indent="-173199">
              <a:buFont typeface="Arial" panose="020b0604020202020204" pitchFamily="34" charset="0"/>
              <a:buChar char="•"/>
            </a:pPr>
            <a:r>
              <a:rPr lang="ro-RO" baseline="0" noProof="0" smtClean="0"/>
              <a:t>Dacă substanța este înregistrată, va trebui să vă alăturați SIEF-ului existent. </a:t>
            </a:r>
          </a:p>
          <a:p>
            <a:pPr marL="173199" indent="-173199">
              <a:buFont typeface="Arial" panose="020b0604020202020204" pitchFamily="34" charset="0"/>
              <a:buChar char="•"/>
            </a:pPr>
            <a:endParaRPr lang="ro-RO" baseline="0" noProof="0" smtClean="0"/>
          </a:p>
          <a:p>
            <a:r>
              <a:rPr lang="ro-RO" b="1" baseline="0" noProof="0" smtClean="0"/>
              <a:t>Linkuri utile:</a:t>
            </a:r>
          </a:p>
          <a:p>
            <a:r>
              <a:rPr lang="ro-RO" baseline="0" noProof="0" smtClean="0"/>
              <a:t>https:</a:t>
            </a:r>
            <a:r>
              <a:rPr lang="ro-RO" baseline="0" noProof="0" smtClean="0">
                <a:sym typeface="Wingdings" panose="05000000000000000000" pitchFamily="2" charset="2"/>
              </a:rPr>
              <a:t>//</a:t>
            </a:r>
            <a:r>
              <a:rPr lang="ro-RO" baseline="0" noProof="0" smtClean="0"/>
              <a:t>echa.europa.eu/ro/information-on-chemicals/registered-substances</a:t>
            </a:r>
          </a:p>
          <a:p>
            <a:endParaRPr lang="ro-RO" baseline="0" noProof="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ro-RO"/>
          </a:p>
        </p:txBody>
      </p:sp>
    </p:spTree>
    <p:extLst>
      <p:ext uri="{BB962C8B-B14F-4D97-AF65-F5344CB8AC3E}">
        <p14:creationId xmlns:p14="http://schemas.microsoft.com/office/powerpoint/2010/main" val="2889822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0" smtClean="0"/>
              <a:t>Preînregistrările vă conferă dreptul de a vă afla pe piață până la termenul de înregistrare </a:t>
            </a:r>
            <a:r>
              <a:rPr lang="ro-RO" b="0" u="none" smtClean="0"/>
              <a:t>31 mai 2018;</a:t>
            </a:r>
            <a:r>
              <a:rPr lang="ro-RO" b="0" smtClean="0"/>
              <a:t> de aceea, este important să verificați dacă există o preînregistrare pentru fiecare substanță pe care trebuie să o înregistrați. </a:t>
            </a:r>
          </a:p>
          <a:p>
            <a:endParaRPr lang="ro-RO" b="0" baseline="0" smtClean="0"/>
          </a:p>
          <a:p>
            <a:r>
              <a:rPr lang="ro-RO" b="0" baseline="0" smtClean="0"/>
              <a:t>Pentru a avea acces la REACH-IT, aveți nevoie de un nume de utilizator și de o parolă. Dacă ați uitat numele de utilizator sau parola, urmați instrucțiunile de pe site-ul ECHA pentru a le recupera. Asigurați-vă că în preînregistrare este trecută persoana de contact corectă și că adresa de e-mail este actualizată. </a:t>
            </a:r>
          </a:p>
          <a:p>
            <a:endParaRPr lang="ro-RO" b="0" baseline="0" smtClean="0"/>
          </a:p>
          <a:p>
            <a:r>
              <a:rPr lang="ro-RO" b="0" smtClean="0"/>
              <a:t>Dacă după 31 mai 2017 nu există o preînregistrare sau o înregistrare valabilă pentru substanța dumneavoastră, va trebui să transmiteți o solicitare de informații la ECHA și să vă înregistrați substanța înainte de a o putea produce sau importa.</a:t>
            </a:r>
            <a:endParaRPr lang="ro-RO" b="0" baseline="0" smtClean="0"/>
          </a:p>
          <a:p>
            <a:endParaRPr lang="ro-RO" b="0" baseline="0" smtClean="0"/>
          </a:p>
          <a:p>
            <a:r>
              <a:rPr lang="ro-RO" b="1" baseline="0" smtClean="0"/>
              <a:t>Linkuri utile:</a:t>
            </a:r>
          </a:p>
          <a:p>
            <a:r>
              <a:rPr lang="ro-RO" b="0" smtClean="0"/>
              <a:t>https://reach-it.echa.europa.eu </a:t>
            </a:r>
          </a:p>
          <a:p>
            <a:endParaRPr lang="ro-RO" b="0" smtClean="0"/>
          </a:p>
          <a:p>
            <a:r>
              <a:rPr lang="ro-RO" b="0" smtClean="0"/>
              <a:t>http://echa.europa.eu/ro/support/dossier-submission-tools/reach-it/industry-user-manuals </a:t>
            </a:r>
          </a:p>
          <a:p>
            <a:endParaRPr lang="ro-RO" b="0" smtClean="0"/>
          </a:p>
          <a:p>
            <a:r>
              <a:rPr lang="ro-RO" b="0" smtClean="0"/>
              <a:t>https://echa.europa.eu/ro/regulations/reach/registration/data-sharing/inquiry</a:t>
            </a:r>
          </a:p>
          <a:p>
            <a:endParaRPr lang="ro-RO" b="0"/>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ro-RO"/>
          </a:p>
        </p:txBody>
      </p:sp>
    </p:spTree>
    <p:extLst>
      <p:ext uri="{BB962C8B-B14F-4D97-AF65-F5344CB8AC3E}">
        <p14:creationId xmlns:p14="http://schemas.microsoft.com/office/powerpoint/2010/main" val="954560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0" smtClean="0"/>
              <a:t>Pe pagina pre-SIEF din REACH-IT puteți găsi datele de contact ale celorlalți cosolicitanți ai înregistrării. </a:t>
            </a:r>
          </a:p>
          <a:p>
            <a:endParaRPr lang="ro-RO" b="0" baseline="0" smtClean="0"/>
          </a:p>
          <a:p>
            <a:r>
              <a:rPr lang="ro-RO" b="0" smtClean="0"/>
              <a:t>Dacă substanța este esențială pentru activitatea dumneavoastră, ar trebui să luați inițiativa discuțiilor. De asemenea, în REACH-IT vă puteți face cunoscută dorința de a forma un SIEF făcând clic pe butonul pentru mediatorul formării SIEF, după care puteți posta un mesaj în sistemul REACH-IT pentru ceilalți cosolicitanți ai înregistrării. De exemplu, puteți specifica informații privind statutul SIEF-ului sau puteți furniza date suplimentare de contact, cum ar fi adresa unui site relevant. Este important să fiți activ în contactarea celorlalți membri ai pre-SIEF-ului și să răspundeți la e-mailurile lor pentru a afla care sunt cei care vor deveni cosolicitanți ai înregistrării și, în consecință, vor adera la SIEF.</a:t>
            </a:r>
          </a:p>
          <a:p>
            <a:endParaRPr lang="ro-RO" b="0" baseline="0" smtClean="0"/>
          </a:p>
          <a:p>
            <a:r>
              <a:rPr lang="ro-RO" b="0" baseline="0" smtClean="0"/>
              <a:t>Aveți în vedere faptul că nu toți cei care au preînregistrat substanța o vor și înregistra; astfel, cu toate că pre-SIEF-ul poate fi mare, este posibil ca SIEF-urile să aibă doar câțiva participanți. De asemenea, este posibil ca dumneavoastră să fiți unicul solicitant al înregistrării substanței, lucru pe care este important să îl aflați din timp, contactându-i pe ceilalți sau răspunzând la e-mailurile primite de la cei care vă contactează. </a:t>
            </a:r>
            <a:endParaRPr lang="ro-RO" b="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ro-RO"/>
          </a:p>
        </p:txBody>
      </p:sp>
    </p:spTree>
    <p:extLst>
      <p:ext uri="{BB962C8B-B14F-4D97-AF65-F5344CB8AC3E}">
        <p14:creationId xmlns:p14="http://schemas.microsoft.com/office/powerpoint/2010/main" val="58155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o-RO" b="0" smtClean="0"/>
              <a:t>SIP cuprinde denumirea, identificatorii, de exemplu numărul CE și numărul CAS, și compoziția substanței care se înregistrează în comun. </a:t>
            </a:r>
          </a:p>
          <a:p>
            <a:endParaRPr lang="ro-RO" b="0" baseline="0" smtClean="0"/>
          </a:p>
          <a:p>
            <a:r>
              <a:rPr lang="ro-RO" smtClean="0"/>
              <a:t>Pentru a efectua o înregistrare în comun, trebuie mai întâi să discutați dacă aveți aceeași substanță și să vă puneți de acord cu privire la denumirea și identificatorii care urmează a fi utilizați. De asemenea, trebuie să conveniți cu privire la compoziția care urmează a fi înregistrată și corelată cu datele furnizate. În urma acestor discuții va rezulta profilul identității substanței.</a:t>
            </a:r>
          </a:p>
          <a:p>
            <a:endParaRPr lang="ro-RO"/>
          </a:p>
          <a:p>
            <a:endParaRPr lang="ro-RO" smtClean="0"/>
          </a:p>
        </p:txBody>
      </p:sp>
    </p:spTree>
    <p:extLst>
      <p:ext uri="{BB962C8B-B14F-4D97-AF65-F5344CB8AC3E}">
        <p14:creationId xmlns:p14="http://schemas.microsoft.com/office/powerpoint/2010/main" val="3655859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727">
              <a:defRPr/>
            </a:pPr>
            <a:r>
              <a:rPr lang="ro-RO" smtClean="0"/>
              <a:t>După ce ați identificat potențialii cosolicitanți ai înregistrării, trebuie să vă asigurați că toți aveți aceeași substanță. </a:t>
            </a:r>
          </a:p>
          <a:p>
            <a:pPr defTabSz="923727">
              <a:defRPr/>
            </a:pPr>
            <a:endParaRPr lang="ro-RO" baseline="0" smtClean="0"/>
          </a:p>
          <a:p>
            <a:pPr marL="173199" indent="-173199" defTabSz="923727">
              <a:buFont typeface="Arial" panose="020b0604020202020204" pitchFamily="34" charset="0"/>
              <a:buChar char="•"/>
              <a:defRPr/>
            </a:pPr>
            <a:r>
              <a:rPr lang="ro-RO" smtClean="0"/>
              <a:t>Dacă aveți aceeași substanță, va trebui să efectuați o înregistrare în comun. </a:t>
            </a:r>
          </a:p>
          <a:p>
            <a:pPr marL="173199" indent="-173199" defTabSz="923727">
              <a:buFont typeface="Arial" panose="020b0604020202020204" pitchFamily="34" charset="0"/>
              <a:buChar char="•"/>
              <a:defRPr/>
            </a:pPr>
            <a:r>
              <a:rPr lang="ro-RO" smtClean="0"/>
              <a:t>Dacă nu aveți aceeași substanță, nu puteți efectua o înregistrare în comun. </a:t>
            </a:r>
          </a:p>
          <a:p>
            <a:pPr defTabSz="923727">
              <a:defRPr/>
            </a:pPr>
            <a:endParaRPr lang="ro-RO" baseline="0" smtClean="0"/>
          </a:p>
          <a:p>
            <a:pPr defTabSz="923727">
              <a:defRPr/>
            </a:pPr>
            <a:r>
              <a:rPr lang="ro-RO" smtClean="0"/>
              <a:t>Toți solicitanții înregistrării trebuie să își verifice propriile date analitice și să stabilească denumirea substanței conform regulilor descrise în ghidul ECHA. </a:t>
            </a:r>
          </a:p>
          <a:p>
            <a:pPr marL="0" indent="0" defTabSz="923727">
              <a:buFont typeface="Arial" panose="020b0604020202020204" pitchFamily="34" charset="0"/>
              <a:buNone/>
              <a:defRPr/>
            </a:pPr>
            <a:endParaRPr lang="ro-RO" baseline="0" smtClean="0"/>
          </a:p>
          <a:p>
            <a:pPr marL="0" indent="0" defTabSz="923727">
              <a:buFont typeface="Arial" panose="020b0604020202020204" pitchFamily="34" charset="0"/>
              <a:buNone/>
              <a:defRPr/>
            </a:pPr>
            <a:r>
              <a:rPr lang="ro-RO" smtClean="0"/>
              <a:t>Dacă substanța dumneavoastră este deja înregistrată, ar trebui să fie deja disponibil un profil al identității substanței (SIP). În cazul în care compoziția substanței dumneavoastră nu se încadrează în acest SIP, dar totuși trebuie să o înregistrați în comun deoarece este identică cu cea vizată de SIP: </a:t>
            </a:r>
          </a:p>
          <a:p>
            <a:pPr marL="171450" indent="-171450" defTabSz="923727">
              <a:buFont typeface="Arial" panose="020b0604020202020204" pitchFamily="34" charset="0"/>
              <a:buChar char="•"/>
              <a:defRPr/>
            </a:pPr>
            <a:r>
              <a:rPr lang="ro-RO" smtClean="0"/>
              <a:t>puteți extinde compoziția-limită disponibilă sau</a:t>
            </a:r>
          </a:p>
          <a:p>
            <a:pPr marL="171450" indent="-171450" defTabSz="923727">
              <a:buFont typeface="Arial" panose="020b0604020202020204" pitchFamily="34" charset="0"/>
              <a:buChar char="•"/>
              <a:defRPr/>
            </a:pPr>
            <a:r>
              <a:rPr lang="ro-RO" smtClean="0"/>
              <a:t>dacă nu este posibil și este necesar un set de date diferit, puteți adăuga la SIP o a doua compoziție-limită. </a:t>
            </a:r>
          </a:p>
          <a:p>
            <a:endParaRPr lang="ro-RO"/>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ro-RO"/>
          </a:p>
        </p:txBody>
      </p:sp>
    </p:spTree>
    <p:extLst>
      <p:ext uri="{BB962C8B-B14F-4D97-AF65-F5344CB8AC3E}">
        <p14:creationId xmlns:p14="http://schemas.microsoft.com/office/powerpoint/2010/main" val="327097825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Tree>
    <p:extLst>
      <p:ext uri="{BB962C8B-B14F-4D97-AF65-F5344CB8AC3E}">
        <p14:creationId xmlns:p14="http://schemas.microsoft.com/office/powerpoint/2010/main" val="260212924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985732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6606"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1987180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p>
        </p:txBody>
      </p:sp>
    </p:spTree>
    <p:extLst>
      <p:ext uri="{BB962C8B-B14F-4D97-AF65-F5344CB8AC3E}">
        <p14:creationId xmlns:p14="http://schemas.microsoft.com/office/powerpoint/2010/main" val="2924772752"/>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77734831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solidFill>
                  <a:prstClr val="black">
                    <a:tint val="75000"/>
                  </a:prstClr>
                </a:solidFill>
              </a:rPr>
              <a:t>‹#›</a:t>
            </a:fld>
            <a:endParaRPr lang="en-GB">
              <a:solidFill>
                <a:prstClr val="black">
                  <a:tint val="75000"/>
                </a:prstClr>
              </a:solidFill>
            </a:endParaRPr>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496139251"/>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hyperlink" Target="https://echa.europa.eu/ro/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6.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5.xml" /><Relationship Id="rId3" Type="http://schemas.openxmlformats.org/officeDocument/2006/relationships/image" Target="../media/image7.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8.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6.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0.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3077766"/>
          </a:xfrm>
          <a:prstGeom prst="rect">
            <a:avLst/>
          </a:prstGeom>
          <a:noFill/>
        </p:spPr>
        <p:txBody>
          <a:bodyPr wrap="square" rtlCol="0">
            <a:spAutoFit/>
          </a:bodyPr>
          <a:lstStyle/>
          <a:p>
            <a:r>
              <a:rPr lang="ro-RO" sz="5000" b="1" smtClean="0">
                <a:solidFill>
                  <a:schemeClr val="bg1"/>
                </a:solidFill>
                <a:latin typeface="Verdana" panose="020b0604030504040204" pitchFamily="34" charset="0"/>
              </a:rPr>
              <a:t>REACH 2018</a:t>
            </a:r>
          </a:p>
          <a:p>
            <a:endParaRPr lang="ro-RO"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ro-RO" sz="3600" smtClean="0">
                <a:solidFill>
                  <a:schemeClr val="bg1"/>
                </a:solidFill>
                <a:latin typeface="Verdana" panose="020b0604030504040204" pitchFamily="34" charset="0"/>
              </a:rPr>
              <a:t>Identificați-i pe ceilalți cosolicitanți și pregătiți o înregistrare comună</a:t>
            </a:r>
            <a:endParaRPr lang="ro-RO"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9787066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32656"/>
            <a:ext cx="8229600" cy="1143000"/>
          </a:xfrm>
        </p:spPr>
        <p:txBody>
          <a:bodyPr/>
          <a:lstStyle/>
          <a:p>
            <a:r>
              <a:rPr lang="ro-RO" noProof="0" smtClean="0"/>
              <a:t>Compoziția-limită</a:t>
            </a:r>
            <a:endParaRPr lang="ro-RO"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10</a:t>
            </a:fld>
            <a:endParaRPr lang="ro-RO">
              <a:solidFill>
                <a:prstClr val="black">
                  <a:tint val="75000"/>
                </a:prstClr>
              </a:solidFill>
            </a:endParaRPr>
          </a:p>
        </p:txBody>
      </p:sp>
      <p:sp>
        <p:nvSpPr>
          <p:cNvPr id="7" name="Content Placeholder 2"/>
          <p:cNvSpPr>
            <a:spLocks noGrp="1"/>
          </p:cNvSpPr>
          <p:nvPr>
            <p:ph idx="1"/>
          </p:nvPr>
        </p:nvSpPr>
        <p:spPr>
          <a:xfrm>
            <a:off x="486916" y="1941680"/>
            <a:ext cx="8117532" cy="4079608"/>
          </a:xfrm>
        </p:spPr>
        <p:txBody>
          <a:bodyPr>
            <a:normAutofit fontScale="92500" lnSpcReduction="10000"/>
          </a:bodyPr>
          <a:lstStyle/>
          <a:p>
            <a:r>
              <a:rPr lang="ro-RO" noProof="0" smtClean="0"/>
              <a:t>Este definită în principal din punct de vedere al identității constituenților și al intervalelor de concentrație ale acestora</a:t>
            </a:r>
          </a:p>
          <a:p>
            <a:endParaRPr lang="ro-RO" noProof="0" smtClean="0"/>
          </a:p>
          <a:p>
            <a:r>
              <a:rPr lang="ro-RO" noProof="0" smtClean="0"/>
              <a:t>Poate include și identificatori suplimentari </a:t>
            </a:r>
          </a:p>
          <a:p>
            <a:pPr lvl="1">
              <a:buFont typeface="Arial" panose="020b0604020202020204" pitchFamily="34" charset="0"/>
              <a:buChar char="•"/>
            </a:pPr>
            <a:r>
              <a:rPr lang="ro-RO" noProof="0" smtClean="0"/>
              <a:t>de exemplu, în cazul substanțelor UVCB</a:t>
            </a:r>
          </a:p>
          <a:p>
            <a:endParaRPr lang="ro-RO" noProof="0" smtClean="0"/>
          </a:p>
          <a:p>
            <a:r>
              <a:rPr lang="ro-RO" noProof="0" smtClean="0"/>
              <a:t>Poate evolua în timp</a:t>
            </a:r>
          </a:p>
          <a:p>
            <a:endParaRPr lang="ro-RO" noProof="0" smtClean="0"/>
          </a:p>
          <a:p>
            <a:r>
              <a:rPr lang="ro-RO" noProof="0" smtClean="0"/>
              <a:t>Asigurați-vă că compoziția substanței dumneavoastră </a:t>
            </a:r>
          </a:p>
          <a:p>
            <a:pPr marL="355600" indent="0">
              <a:buNone/>
            </a:pPr>
            <a:r>
              <a:rPr lang="ro-RO" noProof="0" smtClean="0"/>
              <a:t>se încadrează în compoziția-limită convenită</a:t>
            </a:r>
            <a:endParaRPr lang="ro-RO" noProof="0"/>
          </a:p>
        </p:txBody>
      </p:sp>
    </p:spTree>
    <p:extLst>
      <p:ext uri="{BB962C8B-B14F-4D97-AF65-F5344CB8AC3E}">
        <p14:creationId xmlns:p14="http://schemas.microsoft.com/office/powerpoint/2010/main" val="3034365747"/>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 name="Text Placeholder 3"/>
          <p:cNvSpPr txBox="1"/>
          <p:nvPr/>
        </p:nvSpPr>
        <p:spPr>
          <a:xfrm>
            <a:off x="467544" y="1916832"/>
            <a:ext cx="8064000" cy="396000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ct val="0"/>
              </a:spcAft>
              <a:defRPr/>
            </a:pPr>
            <a:r>
              <a:rPr lang="ro-RO">
                <a:solidFill>
                  <a:prstClr val="black"/>
                </a:solidFill>
                <a:latin typeface="Verdana"/>
              </a:rPr>
              <a:t>Verificați lista solicitanților înregistrării pe site-ul ECHA</a:t>
            </a:r>
          </a:p>
          <a:p>
            <a:pPr>
              <a:defRPr/>
            </a:pPr>
            <a:r>
              <a:rPr lang="ro-RO">
                <a:solidFill>
                  <a:prstClr val="black"/>
                </a:solidFill>
                <a:latin typeface="Verdana"/>
              </a:rPr>
              <a:t>Pentru substanțele pe care le-ați preînregistrat, puteți găsi datele de contact ale solicitantului principal căutând transmiterea în comun în REACH-IT</a:t>
            </a:r>
          </a:p>
          <a:p>
            <a:pPr fontAlgn="auto">
              <a:spcAft>
                <a:spcPct val="0"/>
              </a:spcAft>
              <a:defRPr/>
            </a:pPr>
            <a:r>
              <a:rPr lang="ro-RO" smtClean="0">
                <a:solidFill>
                  <a:prstClr val="black"/>
                </a:solidFill>
                <a:latin typeface="Verdana"/>
              </a:rPr>
              <a:t>Este posibil să fi primit un e-mail de la SIEF</a:t>
            </a:r>
          </a:p>
          <a:p>
            <a:pPr lvl="0">
              <a:defRPr/>
            </a:pPr>
            <a:r>
              <a:rPr lang="ro-RO" smtClean="0">
                <a:solidFill>
                  <a:sysClr val="windowText" lastClr="000000"/>
                </a:solidFill>
                <a:latin typeface="Verdana"/>
              </a:rPr>
              <a:t>Contactați SIEF-ul prin e-mail</a:t>
            </a:r>
            <a:endParaRPr lang="ro-RO" sz="2200" smtClean="0">
              <a:solidFill>
                <a:sysClr val="windowText" lastClr="000000"/>
              </a:solidFill>
              <a:latin typeface="Verdana"/>
            </a:endParaRPr>
          </a:p>
          <a:p>
            <a:pPr>
              <a:defRPr/>
            </a:pPr>
            <a:r>
              <a:rPr lang="ro-RO" smtClean="0">
                <a:solidFill>
                  <a:sysClr val="windowText" lastClr="000000"/>
                </a:solidFill>
                <a:latin typeface="Verdana"/>
              </a:rPr>
              <a:t>Confirmați că identitatea substanței dumneavoastră se potrivește cu SIP din înregistrarea comună</a:t>
            </a:r>
          </a:p>
          <a:p>
            <a:pPr>
              <a:defRPr/>
            </a:pPr>
            <a:endParaRPr lang="ro-RO" smtClean="0">
              <a:solidFill>
                <a:sysClr val="windowText" lastClr="000000"/>
              </a:solidFill>
              <a:latin typeface="Verdana"/>
            </a:endParaRPr>
          </a:p>
          <a:p>
            <a:pPr>
              <a:defRPr/>
            </a:pPr>
            <a:endParaRPr lang="ro-RO" sz="2000" smtClean="0">
              <a:solidFill>
                <a:sysClr val="windowText" lastClr="000000"/>
              </a:solidFill>
              <a:latin typeface="Verdana"/>
            </a:endParaRPr>
          </a:p>
          <a:p>
            <a:pPr marL="0" indent="0">
              <a:buFont typeface="Arial" pitchFamily="34" charset="0"/>
              <a:buNone/>
              <a:defRPr/>
            </a:pPr>
            <a:endParaRPr lang="ro-RO" smtClean="0">
              <a:solidFill>
                <a:sysClr val="windowText" lastClr="000000"/>
              </a:solidFill>
              <a:latin typeface="Verdana"/>
            </a:endParaRPr>
          </a:p>
          <a:p>
            <a:pPr marL="0" indent="0">
              <a:buFont typeface="Arial" pitchFamily="34" charset="0"/>
              <a:buNone/>
              <a:defRPr/>
            </a:pPr>
            <a:endParaRPr lang="ro-RO" smtClean="0">
              <a:solidFill>
                <a:sysClr val="windowText" lastClr="000000"/>
              </a:solidFill>
              <a:latin typeface="Verdana"/>
            </a:endParaRPr>
          </a:p>
        </p:txBody>
      </p:sp>
      <p:sp>
        <p:nvSpPr>
          <p:cNvPr id="2" name="Title 1"/>
          <p:cNvSpPr>
            <a:spLocks noGrp="1"/>
          </p:cNvSpPr>
          <p:nvPr>
            <p:ph type="title"/>
          </p:nvPr>
        </p:nvSpPr>
        <p:spPr>
          <a:xfrm>
            <a:off x="395536" y="306768"/>
            <a:ext cx="7149480" cy="1143000"/>
          </a:xfrm>
        </p:spPr>
        <p:txBody>
          <a:bodyPr/>
          <a:lstStyle/>
          <a:p>
            <a:r>
              <a:rPr lang="ro-RO" noProof="0"/>
              <a:t>Dacă substanța este deja</a:t>
            </a:r>
            <a:br/>
            <a:r>
              <a:rPr lang="ro-RO" noProof="0"/>
              <a:t>înregistrată</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7769873" y="5510480"/>
            <a:ext cx="1194615" cy="1086871"/>
          </a:xfrm>
          <a:prstGeom prst="rect">
            <a:avLst/>
          </a:prstGeom>
        </p:spPr>
      </p:pic>
    </p:spTree>
    <p:extLst>
      <p:ext uri="{BB962C8B-B14F-4D97-AF65-F5344CB8AC3E}">
        <p14:creationId xmlns:p14="http://schemas.microsoft.com/office/powerpoint/2010/main" val="370292472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18256"/>
            <a:ext cx="8229600" cy="1143000"/>
          </a:xfrm>
        </p:spPr>
        <p:txBody>
          <a:bodyPr/>
          <a:lstStyle/>
          <a:p>
            <a:r>
              <a:rPr lang="ro-RO" noProof="0" smtClean="0"/>
              <a:t>Mesaje de reținut</a:t>
            </a:r>
            <a:endParaRPr lang="ro-RO" noProof="0"/>
          </a:p>
        </p:txBody>
      </p:sp>
      <p:sp>
        <p:nvSpPr>
          <p:cNvPr id="3" name="Content Placeholder 2"/>
          <p:cNvSpPr>
            <a:spLocks noGrp="1"/>
          </p:cNvSpPr>
          <p:nvPr>
            <p:ph idx="1"/>
          </p:nvPr>
        </p:nvSpPr>
        <p:spPr>
          <a:xfrm>
            <a:off x="323528" y="1124744"/>
            <a:ext cx="8640960" cy="5472608"/>
          </a:xfrm>
        </p:spPr>
        <p:txBody>
          <a:bodyPr>
            <a:normAutofit fontScale="40000" lnSpcReduction="20000"/>
          </a:bodyPr>
          <a:lstStyle/>
          <a:p>
            <a:r>
              <a:rPr lang="ro-RO" sz="5000" noProof="0" smtClean="0"/>
              <a:t>Verificați care dintre substanțele dumneavoastră a fost deja înregistrată și care nu</a:t>
            </a:r>
          </a:p>
          <a:p>
            <a:endParaRPr lang="ro-RO" sz="3800" noProof="0" smtClean="0"/>
          </a:p>
          <a:p>
            <a:pPr lvl="1">
              <a:buFont typeface="Arial" panose="020b0604020202020204" pitchFamily="34" charset="0"/>
              <a:buChar char="•"/>
            </a:pPr>
            <a:r>
              <a:rPr lang="ro-RO" sz="3800" noProof="0" smtClean="0"/>
              <a:t>Dacă substanța nu este înregistrată, va trebui să formați un SIEF nou împreună cu ceilalți cosolicitanți ai înregistrării</a:t>
            </a:r>
          </a:p>
          <a:p>
            <a:pPr lvl="1">
              <a:buFont typeface="Arial" panose="020b0604020202020204" pitchFamily="34" charset="0"/>
              <a:buChar char="•"/>
            </a:pPr>
            <a:endParaRPr lang="ro-RO" sz="3800" noProof="0" smtClean="0"/>
          </a:p>
          <a:p>
            <a:pPr lvl="1">
              <a:buFont typeface="Arial" panose="020b0604020202020204" pitchFamily="34" charset="0"/>
              <a:buChar char="•"/>
            </a:pPr>
            <a:r>
              <a:rPr lang="ro-RO" sz="3800" noProof="0" smtClean="0"/>
              <a:t>Dacă substanța este deja înregistrată, va trebui să vă alăturați SIEF-ului existent</a:t>
            </a:r>
          </a:p>
          <a:p>
            <a:pPr marL="0" indent="0">
              <a:buNone/>
            </a:pPr>
            <a:endParaRPr lang="ro-RO" sz="3400" noProof="0" smtClean="0"/>
          </a:p>
          <a:p>
            <a:r>
              <a:rPr lang="ro-RO" sz="5000" noProof="0" smtClean="0"/>
              <a:t>Intrați în legătură cu membrii pre-SIEF/SIEF sau cu solicitantul principal al înregistrării. Fiți activ</a:t>
            </a:r>
          </a:p>
          <a:p>
            <a:endParaRPr lang="ro-RO" sz="5000" noProof="0" smtClean="0"/>
          </a:p>
          <a:p>
            <a:r>
              <a:rPr lang="ro-RO" sz="5000" noProof="0" smtClean="0"/>
              <a:t>Puneți-vă de acord cu privire la caracterul identic al substanțelor</a:t>
            </a:r>
          </a:p>
          <a:p>
            <a:endParaRPr lang="ro-RO" sz="5000" noProof="0" smtClean="0"/>
          </a:p>
          <a:p>
            <a:r>
              <a:rPr lang="ro-RO" sz="5000" noProof="0" smtClean="0"/>
              <a:t>Identificați acele substanțe pentru care sunteți singurul solicitant al înregistrării și pentru care nu aveți date Solicitați ajutor dacă substanțele sunt esențiale pentru activitate</a:t>
            </a:r>
          </a:p>
          <a:p>
            <a:endParaRPr lang="ro-RO" sz="4200"/>
          </a:p>
          <a:p>
            <a:r>
              <a:rPr lang="ro-RO" sz="5000"/>
              <a:t>Puteți beneficia de sprijin la adresa</a:t>
            </a:r>
            <a:r>
              <a:rPr lang="ro-RO" sz="4200"/>
              <a:t> </a:t>
            </a:r>
            <a:r>
              <a:rPr lang="ro-RO" sz="5000" smtClean="0">
                <a:hlinkClick r:id="rId3"/>
              </a:rPr>
              <a:t>https://echa.europa.eu/ro/reach-2018</a:t>
            </a:r>
            <a:endParaRPr lang="ro-RO" sz="5000" smtClean="0"/>
          </a:p>
          <a:p>
            <a:pPr marL="0" indent="0">
              <a:buNone/>
            </a:pPr>
            <a:endParaRPr lang="ro-RO" sz="4200"/>
          </a:p>
          <a:p>
            <a:endParaRPr lang="ro-RO" noProof="0"/>
          </a:p>
        </p:txBody>
      </p:sp>
    </p:spTree>
    <p:extLst>
      <p:ext uri="{BB962C8B-B14F-4D97-AF65-F5344CB8AC3E}">
        <p14:creationId xmlns:p14="http://schemas.microsoft.com/office/powerpoint/2010/main" val="1604304338"/>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ro-RO"/>
          </a:p>
        </p:txBody>
      </p:sp>
      <p:sp>
        <p:nvSpPr>
          <p:cNvPr id="4" name="Title 3"/>
          <p:cNvSpPr>
            <a:spLocks noGrp="1"/>
          </p:cNvSpPr>
          <p:nvPr>
            <p:ph type="title"/>
          </p:nvPr>
        </p:nvSpPr>
        <p:spPr/>
        <p:txBody>
          <a:bodyPr/>
          <a:lstStyle/>
          <a:p>
            <a:r>
              <a:rPr lang="ro-RO" noProof="0" smtClean="0"/>
              <a:t>Scopul acestei prezentări</a:t>
            </a:r>
            <a:endParaRPr lang="ro-RO" noProof="0"/>
          </a:p>
        </p:txBody>
      </p:sp>
      <p:sp>
        <p:nvSpPr>
          <p:cNvPr id="5" name="Content Placeholder 4"/>
          <p:cNvSpPr>
            <a:spLocks noGrp="1"/>
          </p:cNvSpPr>
          <p:nvPr>
            <p:ph idx="1"/>
          </p:nvPr>
        </p:nvSpPr>
        <p:spPr/>
        <p:txBody>
          <a:bodyPr>
            <a:normAutofit fontScale="62500" lnSpcReduction="20000"/>
          </a:bodyPr>
          <a:lstStyle/>
          <a:p>
            <a:r>
              <a:rPr lang="ro-RO" altLang="en-US" noProof="0"/>
              <a:t>Această prezentare și notele aferente au fost elaborate de ECHA, Agenția Europeană pentru Produse Chimice, pentru a vă ajuta să pregătiți o prezentare despre REACH 2018, ultimul termen de înregistrare a substanțelor care beneficiază de un regim tranzitoriu. Scopul este ca dumneavoastră să puteți selecta diapozitivele relevante și să le modificați după necesități, pentru a se potrivi publicului vizat: cadre de conducere, lucrători, profesioniști în domeniul sănătății, securității și mediului, autorități etc. O puteți utiliza fără a fi necesară o aprobare suplimentară.</a:t>
            </a:r>
          </a:p>
          <a:p>
            <a:endParaRPr lang="ro-RO" altLang="en-US" noProof="0"/>
          </a:p>
          <a:p>
            <a:r>
              <a:rPr lang="ro-RO" altLang="en-US" noProof="0"/>
              <a:t>Această prezentare trece pe scurt în revistă etapa 2 (Identificați-i pe ceilalți cosolicitanți ai înregistrării) din foaia de parcurs a ECHA pentru termenul REACH 2018 și face parte dintr-o serie de prezentări legate de REACH 2018, care se găsesc pe site-ul ECHA. Așteptăm cu interes observațiile și sugestiile dumneavoastră la adresa: </a:t>
            </a:r>
            <a:r>
              <a:rPr lang="ro-RO" altLang="en-US" b="1" noProof="0" smtClean="0">
                <a:solidFill>
                  <a:srgbClr val="0046AD"/>
                </a:solidFill>
              </a:rPr>
              <a:t>reach-2018@echa.europa.eu</a:t>
            </a:r>
            <a:r>
              <a:rPr lang="ro-RO" altLang="en-US" noProof="0"/>
              <a:t>.  </a:t>
            </a:r>
          </a:p>
          <a:p>
            <a:endParaRPr lang="ro-RO" altLang="en-US" noProof="0"/>
          </a:p>
          <a:p>
            <a:r>
              <a:rPr lang="ro-RO" altLang="en-US" b="1" noProof="0"/>
              <a:t>Aviz juridic: </a:t>
            </a:r>
            <a:r>
              <a:rPr lang="ro-RO" altLang="en-US" noProof="0"/>
              <a:t>Informațiile conținute în această prezentare nu constituie consultanță juridică și nu reprezintă neapărat, în termeni juridici, poziția oficială a Agenției Europene pentru Produse Chimice. Agenția Europeană pentru Produse Chimice nu își asumă răspunderea pentru conținutul prezentului document.</a:t>
            </a:r>
          </a:p>
          <a:p>
            <a:endParaRPr lang="ro-RO" altLang="en-US" noProof="0"/>
          </a:p>
          <a:p>
            <a:r>
              <a:rPr lang="ro-RO" altLang="en-US" noProof="0"/>
              <a:t>Data publicării: mai 2017</a:t>
            </a:r>
          </a:p>
          <a:p>
            <a:pPr marL="0" indent="0">
              <a:buNone/>
            </a:pPr>
            <a:endParaRPr lang="ro-RO" noProof="0"/>
          </a:p>
        </p:txBody>
      </p:sp>
    </p:spTree>
    <p:extLst>
      <p:ext uri="{BB962C8B-B14F-4D97-AF65-F5344CB8AC3E}">
        <p14:creationId xmlns:p14="http://schemas.microsoft.com/office/powerpoint/2010/main" val="4167697365"/>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659829"/>
            <a:ext cx="8229600" cy="1143000"/>
          </a:xfrm>
        </p:spPr>
        <p:txBody>
          <a:bodyPr/>
          <a:lstStyle/>
          <a:p>
            <a:r>
              <a:rPr lang="ro-RO" noProof="0"/>
              <a:t>Termenul de înregistrare </a:t>
            </a:r>
            <a:br>
              <a:rPr lang="ro-RO" noProof="0" smtClean="0"/>
            </a:br>
            <a:r>
              <a:rPr lang="ro-RO" noProof="0" smtClean="0"/>
              <a:t>REACH </a:t>
            </a:r>
            <a:r>
              <a:rPr lang="ro-RO" noProof="0"/>
              <a:t>2018</a:t>
            </a:r>
          </a:p>
        </p:txBody>
      </p:sp>
      <p:sp>
        <p:nvSpPr>
          <p:cNvPr id="3" name="Content Placeholder 2"/>
          <p:cNvSpPr>
            <a:spLocks noGrp="1"/>
          </p:cNvSpPr>
          <p:nvPr>
            <p:ph idx="1"/>
          </p:nvPr>
        </p:nvSpPr>
        <p:spPr>
          <a:xfrm>
            <a:off x="457200" y="1783357"/>
            <a:ext cx="8229600" cy="4525963"/>
          </a:xfrm>
        </p:spPr>
        <p:txBody>
          <a:bodyPr/>
          <a:lstStyle/>
          <a:p>
            <a:pPr marL="0" lvl="0" indent="0">
              <a:spcBef>
                <a:spcPts val="1200"/>
              </a:spcBef>
              <a:spcAft>
                <a:spcPts val="2400"/>
              </a:spcAft>
              <a:buNone/>
              <a:defRPr/>
            </a:pPr>
            <a:r>
              <a:rPr lang="ro-RO" b="1" noProof="0">
                <a:solidFill>
                  <a:srgbClr val="008BC8"/>
                </a:solidFill>
                <a:latin typeface="Verdana"/>
              </a:rPr>
              <a:t>Activitățile etapei 2</a:t>
            </a:r>
          </a:p>
          <a:p>
            <a:pPr marL="457200" lvl="0" indent="-457200">
              <a:spcBef>
                <a:spcPts val="600"/>
              </a:spcBef>
              <a:spcAft>
                <a:spcPts val="1200"/>
              </a:spcAft>
              <a:buFont typeface="+mj-lt"/>
              <a:buAutoNum type="arabicPeriod"/>
              <a:defRPr/>
            </a:pPr>
            <a:r>
              <a:rPr lang="ro-RO" sz="2200" noProof="0">
                <a:solidFill>
                  <a:sysClr val="windowText" lastClr="000000"/>
                </a:solidFill>
                <a:latin typeface="Verdana"/>
              </a:rPr>
              <a:t>Aflați dacă substanțele dumneavoastră sunt deja înregistrate</a:t>
            </a:r>
          </a:p>
          <a:p>
            <a:pPr marL="457200" lvl="0" indent="-457200">
              <a:spcBef>
                <a:spcPts val="600"/>
              </a:spcBef>
              <a:spcAft>
                <a:spcPts val="1200"/>
              </a:spcAft>
              <a:buFont typeface="+mj-lt"/>
              <a:buAutoNum type="arabicPeriod"/>
              <a:defRPr/>
            </a:pPr>
            <a:r>
              <a:rPr lang="ro-RO" sz="2200" noProof="0">
                <a:solidFill>
                  <a:sysClr val="windowText" lastClr="000000"/>
                </a:solidFill>
                <a:latin typeface="Verdana"/>
              </a:rPr>
              <a:t>Verificați-vă preînregistrările</a:t>
            </a:r>
          </a:p>
          <a:p>
            <a:pPr marL="457200" lvl="0" indent="-457200">
              <a:spcBef>
                <a:spcPts val="600"/>
              </a:spcBef>
              <a:spcAft>
                <a:spcPts val="1200"/>
              </a:spcAft>
              <a:buFont typeface="+mj-lt"/>
              <a:buAutoNum type="arabicPeriod"/>
              <a:defRPr/>
            </a:pPr>
            <a:r>
              <a:rPr lang="ro-RO" sz="2200" noProof="0">
                <a:solidFill>
                  <a:sysClr val="windowText" lastClr="000000"/>
                </a:solidFill>
                <a:latin typeface="Verdana"/>
              </a:rPr>
              <a:t>Identificați-i pe ceilalți cosolicitanți ai înregistrării și luați legătura cu ei</a:t>
            </a:r>
          </a:p>
          <a:p>
            <a:pPr marL="457200" lvl="0" indent="-457200">
              <a:spcBef>
                <a:spcPts val="600"/>
              </a:spcBef>
              <a:spcAft>
                <a:spcPts val="1200"/>
              </a:spcAft>
              <a:buFont typeface="+mj-lt"/>
              <a:buAutoNum type="arabicPeriod"/>
              <a:defRPr/>
            </a:pPr>
            <a:r>
              <a:rPr lang="ro-RO" sz="2200" noProof="0">
                <a:solidFill>
                  <a:sysClr val="windowText" lastClr="000000"/>
                </a:solidFill>
                <a:latin typeface="Verdana"/>
              </a:rPr>
              <a:t>Stabiliți dacă substanțele au caracter identic</a:t>
            </a:r>
          </a:p>
          <a:p>
            <a:pPr marL="457200" lvl="0" indent="-457200">
              <a:spcBef>
                <a:spcPts val="600"/>
              </a:spcBef>
              <a:spcAft>
                <a:spcPts val="1200"/>
              </a:spcAft>
              <a:buFont typeface="+mj-lt"/>
              <a:buAutoNum type="arabicPeriod"/>
              <a:defRPr/>
            </a:pPr>
            <a:r>
              <a:rPr lang="ro-RO" sz="2200" noProof="0">
                <a:solidFill>
                  <a:sysClr val="windowText" lastClr="000000"/>
                </a:solidFill>
                <a:latin typeface="Verdana"/>
              </a:rPr>
              <a:t>Pregătiți-vă să colaborați în cadrul SIEF-ului</a:t>
            </a:r>
          </a:p>
          <a:p>
            <a:endParaRPr lang="ro-RO" noProof="0"/>
          </a:p>
        </p:txBody>
      </p:sp>
    </p:spTree>
    <p:extLst>
      <p:ext uri="{BB962C8B-B14F-4D97-AF65-F5344CB8AC3E}">
        <p14:creationId xmlns:p14="http://schemas.microsoft.com/office/powerpoint/2010/main" val="1381194592"/>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6104" y="332656"/>
            <a:ext cx="8229600" cy="1143000"/>
          </a:xfrm>
        </p:spPr>
        <p:txBody>
          <a:bodyPr/>
          <a:lstStyle/>
          <a:p>
            <a:r>
              <a:rPr lang="ro-RO" noProof="0" smtClean="0"/>
              <a:t>SIEF – Forumul pentru schimbul </a:t>
            </a:r>
            <a:br>
              <a:rPr lang="ro-RO" noProof="0" smtClean="0"/>
            </a:br>
            <a:r>
              <a:rPr lang="ro-RO" noProof="0" smtClean="0"/>
              <a:t>de informații despre substanțe</a:t>
            </a:r>
            <a:endParaRPr lang="ro-RO" noProof="0"/>
          </a:p>
        </p:txBody>
      </p:sp>
      <p:sp>
        <p:nvSpPr>
          <p:cNvPr id="3" name="Content Placeholder 2"/>
          <p:cNvSpPr>
            <a:spLocks noGrp="1"/>
          </p:cNvSpPr>
          <p:nvPr>
            <p:ph idx="1"/>
          </p:nvPr>
        </p:nvSpPr>
        <p:spPr>
          <a:xfrm>
            <a:off x="457200" y="1783357"/>
            <a:ext cx="8229600" cy="4525963"/>
          </a:xfrm>
        </p:spPr>
        <p:txBody>
          <a:bodyPr>
            <a:normAutofit/>
          </a:bodyPr>
          <a:lstStyle/>
          <a:p>
            <a:r>
              <a:rPr lang="ro-RO" noProof="0" smtClean="0"/>
              <a:t>Cooperare între întreprinderi pentru înregistrarea comună a aceleiași substanțe</a:t>
            </a:r>
          </a:p>
          <a:p>
            <a:pPr lvl="1">
              <a:buFont typeface="Arial" panose="020b0604020202020204" pitchFamily="34" charset="0"/>
              <a:buChar char="•"/>
            </a:pPr>
            <a:r>
              <a:rPr lang="ro-RO" noProof="0"/>
              <a:t>aprofundarea cunoștințelor despre substanță</a:t>
            </a:r>
          </a:p>
          <a:p>
            <a:pPr lvl="1">
              <a:buFont typeface="Arial" panose="020b0604020202020204" pitchFamily="34" charset="0"/>
              <a:buChar char="•"/>
            </a:pPr>
            <a:r>
              <a:rPr lang="ro-RO" noProof="0"/>
              <a:t>reducerea costurilor de înregistrare pentru toți</a:t>
            </a:r>
          </a:p>
          <a:p>
            <a:pPr lvl="1">
              <a:buFont typeface="Arial" panose="020b0604020202020204" pitchFamily="34" charset="0"/>
              <a:buChar char="•"/>
            </a:pPr>
            <a:r>
              <a:rPr lang="ro-RO" noProof="0"/>
              <a:t>evitarea dublării testelor pe animale</a:t>
            </a:r>
          </a:p>
          <a:p>
            <a:r>
              <a:rPr lang="ro-RO" noProof="0"/>
              <a:t>Schimb de date despre substanță și împărțirea costurilor</a:t>
            </a:r>
          </a:p>
          <a:p>
            <a:r>
              <a:rPr lang="ro-RO" noProof="0"/>
              <a:t>Preînregistrare &gt; pre-SIEF &gt; SIEF &gt; înregistrare în comun</a:t>
            </a:r>
          </a:p>
          <a:p>
            <a:pPr marL="0" indent="0">
              <a:buNone/>
            </a:pPr>
            <a:endParaRPr lang="ro-RO" noProof="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5211640"/>
            <a:ext cx="1258517" cy="1296000"/>
          </a:xfrm>
          <a:prstGeom prst="rect">
            <a:avLst/>
          </a:prstGeom>
        </p:spPr>
      </p:pic>
    </p:spTree>
    <p:extLst>
      <p:ext uri="{BB962C8B-B14F-4D97-AF65-F5344CB8AC3E}">
        <p14:creationId xmlns:p14="http://schemas.microsoft.com/office/powerpoint/2010/main" val="2334860510"/>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Title 2"/>
          <p:cNvSpPr>
            <a:spLocks noGrp="1"/>
          </p:cNvSpPr>
          <p:nvPr>
            <p:ph type="title"/>
          </p:nvPr>
        </p:nvSpPr>
        <p:spPr>
          <a:xfrm>
            <a:off x="395536" y="404664"/>
            <a:ext cx="8229600" cy="1143000"/>
          </a:xfrm>
        </p:spPr>
        <p:txBody>
          <a:bodyPr/>
          <a:lstStyle/>
          <a:p>
            <a:r>
              <a:rPr lang="ro-RO" noProof="0"/>
              <a:t>Aflați dacă substanța este</a:t>
            </a:r>
            <a:br>
              <a:rPr/>
            </a:br>
            <a:r>
              <a:rPr lang="ro-RO" noProof="0"/>
              <a:t>deja înregistrată</a:t>
            </a:r>
          </a:p>
        </p:txBody>
      </p:sp>
      <p:sp>
        <p:nvSpPr>
          <p:cNvPr id="6" name="Content Placeholder 2"/>
          <p:cNvSpPr txBox="1"/>
          <p:nvPr/>
        </p:nvSpPr>
        <p:spPr>
          <a:xfrm>
            <a:off x="230832" y="1626489"/>
            <a:ext cx="8517632" cy="350104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685800" lvl="1">
              <a:buFont typeface="Arial" panose="020b0604020202020204" pitchFamily="34" charset="0"/>
              <a:buChar char="•"/>
            </a:pPr>
            <a:r>
              <a:rPr lang="ro-RO" sz="2400" smtClean="0"/>
              <a:t>Baza de date a ECHA cu substanțele înregistrate</a:t>
            </a:r>
          </a:p>
          <a:p>
            <a:pPr marL="685800" lvl="1">
              <a:buFont typeface="Arial" panose="020b0604020202020204" pitchFamily="34" charset="0"/>
              <a:buChar char="•"/>
            </a:pPr>
            <a:r>
              <a:rPr lang="ro-RO" sz="2400" smtClean="0">
                <a:solidFill>
                  <a:prstClr val="black"/>
                </a:solidFill>
                <a:latin typeface="Verdana"/>
              </a:rPr>
              <a:t>Lista solicitanților principali ai înregistrării</a:t>
            </a:r>
            <a:r>
              <a:rPr lang="ro-RO" smtClean="0"/>
              <a:t> </a:t>
            </a:r>
            <a:endParaRPr lang="ro-RO" sz="2400"/>
          </a:p>
          <a:p>
            <a:pPr marL="685800" lvl="1">
              <a:buFont typeface="Arial" panose="020b0604020202020204" pitchFamily="34" charset="0"/>
              <a:buChar char="•"/>
            </a:pPr>
            <a:r>
              <a:rPr lang="ro-RO" sz="2400" smtClean="0"/>
              <a:t>În REACH-IT: Menu (Meniu) </a:t>
            </a:r>
            <a:r>
              <a:rPr lang="en-GB" sz="2400" smtClean="0">
                <a:sym typeface="Wingdings" panose="05000000000000000000" pitchFamily="2" charset="2"/>
              </a:rPr>
              <a:t></a:t>
            </a:r>
            <a:r>
              <a:rPr lang="ro-RO" smtClean="0"/>
              <a:t> </a:t>
            </a:r>
            <a:r>
              <a:rPr lang="ro-RO" sz="2400" err="1" smtClean="0"/>
              <a:t>Joint submissions (Transmiteri în comun) </a:t>
            </a:r>
            <a:r>
              <a:rPr lang="en-GB" sz="2400" smtClean="0">
                <a:sym typeface="Wingdings" panose="05000000000000000000" pitchFamily="2" charset="2"/>
              </a:rPr>
              <a:t></a:t>
            </a:r>
            <a:r>
              <a:rPr lang="ro-RO" smtClean="0"/>
              <a:t> </a:t>
            </a:r>
            <a:r>
              <a:rPr lang="ro-RO" sz="2400" smtClean="0"/>
              <a:t>furnizați identificatorii substanței</a:t>
            </a:r>
          </a:p>
          <a:p>
            <a:pPr marL="400050" lvl="1" indent="0">
              <a:buNone/>
            </a:pPr>
            <a:endParaRPr lang="ro-RO" sz="140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6161" y="3568359"/>
            <a:ext cx="2664296" cy="1798040"/>
          </a:xfrm>
          <a:prstGeom prst="rect">
            <a:avLst/>
          </a:prstGeom>
        </p:spPr>
      </p:pic>
      <p:sp>
        <p:nvSpPr>
          <p:cNvPr id="9" name="TextBox 8"/>
          <p:cNvSpPr txBox="1"/>
          <p:nvPr/>
        </p:nvSpPr>
        <p:spPr>
          <a:xfrm>
            <a:off x="4788024" y="5445224"/>
            <a:ext cx="3672408" cy="707886"/>
          </a:xfrm>
          <a:prstGeom prst="rect">
            <a:avLst/>
          </a:prstGeom>
          <a:noFill/>
        </p:spPr>
        <p:txBody>
          <a:bodyPr wrap="square" rtlCol="0">
            <a:spAutoFit/>
          </a:bodyPr>
          <a:lstStyle/>
          <a:p>
            <a:pPr algn="ctr"/>
            <a:r>
              <a:rPr lang="ro-RO" sz="2000" smtClean="0">
                <a:solidFill>
                  <a:prstClr val="black"/>
                </a:solidFill>
                <a:latin typeface="Verdana" panose="020b0604030504040204" pitchFamily="34" charset="0"/>
              </a:rPr>
              <a:t>DA:</a:t>
            </a:r>
          </a:p>
          <a:p>
            <a:pPr algn="ctr"/>
            <a:r>
              <a:rPr lang="ro-RO" sz="2000">
                <a:solidFill>
                  <a:prstClr val="black"/>
                </a:solidFill>
                <a:latin typeface="Verdana" panose="020b0604030504040204" pitchFamily="34" charset="0"/>
              </a:rPr>
              <a:t>alăturați-vă unui SIEF existent</a:t>
            </a:r>
          </a:p>
        </p:txBody>
      </p:sp>
      <p:grpSp>
        <p:nvGrpSpPr>
          <p:cNvPr id="2" name="Group 1"/>
          <p:cNvGrpSpPr/>
          <p:nvPr/>
        </p:nvGrpSpPr>
        <p:grpSpPr>
          <a:xfrm>
            <a:off x="661865" y="5445224"/>
            <a:ext cx="2685999" cy="936104"/>
            <a:chOff x="683568" y="4115238"/>
            <a:chExt cx="2685999" cy="936104"/>
          </a:xfrm>
        </p:grpSpPr>
        <p:sp>
          <p:nvSpPr>
            <p:cNvPr id="8" name="TextBox 7"/>
            <p:cNvSpPr txBox="1"/>
            <p:nvPr/>
          </p:nvSpPr>
          <p:spPr>
            <a:xfrm>
              <a:off x="683568" y="4161273"/>
              <a:ext cx="2664296" cy="707886"/>
            </a:xfrm>
            <a:prstGeom prst="rect">
              <a:avLst/>
            </a:prstGeom>
            <a:noFill/>
          </p:spPr>
          <p:txBody>
            <a:bodyPr wrap="square" rtlCol="0">
              <a:spAutoFit/>
            </a:bodyPr>
            <a:lstStyle/>
            <a:p>
              <a:pPr algn="ctr"/>
              <a:r>
                <a:rPr lang="ro-RO" sz="2000" smtClean="0">
                  <a:solidFill>
                    <a:prstClr val="black"/>
                  </a:solidFill>
                  <a:latin typeface="Verdana" panose="020b0604030504040204" pitchFamily="34" charset="0"/>
                </a:rPr>
                <a:t>NU:</a:t>
              </a:r>
            </a:p>
            <a:p>
              <a:pPr algn="ctr"/>
              <a:r>
                <a:rPr lang="ro-RO" sz="2000">
                  <a:solidFill>
                    <a:prstClr val="black"/>
                  </a:solidFill>
                  <a:latin typeface="Verdana" panose="020b0604030504040204" pitchFamily="34" charset="0"/>
                </a:rPr>
                <a:t>creați un nou SIEF</a:t>
              </a:r>
              <a:endParaRPr lang="ro-RO" sz="20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Rounded Rectangle 9"/>
            <p:cNvSpPr/>
            <p:nvPr/>
          </p:nvSpPr>
          <p:spPr>
            <a:xfrm>
              <a:off x="705271" y="4115238"/>
              <a:ext cx="2664296" cy="936104"/>
            </a:xfrm>
            <a:prstGeom prst="roundRect">
              <a:avLst/>
            </a:prstGeom>
            <a:noFill/>
            <a:ln>
              <a:solidFill>
                <a:srgbClr val="E45E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3638734778"/>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71439" y="269418"/>
            <a:ext cx="8229600" cy="1143000"/>
          </a:xfrm>
        </p:spPr>
        <p:txBody>
          <a:bodyPr/>
          <a:lstStyle/>
          <a:p>
            <a:r>
              <a:rPr lang="ro-RO" noProof="0" smtClean="0"/>
              <a:t>Verificați-vă preînregistrarea</a:t>
            </a:r>
            <a:endParaRPr lang="ro-RO" noProof="0"/>
          </a:p>
        </p:txBody>
      </p:sp>
      <p:sp>
        <p:nvSpPr>
          <p:cNvPr id="3" name="Content Placeholder 2"/>
          <p:cNvSpPr>
            <a:spLocks noGrp="1"/>
          </p:cNvSpPr>
          <p:nvPr>
            <p:ph idx="1"/>
          </p:nvPr>
        </p:nvSpPr>
        <p:spPr>
          <a:xfrm>
            <a:off x="457200" y="1844824"/>
            <a:ext cx="7283152" cy="4525963"/>
          </a:xfrm>
        </p:spPr>
        <p:txBody>
          <a:bodyPr/>
          <a:lstStyle/>
          <a:p>
            <a:r>
              <a:rPr lang="ro-RO" noProof="0"/>
              <a:t>Aceasta vă conferă dreptul de a vă afla pe piață până la 31 mai 2018</a:t>
            </a:r>
            <a:endParaRPr lang="ro-RO"/>
          </a:p>
          <a:p>
            <a:pPr lvl="1">
              <a:buFont typeface="Arial" panose="020b0604020202020204" pitchFamily="34" charset="0"/>
              <a:buChar char="•"/>
            </a:pPr>
            <a:r>
              <a:rPr lang="ro-RO" noProof="0" smtClean="0"/>
              <a:t>aveți nevoie de o preînregistrare pentru fiecare substanță pe care trebuie să o înregistrați </a:t>
            </a:r>
          </a:p>
          <a:p>
            <a:r>
              <a:rPr lang="ro-RO" noProof="0" smtClean="0"/>
              <a:t>În REACH-IT</a:t>
            </a:r>
          </a:p>
          <a:p>
            <a:pPr lvl="1">
              <a:buFont typeface="Arial" panose="020b0604020202020204" pitchFamily="34" charset="0"/>
              <a:buChar char="•"/>
            </a:pPr>
            <a:r>
              <a:rPr lang="ro-RO" sz="2000" noProof="0" smtClean="0"/>
              <a:t>asigurați-vă că vă puteți accesa contul: aveți nevoie de numele de utilizator și de parolă</a:t>
            </a:r>
          </a:p>
          <a:p>
            <a:r>
              <a:rPr lang="ro-RO" noProof="0"/>
              <a:t>Este punctul de plecare pentru identificarea reciprocă a cosolicitanților înregistrării</a:t>
            </a:r>
          </a:p>
          <a:p>
            <a:pPr lvl="1">
              <a:buFont typeface="Arial" panose="020b0604020202020204" pitchFamily="34" charset="0"/>
              <a:buChar char="•"/>
            </a:pPr>
            <a:r>
              <a:rPr lang="ro-RO" sz="2000" noProof="0" smtClean="0"/>
              <a:t>asigurați-vă că datele dumneavoastră de contact sunt actualizate</a:t>
            </a:r>
          </a:p>
          <a:p>
            <a:pPr marL="0" indent="0">
              <a:buNone/>
            </a:pPr>
            <a:endParaRPr lang="ro-RO"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2320" y="4725144"/>
            <a:ext cx="1461972" cy="1304553"/>
          </a:xfrm>
          <a:prstGeom prst="rect">
            <a:avLst/>
          </a:prstGeom>
        </p:spPr>
      </p:pic>
    </p:spTree>
    <p:extLst>
      <p:ext uri="{BB962C8B-B14F-4D97-AF65-F5344CB8AC3E}">
        <p14:creationId xmlns:p14="http://schemas.microsoft.com/office/powerpoint/2010/main" val="8173965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365964"/>
            <a:ext cx="6995120" cy="1143000"/>
          </a:xfrm>
        </p:spPr>
        <p:txBody>
          <a:bodyPr/>
          <a:lstStyle/>
          <a:p>
            <a:r>
              <a:rPr lang="ro-RO" noProof="0" smtClean="0"/>
              <a:t>Dacă substanța nu este </a:t>
            </a:r>
            <a:br/>
            <a:r>
              <a:rPr lang="ro-RO" noProof="0" smtClean="0"/>
              <a:t>încă înregistrată</a:t>
            </a:r>
            <a:endParaRPr lang="ro-RO" noProof="0"/>
          </a:p>
        </p:txBody>
      </p:sp>
      <p:sp>
        <p:nvSpPr>
          <p:cNvPr id="3" name="Content Placeholder 2"/>
          <p:cNvSpPr>
            <a:spLocks noGrp="1"/>
          </p:cNvSpPr>
          <p:nvPr>
            <p:ph idx="1"/>
          </p:nvPr>
        </p:nvSpPr>
        <p:spPr>
          <a:xfrm>
            <a:off x="457200" y="1988840"/>
            <a:ext cx="8229600" cy="3196952"/>
          </a:xfrm>
        </p:spPr>
        <p:txBody>
          <a:bodyPr>
            <a:normAutofit fontScale="92500"/>
          </a:bodyPr>
          <a:lstStyle/>
          <a:p>
            <a:r>
              <a:rPr lang="ro-RO" noProof="0" smtClean="0"/>
              <a:t>Identificați-i pe ceilalți cosolicitanți ai înregistrării în pagina pre-SIEF din REACH-IT</a:t>
            </a:r>
          </a:p>
          <a:p>
            <a:r>
              <a:rPr lang="ro-RO" noProof="0"/>
              <a:t>Contactați-i prin e-mail</a:t>
            </a:r>
          </a:p>
          <a:p>
            <a:r>
              <a:rPr lang="ro-RO" noProof="0" smtClean="0"/>
              <a:t>În calitate de mediator al formării SIEF (MFS), puteți indica în REACH-IT că/unde doriți să-i identificați pe cosolicitanți și să discutați cu aceștia</a:t>
            </a:r>
          </a:p>
          <a:p>
            <a:r>
              <a:rPr lang="ro-RO" noProof="0"/>
              <a:t>SIEF-urile pot fi mici sau puteți chiar să fiți unicul solicitant al înregistrării</a:t>
            </a:r>
          </a:p>
          <a:p>
            <a:endParaRPr lang="ro-RO" b="1"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12" y="4941168"/>
            <a:ext cx="1258517" cy="1296000"/>
          </a:xfrm>
          <a:prstGeom prst="rect">
            <a:avLst/>
          </a:prstGeom>
        </p:spPr>
      </p:pic>
    </p:spTree>
    <p:extLst>
      <p:ext uri="{BB962C8B-B14F-4D97-AF65-F5344CB8AC3E}">
        <p14:creationId xmlns:p14="http://schemas.microsoft.com/office/powerpoint/2010/main" val="1157626187"/>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74848" y="332656"/>
            <a:ext cx="8229600" cy="1143000"/>
          </a:xfrm>
        </p:spPr>
        <p:txBody>
          <a:bodyPr/>
          <a:lstStyle/>
          <a:p>
            <a:r>
              <a:rPr lang="ro-RO" noProof="0" smtClean="0"/>
              <a:t>Profilul identității substanței </a:t>
            </a:r>
            <a:br>
              <a:rPr lang="ro-RO" noProof="0" smtClean="0"/>
            </a:br>
            <a:r>
              <a:rPr lang="ro-RO" noProof="0" smtClean="0"/>
              <a:t>(SIP)</a:t>
            </a:r>
            <a:endParaRPr lang="ro-RO" noProof="0"/>
          </a:p>
        </p:txBody>
      </p:sp>
      <p:sp>
        <p:nvSpPr>
          <p:cNvPr id="4" name="Slide Number Placeholder 3"/>
          <p:cNvSpPr>
            <a:spLocks noGrp="1"/>
          </p:cNvSpPr>
          <p:nvPr>
            <p:ph type="sldNum" sz="quarter" idx="12"/>
          </p:nvPr>
        </p:nvSpPr>
        <p:spPr/>
        <p:txBody>
          <a:bodyPr/>
          <a:lstStyle/>
          <a:p>
            <a:pPr>
              <a:buNone/>
            </a:pPr>
            <a:fld id="{53FE240C-791C-4FA0-BA72-1FE57C9E7D13}" type="slidenum">
              <a:rPr lang="en-GB" smtClean="0">
                <a:solidFill>
                  <a:prstClr val="black">
                    <a:tint val="75000"/>
                  </a:prstClr>
                </a:solidFill>
              </a:rPr>
              <a:pPr>
                <a:buNone/>
              </a:pPr>
              <a:t>8</a:t>
            </a:fld>
            <a:endParaRPr lang="ro-RO">
              <a:solidFill>
                <a:prstClr val="black">
                  <a:tint val="75000"/>
                </a:prstClr>
              </a:solidFill>
            </a:endParaRPr>
          </a:p>
        </p:txBody>
      </p:sp>
      <p:sp>
        <p:nvSpPr>
          <p:cNvPr id="7" name="Content Placeholder 2"/>
          <p:cNvSpPr>
            <a:spLocks noGrp="1"/>
          </p:cNvSpPr>
          <p:nvPr>
            <p:ph idx="1"/>
          </p:nvPr>
        </p:nvSpPr>
        <p:spPr>
          <a:xfrm>
            <a:off x="355996" y="2345606"/>
            <a:ext cx="8117532" cy="4032448"/>
          </a:xfrm>
        </p:spPr>
        <p:txBody>
          <a:bodyPr>
            <a:normAutofit/>
          </a:bodyPr>
          <a:lstStyle/>
          <a:p>
            <a:pPr marL="457200" indent="-457200">
              <a:spcAft>
                <a:spcPts val="1200"/>
              </a:spcAft>
              <a:buFont typeface="+mj-lt"/>
              <a:buAutoNum type="arabicPeriod"/>
            </a:pPr>
            <a:r>
              <a:rPr lang="ro-RO" noProof="0"/>
              <a:t>Denumire </a:t>
            </a:r>
          </a:p>
          <a:p>
            <a:pPr marL="457200" indent="-457200">
              <a:spcAft>
                <a:spcPts val="1200"/>
              </a:spcAft>
              <a:buFont typeface="+mj-lt"/>
              <a:buAutoNum type="arabicPeriod"/>
            </a:pPr>
            <a:r>
              <a:rPr lang="ro-RO" noProof="0"/>
              <a:t>Alți identificatori (de exemplu CE, CAS)</a:t>
            </a:r>
          </a:p>
          <a:p>
            <a:pPr marL="457200" indent="-457200">
              <a:spcAft>
                <a:spcPts val="1200"/>
              </a:spcAft>
              <a:buFont typeface="+mj-lt"/>
              <a:buAutoNum type="arabicPeriod"/>
            </a:pPr>
            <a:r>
              <a:rPr lang="ro-RO" noProof="0"/>
              <a:t>Compoziție (compoziție-limită)</a:t>
            </a:r>
          </a:p>
          <a:p>
            <a:pPr marL="0" indent="0">
              <a:buNone/>
            </a:pPr>
            <a:r>
              <a:rPr lang="ro-RO" noProof="0"/>
              <a:t>pentru substanța </a:t>
            </a:r>
            <a:r>
              <a:rPr lang="ro-RO" b="1" noProof="0"/>
              <a:t>înregistrată în comun</a:t>
            </a:r>
            <a:endParaRPr lang="ro-RO" noProof="0"/>
          </a:p>
        </p:txBody>
      </p:sp>
      <p:pic>
        <p:nvPicPr>
          <p:cNvPr id="8"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2170" y="3416511"/>
            <a:ext cx="1728192" cy="1728192"/>
          </a:xfrm>
          <a:prstGeom prst="rect">
            <a:avLst/>
          </a:prstGeom>
          <a:ln w="22225" cmpd="thickThin">
            <a:solidFill>
              <a:schemeClr val="bg1"/>
            </a:solidFill>
          </a:ln>
        </p:spPr>
      </p:pic>
    </p:spTree>
    <p:extLst>
      <p:ext uri="{BB962C8B-B14F-4D97-AF65-F5344CB8AC3E}">
        <p14:creationId xmlns:p14="http://schemas.microsoft.com/office/powerpoint/2010/main" val="713652411"/>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457200" y="404664"/>
            <a:ext cx="8229600" cy="1143000"/>
          </a:xfrm>
        </p:spPr>
        <p:txBody>
          <a:bodyPr/>
          <a:lstStyle/>
          <a:p>
            <a:r>
              <a:rPr lang="ro-RO" noProof="0"/>
              <a:t>Stabiliți dacă substanțele au </a:t>
            </a:r>
            <a:br>
              <a:rPr lang="ro-RO" noProof="0" smtClean="0"/>
            </a:br>
            <a:r>
              <a:rPr lang="ro-RO" noProof="0" smtClean="0"/>
              <a:t>caracter </a:t>
            </a:r>
            <a:r>
              <a:rPr lang="ro-RO" noProof="0"/>
              <a:t>identic </a:t>
            </a:r>
          </a:p>
        </p:txBody>
      </p:sp>
      <p:sp>
        <p:nvSpPr>
          <p:cNvPr id="3" name="Content Placeholder 2"/>
          <p:cNvSpPr>
            <a:spLocks noGrp="1"/>
          </p:cNvSpPr>
          <p:nvPr>
            <p:ph idx="1"/>
          </p:nvPr>
        </p:nvSpPr>
        <p:spPr>
          <a:xfrm>
            <a:off x="457200" y="1783357"/>
            <a:ext cx="8229600" cy="4525963"/>
          </a:xfrm>
        </p:spPr>
        <p:txBody>
          <a:bodyPr/>
          <a:lstStyle/>
          <a:p>
            <a:pPr marL="0" lvl="0" indent="0">
              <a:buNone/>
              <a:defRPr/>
            </a:pPr>
            <a:r>
              <a:rPr lang="ro-RO" b="1" noProof="0">
                <a:solidFill>
                  <a:srgbClr val="008BC8"/>
                </a:solidFill>
                <a:latin typeface="Verdana"/>
              </a:rPr>
              <a:t>Rezultă din identificarea substanței</a:t>
            </a:r>
          </a:p>
          <a:p>
            <a:pPr marL="0" lvl="0" indent="0">
              <a:buNone/>
              <a:defRPr/>
            </a:pPr>
            <a:endParaRPr lang="ro-RO" noProof="0">
              <a:solidFill>
                <a:sysClr val="windowText" lastClr="000000"/>
              </a:solidFill>
              <a:latin typeface="Verdana"/>
              <a:ea typeface="ＭＳ Ｐゴシック" charset="-128"/>
              <a:cs typeface="Arial" pitchFamily="34" charset="0"/>
            </a:endParaRPr>
          </a:p>
          <a:p>
            <a:pPr lvl="0"/>
            <a:r>
              <a:rPr lang="ro-RO" noProof="0" err="1">
                <a:solidFill>
                  <a:prstClr val="black"/>
                </a:solidFill>
              </a:rPr>
              <a:t>Cosolicitanții înregistrării stabilesc</a:t>
            </a:r>
            <a:br>
              <a:rPr/>
            </a:br>
            <a:r>
              <a:rPr lang="ro-RO" noProof="0">
                <a:solidFill>
                  <a:prstClr val="black"/>
                </a:solidFill>
              </a:rPr>
              <a:t>denumirea substanței lor în conformitate</a:t>
            </a:r>
            <a:br>
              <a:rPr/>
            </a:br>
            <a:r>
              <a:rPr lang="ro-RO" noProof="0">
                <a:solidFill>
                  <a:prstClr val="black"/>
                </a:solidFill>
              </a:rPr>
              <a:t>cu ghidul ECHA, ținând cont de</a:t>
            </a:r>
            <a:br>
              <a:rPr/>
            </a:br>
            <a:r>
              <a:rPr lang="ro-RO" noProof="0">
                <a:solidFill>
                  <a:prstClr val="black"/>
                </a:solidFill>
              </a:rPr>
              <a:t>compoziția și de tipul substanței</a:t>
            </a:r>
          </a:p>
          <a:p>
            <a:pPr lvl="0"/>
            <a:r>
              <a:rPr lang="ro-RO" noProof="0">
                <a:solidFill>
                  <a:prstClr val="black"/>
                </a:solidFill>
              </a:rPr>
              <a:t>Dacă denumirea substanței este aceeași, atunci substanța este aceeași</a:t>
            </a:r>
          </a:p>
          <a:p>
            <a:pPr lvl="0"/>
            <a:r>
              <a:rPr lang="ro-RO" noProof="0" smtClean="0">
                <a:solidFill>
                  <a:prstClr val="black"/>
                </a:solidFill>
              </a:rPr>
              <a:t>Împreună, stabiliți profilul identității substanței (SIP) și compoziția sau compozițiile-limită ale substanței care va fi înregistrată în comun</a:t>
            </a:r>
            <a:endParaRPr lang="ro-RO" noProof="0">
              <a:solidFill>
                <a:prstClr val="black"/>
              </a:solidFill>
            </a:endParaRPr>
          </a:p>
          <a:p>
            <a:endParaRPr lang="ro-RO" noProof="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7846" y="2780928"/>
            <a:ext cx="1458954" cy="1103568"/>
          </a:xfrm>
          <a:prstGeom prst="rect">
            <a:avLst/>
          </a:prstGeom>
        </p:spPr>
      </p:pic>
    </p:spTree>
    <p:extLst>
      <p:ext uri="{BB962C8B-B14F-4D97-AF65-F5344CB8AC3E}">
        <p14:creationId xmlns:p14="http://schemas.microsoft.com/office/powerpoint/2010/main" val="2279216872"/>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ACTV10-6-53868</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https://activity.echa.europa.eu/sites/act-10/process-10-11/_layouts/DocIdRedir.aspx?ID=ACTV10-6-53868</Url>
      <Description>ACTV10-6-53868</Description>
    </_dlc_DocIdUrl>
    <ECHACategoryTaxHTField0 xmlns="1a101ee2-a8a8-4e0f-bfd9-aff15f9bc839">
      <Terms xmlns="http://schemas.microsoft.com/office/infopath/2007/PartnerControls"/>
    </ECHACategoryTaxHTField0>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C4D770D-82C3-4A6C-9FA2-FCA4CA3018DD}">
  <ds:schemaRefs/>
</ds:datastoreItem>
</file>

<file path=customXml/itemProps2.xml><?xml version="1.0" encoding="utf-8"?>
<ds:datastoreItem xmlns:ds="http://schemas.openxmlformats.org/officeDocument/2006/customXml" ds:itemID="{7BCF6A5F-9D12-494B-A636-D4E7909EB38C}">
  <ds:schemaRefs>
    <ds:schemaRef ds:uri="b80ede5c-af4c-4bf2-9a87-706a3579dc11"/>
    <ds:schemaRef ds:uri="http://schemas.microsoft.com/office/2006/metadata/properties"/>
    <ds:schemaRef ds:uri="http://purl.org/dc/elements/1.1/"/>
    <ds:schemaRef ds:uri="http://purl.org/dc/terms/"/>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1a101ee2-a8a8-4e0f-bfd9-aff15f9bc839"/>
  </ds:schemaRefs>
</ds:datastoreItem>
</file>

<file path=customXml/itemProps3.xml><?xml version="1.0" encoding="utf-8"?>
<ds:datastoreItem xmlns:ds="http://schemas.openxmlformats.org/officeDocument/2006/customXml" ds:itemID="{57325CAE-108D-4A40-AB78-5D4972D3F836}">
  <ds:schemaRefs/>
</ds:datastoreItem>
</file>

<file path=customXml/itemProps4.xml><?xml version="1.0" encoding="utf-8"?>
<ds:datastoreItem xmlns:ds="http://schemas.openxmlformats.org/officeDocument/2006/customXml" ds:itemID="{C661D9F9-A681-4970-9AB3-BB2CEB580C4E}">
  <ds:schemaRefs/>
</ds:datastoreItem>
</file>

<file path=customXml/itemProps5.xml><?xml version="1.0" encoding="utf-8"?>
<ds:datastoreItem xmlns:ds="http://schemas.openxmlformats.org/officeDocument/2006/customXml" ds:itemID="{393C2A4F-378A-406C-8017-7706C7BE96B5}">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75</Paragraphs>
  <Slides>12</Slides>
  <Notes>12</Notes>
  <TotalTime>2337</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1_Office Theme</vt:lpstr>
      <vt:lpstr>Slide 1</vt:lpstr>
      <vt:lpstr>Scopul acestei prezentări</vt:lpstr>
      <vt:lpstr>Termenul de înregistrare REACH 2018</vt:lpstr>
      <vt:lpstr>SIEF – Forumul pentru schimbul de informații despre substanțe</vt:lpstr>
      <vt:lpstr>Aflați dacă substanța estedeja înregistrată</vt:lpstr>
      <vt:lpstr>Verificați-vă preînregistrarea</vt:lpstr>
      <vt:lpstr>Dacă substanța nu este încă înregistrată</vt:lpstr>
      <vt:lpstr>Profilul identității substanței (SIP)</vt:lpstr>
      <vt:lpstr>Stabiliți dacă substanțele au caracter identic </vt:lpstr>
      <vt:lpstr>Compoziția-limită</vt:lpstr>
      <vt:lpstr>Dacă substanța este dejaînregistrată</vt:lpstr>
      <vt:lpstr>Mesaje de reținut</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252</cp:revision>
  <cp:lastPrinted>2017-04-07T11:08:57.000</cp:lastPrinted>
  <dcterms:created xsi:type="dcterms:W3CDTF">2015-06-16T10:48:03Z</dcterms:created>
  <dcterms:modified xsi:type="dcterms:W3CDTF">2017-05-30T08:33:26Z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911e7af0-8994-43db-bf9a-9e8370605df7</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