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4.xml" ContentType="application/xml"/>
  <Override PartName="/customXml/item5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6.10.0.0-->
<p:presentation xmlns:r="http://schemas.openxmlformats.org/officeDocument/2006/relationships" xmlns:a="http://schemas.openxmlformats.org/drawingml/2006/main" xmlns:p="http://schemas.openxmlformats.org/presentationml/2006/main" showSpecialPlsOnTitleSld="0" saveSubsetFonts="1">
  <p:sldMasterIdLst>
    <p:sldMasterId id="2147483659" r:id="rId7"/>
  </p:sldMasterIdLst>
  <p:notesMasterIdLst>
    <p:notesMasterId r:id="rId8"/>
  </p:notesMasterIdLst>
  <p:handoutMasterIdLst>
    <p:handoutMasterId r:id="rId9"/>
  </p:handoutMasterIdLst>
  <p:sldIdLst>
    <p:sldId id="291" r:id="rId10"/>
    <p:sldId id="346" r:id="rId11"/>
    <p:sldId id="263" r:id="rId12"/>
    <p:sldId id="264" r:id="rId13"/>
    <p:sldId id="267" r:id="rId14"/>
    <p:sldId id="268" r:id="rId15"/>
    <p:sldId id="269" r:id="rId16"/>
    <p:sldId id="341" r:id="rId17"/>
    <p:sldId id="270" r:id="rId18"/>
    <p:sldId id="343" r:id="rId19"/>
    <p:sldId id="277" r:id="rId20"/>
    <p:sldId id="279" r:id="rId21"/>
  </p:sldIdLst>
  <p:sldSz cx="9144000" cy="6858000" type="screen4x3"/>
  <p:notesSz cx="6797675" cy="9926638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p="http://schemas.openxmlformats.org/presentationml/2006/main">
  <p:cmAuthor id="0" name="THIEMANN Doris" initials="TD" lastIdx="0" clrIdx="0"/>
  <p:cmAuthor id="1" name="DEMATTIO Silvia" initials="DS" lastIdx="0" clrIdx="1">
    <p:extLst>
      <p:ext uri="{19B8F6BF-5375-455C-9EA6-DF929625EA0E}">
        <p15:presenceInfo xmlns:p15="http://schemas.microsoft.com/office/powerpoint/2012/main" userId="S-1-5-21-2444889250-2882189981-708495972-3212" providerId="AD"/>
      </p:ext>
    </p:extLst>
  </p:cmAuthor>
  <p:cmAuthor id="2" name="MUSSET Christel" initials="MC" lastIdx="0" clrIdx="2">
    <p:extLst>
      <p:ext uri="{19B8F6BF-5375-455C-9EA6-DF929625EA0E}">
        <p15:presenceInfo xmlns:p15="http://schemas.microsoft.com/office/powerpoint/2012/main" userId="S-1-5-21-2444889250-2882189981-708495972-1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66913" autoAdjust="0"/>
  </p:normalViewPr>
  <p:slideViewPr>
    <p:cSldViewPr>
      <p:cViewPr varScale="1">
        <p:scale>
          <a:sx n="77" d="100"/>
          <a:sy n="77" d="100"/>
        </p:scale>
        <p:origin x="1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5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1.xml" /><Relationship Id="rId11" Type="http://schemas.openxmlformats.org/officeDocument/2006/relationships/slide" Target="slides/slide2.xml" /><Relationship Id="rId12" Type="http://schemas.openxmlformats.org/officeDocument/2006/relationships/slide" Target="slides/slide3.xml" /><Relationship Id="rId13" Type="http://schemas.openxmlformats.org/officeDocument/2006/relationships/slide" Target="slides/slide4.xml" /><Relationship Id="rId14" Type="http://schemas.openxmlformats.org/officeDocument/2006/relationships/slide" Target="slides/slide5.xml" /><Relationship Id="rId15" Type="http://schemas.openxmlformats.org/officeDocument/2006/relationships/slide" Target="slides/slide6.xml" /><Relationship Id="rId16" Type="http://schemas.openxmlformats.org/officeDocument/2006/relationships/slide" Target="slides/slide7.xml" /><Relationship Id="rId17" Type="http://schemas.openxmlformats.org/officeDocument/2006/relationships/slide" Target="slides/slide8.xml" /><Relationship Id="rId18" Type="http://schemas.openxmlformats.org/officeDocument/2006/relationships/slide" Target="slides/slide9.xml" /><Relationship Id="rId19" Type="http://schemas.openxmlformats.org/officeDocument/2006/relationships/slide" Target="slides/slide10.xml" /><Relationship Id="rId2" Type="http://schemas.openxmlformats.org/officeDocument/2006/relationships/customXml" Target="../customXml/item2.xml" /><Relationship Id="rId20" Type="http://schemas.openxmlformats.org/officeDocument/2006/relationships/slide" Target="slides/slide11.xml" /><Relationship Id="rId21" Type="http://schemas.openxmlformats.org/officeDocument/2006/relationships/slide" Target="slides/slide12.xml" /><Relationship Id="rId22" Type="http://schemas.openxmlformats.org/officeDocument/2006/relationships/tags" Target="tags/tag1.xml" /><Relationship Id="rId23" Type="http://schemas.openxmlformats.org/officeDocument/2006/relationships/presProps" Target="presProps.xml" /><Relationship Id="rId24" Type="http://schemas.openxmlformats.org/officeDocument/2006/relationships/viewProps" Target="viewProps.xml" /><Relationship Id="rId25" Type="http://schemas.openxmlformats.org/officeDocument/2006/relationships/theme" Target="theme/theme1.xml" /><Relationship Id="rId26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4" Type="http://schemas.openxmlformats.org/officeDocument/2006/relationships/customXml" Target="../customXml/item4.xml" /><Relationship Id="rId5" Type="http://schemas.openxmlformats.org/officeDocument/2006/relationships/customXml" Target="../customXml/item5.xml" /><Relationship Id="rId6" Type="http://schemas.openxmlformats.org/officeDocument/2006/relationships/commentAuthors" Target="commentAuthors.xml" /><Relationship Id="rId7" Type="http://schemas.openxmlformats.org/officeDocument/2006/relationships/slideMaster" Target="slideMasters/slideMaster1.xml" /><Relationship Id="rId8" Type="http://schemas.openxmlformats.org/officeDocument/2006/relationships/notesMaster" Target="notesMasters/notesMaster1.xml" /><Relationship Id="rId9" Type="http://schemas.openxmlformats.org/officeDocument/2006/relationships/handoutMaster" Target="handoutMasters/handoutMaster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373" tIns="46186" rIns="92373" bIns="461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373" tIns="46186" rIns="92373" bIns="46186" rtlCol="0"/>
          <a:lstStyle>
            <a:lvl1pPr algn="r">
              <a:defRPr sz="1200"/>
            </a:lvl1pPr>
          </a:lstStyle>
          <a:p>
            <a:fld id="{E0ACBD21-23D7-4545-A391-FE4EEDCC6762}" type="datetimeFigureOut">
              <a:rPr lang="en-GB" smtClean="0"/>
              <a:t>29/05/2017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373" tIns="46186" rIns="92373" bIns="461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373" tIns="46186" rIns="92373" bIns="46186" rtlCol="0" anchor="b"/>
          <a:lstStyle>
            <a:lvl1pPr algn="r">
              <a:defRPr sz="1200"/>
            </a:lvl1pPr>
          </a:lstStyle>
          <a:p>
            <a:fld id="{80D49EB3-B5B7-4C62-993C-B959B3C6AD33}" type="slidenum">
              <a:rPr lang="en-GB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3897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373" tIns="46186" rIns="92373" bIns="461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373" tIns="46186" rIns="92373" bIns="46186" rtlCol="0"/>
          <a:lstStyle>
            <a:lvl1pPr algn="r">
              <a:defRPr sz="1200"/>
            </a:lvl1pPr>
          </a:lstStyle>
          <a:p>
            <a:fld id="{C8E478A7-AFE6-4A1C-B985-B1032FA8D500}" type="datetimeFigureOut">
              <a:rPr lang="en-GB" smtClean="0"/>
              <a:t>29/05/2017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373" tIns="46186" rIns="92373" bIns="461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373" tIns="46186" rIns="92373" bIns="461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373" tIns="46186" rIns="92373" bIns="46186" rtlCol="0" anchor="b"/>
          <a:lstStyle>
            <a:lvl1pPr algn="r">
              <a:defRPr sz="1200"/>
            </a:lvl1pPr>
          </a:lstStyle>
          <a:p>
            <a:fld id="{68DD4212-E431-464C-A3C7-FAC7436F6DC4}" type="slidenum">
              <a:rPr lang="en-GB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64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9380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No essencial, a composição-limite é definida com base:</a:t>
            </a:r>
          </a:p>
          <a:p>
            <a:endParaRPr lang="pt-PT"/>
          </a:p>
          <a:p>
            <a:pPr marL="173199" indent="-173199">
              <a:buFont typeface="Arial" panose="020b0604020202020204" pitchFamily="34" charset="0"/>
              <a:buChar char="•"/>
            </a:pPr>
            <a:r>
              <a:rPr lang="pt-PT" smtClean="0"/>
              <a:t>na identidade dos constituintes, incluindo as impurezas, e </a:t>
            </a:r>
          </a:p>
          <a:p>
            <a:pPr marL="173199" indent="-173199">
              <a:buFont typeface="Arial" panose="020b0604020202020204" pitchFamily="34" charset="0"/>
              <a:buChar char="•"/>
            </a:pPr>
            <a:r>
              <a:rPr lang="pt-PT" smtClean="0"/>
              <a:t>nas respetivas gamas de concentração</a:t>
            </a:r>
          </a:p>
          <a:p>
            <a:endParaRPr lang="pt-PT"/>
          </a:p>
          <a:p>
            <a:r>
              <a:rPr lang="pt-PT" smtClean="0"/>
              <a:t>Pode também incluir outros identificadores. Por exemplo, no caso das substâncias UVCB, é também necessário descrever o processo de fabrico.</a:t>
            </a:r>
          </a:p>
          <a:p>
            <a:endParaRPr lang="pt-PT"/>
          </a:p>
          <a:p>
            <a:r>
              <a:rPr lang="pt-PT" smtClean="0"/>
              <a:t>O PIS pode evoluir com o passar do tempo. Por exemplo, com a adesão ao registo de um novo membro fabricante de uma substância com níveis de concentração diferentes. </a:t>
            </a:r>
          </a:p>
          <a:p>
            <a:endParaRPr lang="pt-PT"/>
          </a:p>
          <a:p>
            <a:r>
              <a:rPr lang="pt-PT" smtClean="0"/>
              <a:t>Cabe a cada registante garantir que os dados fornecidos no registo conjunto sejam adequados à sua composição específica e que a composição da sua substância esteja dentro da composição-limite acordada do registo comum.</a:t>
            </a:r>
          </a:p>
          <a:p>
            <a:endParaRPr lang="pt-PT"/>
          </a:p>
          <a:p>
            <a:r>
              <a:rPr lang="pt-PT" b="1"/>
              <a:t>Ligações úteis:</a:t>
            </a:r>
          </a:p>
          <a:p>
            <a:r>
              <a:rPr lang="pt-PT" i="1"/>
              <a:t>Guia de orientação para a identificação e designação de substâncias no âmbito dos Regulamentos REACH e CRE</a:t>
            </a:r>
            <a:r>
              <a:rPr lang="pt-PT" smtClean="0"/>
              <a:t>, Anexo 3 (https://echa.europa.eu/guidance-documents/guidance-on-reach)</a:t>
            </a:r>
            <a:endParaRPr lang="pt-PT"/>
          </a:p>
          <a:p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2462122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1996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  <a:p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34212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3171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Esta apresentação visar dar orientações para a identificação das empresas com as quais irá efetuar o registo conjunto. Esta fase inclui cinco atividades principais da sua preparação do registo. 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1574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b="0" smtClean="0"/>
              <a:t>A legislação no âmbito do Regulamento REACH impõe o registo conjunto da mesma substância. O FIIS é uma forma de cooperação específica para as empresas que tenham de registar a mesma substância no âmbito do Regulamento REACH. Normalmente, traduz-se num acordo formal. A cooperação com os membros do FIIS é necessária para acordar o pacote de dados do registo e a partilha dos custos dos dados. O registo conjunto traz vantagens para todos: permite partilhar dados e custos e, deste modo, reduzir custos e evitar a duplicação de ensaios em animais. </a:t>
            </a:r>
          </a:p>
          <a:p>
            <a:endParaRPr lang="pt-PT" b="0" baseline="0" smtClean="0"/>
          </a:p>
          <a:p>
            <a:r>
              <a:rPr lang="pt-PT" b="0" baseline="0" smtClean="0"/>
              <a:t>O ponto de partida para encontrar os seus corregistantes é o pré-registo no REACH-IT. Todas as empresas que tenham pré-registado a mesma substância </a:t>
            </a:r>
            <a:r>
              <a:rPr lang="pt-PT" b="0" u="none" baseline="0" smtClean="0"/>
              <a:t>com o número CE, o número CAS ou a designação química </a:t>
            </a:r>
            <a:r>
              <a:rPr lang="pt-PT" b="0" baseline="0" smtClean="0"/>
              <a:t>têm acesso a uma página dedicada no REACH-IT, que elenca todas as empresas e os seus contactos. Esta página no REACH-IT é a página do pré-FIIS. </a:t>
            </a:r>
          </a:p>
          <a:p>
            <a:endParaRPr lang="pt-PT" b="0" baseline="0" smtClean="0"/>
          </a:p>
          <a:p>
            <a:r>
              <a:rPr lang="pt-PT" b="0" baseline="0" smtClean="0"/>
              <a:t>Depois de os corregistantes estabelecerem que têm a mesma substância, é formado o FIIS, aplicando-se as obrigações relativas à partilha de dados e à resposta aos pedidos de dados</a:t>
            </a:r>
            <a:r>
              <a:rPr lang="pt-PT" smtClean="0"/>
              <a:t>.   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2878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noProof="0" smtClean="0"/>
              <a:t>A primeira atividade consiste em verificar se a sua substância já foi ou não registada por outras empresas. Como primeiro passo, pode consultar rapidamente as substâncias registadas no sítio Web da ECHA. Lembre-se que as substâncias registadas são adicionadas à base de dados algumas semanas após o seu registo. Assim, para consultar substâncias cujo registo seja muito recente, poderá ter de aguardar algumas semanas e voltar a fazer a consulta. </a:t>
            </a:r>
          </a:p>
          <a:p>
            <a:endParaRPr lang="pt-PT" baseline="0" noProof="0" smtClean="0"/>
          </a:p>
          <a:p>
            <a:r>
              <a:rPr lang="pt-PT" baseline="0" noProof="0" smtClean="0"/>
              <a:t>A lista dos registantes principais mostra, além dos registos concluídos, as substâncias cujo registo o registante principal iniciou com a criação da apresentação conjunta no REACH-IT. </a:t>
            </a:r>
          </a:p>
          <a:p>
            <a:endParaRPr lang="pt-PT" baseline="0" noProof="0" smtClean="0"/>
          </a:p>
          <a:p>
            <a:r>
              <a:rPr lang="pt-PT" baseline="0" noProof="0" smtClean="0"/>
              <a:t>Pode encontrar no REACH-IT as mesmas informações relativamente às substâncias que tenha pré-registado.</a:t>
            </a:r>
          </a:p>
          <a:p>
            <a:endParaRPr lang="pt-PT" baseline="0" noProof="0" smtClean="0"/>
          </a:p>
          <a:p>
            <a:r>
              <a:rPr lang="pt-PT" baseline="0" noProof="0" smtClean="0"/>
              <a:t>Qual o procedimento seguinte?</a:t>
            </a:r>
          </a:p>
          <a:p>
            <a:pPr marL="173199" indent="-173199">
              <a:buFont typeface="Arial" panose="020b0604020202020204" pitchFamily="34" charset="0"/>
              <a:buChar char="•"/>
            </a:pPr>
            <a:r>
              <a:rPr lang="pt-PT" baseline="0" noProof="0" smtClean="0"/>
              <a:t>Se a sua substância não estiver registada, terá de formar um novo FIIS. </a:t>
            </a:r>
          </a:p>
          <a:p>
            <a:pPr marL="173199" indent="-173199">
              <a:buFont typeface="Arial" panose="020b0604020202020204" pitchFamily="34" charset="0"/>
              <a:buChar char="•"/>
            </a:pPr>
            <a:r>
              <a:rPr lang="pt-PT" baseline="0" noProof="0" smtClean="0"/>
              <a:t>Se já estiver registada, terá de aderir ao FIIS existente. </a:t>
            </a:r>
          </a:p>
          <a:p>
            <a:pPr marL="173199" indent="-173199">
              <a:buFont typeface="Arial" panose="020b0604020202020204" pitchFamily="34" charset="0"/>
              <a:buChar char="•"/>
            </a:pPr>
            <a:endParaRPr lang="pt-PT" baseline="0" noProof="0" smtClean="0"/>
          </a:p>
          <a:p>
            <a:r>
              <a:rPr lang="pt-PT" b="1" baseline="0" noProof="0" smtClean="0"/>
              <a:t>Ligações úteis:</a:t>
            </a:r>
          </a:p>
          <a:p>
            <a:r>
              <a:rPr lang="pt-PT" baseline="0" noProof="0" smtClean="0"/>
              <a:t>https</a:t>
            </a:r>
            <a:r>
              <a:rPr lang="pt-PT" baseline="0" noProof="0" smtClean="0">
                <a:sym typeface="Wingdings" panose="05000000000000000000" pitchFamily="2" charset="2"/>
              </a:rPr>
              <a:t>//</a:t>
            </a:r>
            <a:r>
              <a:rPr lang="pt-PT" baseline="0" noProof="0" smtClean="0"/>
              <a:t>echa.europa.eu/information-on-chemicals/registered-substances</a:t>
            </a:r>
          </a:p>
          <a:p>
            <a:endParaRPr lang="pt-PT" baseline="0" noProof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9822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b="0" smtClean="0"/>
              <a:t>Os seus pré-registos conferem-lhe o direito de operar no mercado até ao fim do prazo de registo, no dia </a:t>
            </a:r>
            <a:r>
              <a:rPr lang="pt-PT" b="0" u="none" smtClean="0"/>
              <a:t>31 de maio de 2018</a:t>
            </a:r>
            <a:r>
              <a:rPr lang="pt-PT" b="0" smtClean="0"/>
              <a:t>. Assim, importa que verifique se tem um pré-registo para cada substância que tem de registar. </a:t>
            </a:r>
          </a:p>
          <a:p>
            <a:endParaRPr lang="pt-PT" b="0" baseline="0" smtClean="0"/>
          </a:p>
          <a:p>
            <a:r>
              <a:rPr lang="pt-PT" b="0" baseline="0" smtClean="0"/>
              <a:t>Precisa de um nome de utilizador e de uma palavra-passe para aceder ao REACH-IT. Se os esquecer, siga as instruções do sítio Web da ECHA para os recuperar. Certifique-se de que menciona a pessoa de contacto correta no pré-registo e que o endereço de correio eletrónico está atualizado. </a:t>
            </a:r>
          </a:p>
          <a:p>
            <a:endParaRPr lang="pt-PT" b="0" baseline="0" smtClean="0"/>
          </a:p>
          <a:p>
            <a:r>
              <a:rPr lang="pt-PT" b="0" smtClean="0"/>
              <a:t>Se não tiver um pré-registo ou registo válido para a sua substância após 31 de maio de 2017, terá de dirigir um pedido de informação à ECHA e registar a sua substância antes de poder fabricá-la ou importá-la.</a:t>
            </a:r>
            <a:endParaRPr lang="pt-PT" b="0" baseline="0" smtClean="0"/>
          </a:p>
          <a:p>
            <a:endParaRPr lang="pt-PT" b="0" baseline="0" smtClean="0"/>
          </a:p>
          <a:p>
            <a:r>
              <a:rPr lang="pt-PT" b="1" baseline="0" smtClean="0"/>
              <a:t>Ligações úteis:</a:t>
            </a:r>
          </a:p>
          <a:p>
            <a:r>
              <a:rPr lang="pt-PT" b="0" smtClean="0"/>
              <a:t>https://reach-it.echa.europa.eu </a:t>
            </a:r>
          </a:p>
          <a:p>
            <a:endParaRPr lang="pt-PT" b="0" smtClean="0"/>
          </a:p>
          <a:p>
            <a:r>
              <a:rPr lang="pt-PT" b="0" smtClean="0"/>
              <a:t>http://echa.europa.eu/support/dossier-submission-tools/reach-it/industry-user-manuals </a:t>
            </a:r>
          </a:p>
          <a:p>
            <a:endParaRPr lang="pt-PT" b="0" smtClean="0"/>
          </a:p>
          <a:p>
            <a:r>
              <a:rPr lang="pt-PT" b="0" smtClean="0"/>
              <a:t>https://echa.europa.eu/regulations/reach/registration/data-sharing/inquiry</a:t>
            </a:r>
          </a:p>
          <a:p>
            <a:endParaRPr lang="pt-PT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456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b="0" smtClean="0"/>
              <a:t>Na página pré-FIIS do REACH-IT, pode encontrar os contactos dos seus corregistantes. </a:t>
            </a:r>
          </a:p>
          <a:p>
            <a:endParaRPr lang="pt-PT" b="0" baseline="0" smtClean="0"/>
          </a:p>
          <a:p>
            <a:r>
              <a:rPr lang="pt-PT" b="0" smtClean="0"/>
              <a:t>Se a substância for fundamental para a sua empresa, tome a iniciativa de iniciar as discussões. Pode também indicar no REACH-IT a sua disposição para iniciar a formação do FIIS clicando no botão do facilitador da formação do FIIS. Em seguida, pode colocar uma mensagem no REACH-IT para os seus corregistantes. Pode, por exemplo, fornecer informações sobre o estado do FIIS ou contactos adicionais, como o endereço de um sítio Web relevante. Importa que se mostre ativo nos contactos com os outros membros do pré-FIIS e que responda às suas mensagens de correio eletrónico para descobrir quem serão os seus corregistantes, ou seja, quem fará parte do FIIS.</a:t>
            </a:r>
          </a:p>
          <a:p>
            <a:endParaRPr lang="pt-PT" b="0" baseline="0" smtClean="0"/>
          </a:p>
          <a:p>
            <a:r>
              <a:rPr lang="pt-PT" b="0" baseline="0" smtClean="0"/>
              <a:t>Lembre-se que nem todos os pré-registos culminarão num registo. Assim, embora o pré-FIIS possa ser grande, os FIIS podem acabar por ter poucos participantes. Pode igualmente acontecer que seja você o único registante da substância, pelo que importa que o saiba atempadamente nos contactos com os outros membros do pré-FIIS e que responda às mensagens de correio eletrónico que eles lhe enviarem. </a:t>
            </a:r>
            <a:endParaRPr lang="pt-PT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155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b="0" smtClean="0"/>
              <a:t>O PIS corresponde ao nome, identificadores (por exemplo, os números CE e CAS) e à composição da substância registada em conjunto. </a:t>
            </a:r>
          </a:p>
          <a:p>
            <a:endParaRPr lang="pt-PT" b="0" baseline="0" smtClean="0"/>
          </a:p>
          <a:p>
            <a:r>
              <a:rPr lang="pt-PT" b="0" baseline="0" smtClean="0"/>
              <a:t>Para</a:t>
            </a:r>
            <a:r>
              <a:rPr lang="pt-PT" smtClean="0"/>
              <a:t>efetuar o registo em conjunto, terá primeiro de apurar se tem a mesma substância e concorda com o nome e os identificadores a utilizar. Terá também de acordar a composição a registar e a associar aos dados fornecidos. O resultado destas discussões será o perfil da identidade da substância.</a:t>
            </a:r>
          </a:p>
          <a:p>
            <a:endParaRPr lang="pt-PT"/>
          </a:p>
          <a:p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3655859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3727">
              <a:defRPr/>
            </a:pPr>
            <a:r>
              <a:rPr lang="pt-PT" smtClean="0"/>
              <a:t>Depois de identificar os seus potenciais corregistantes, terá de se certificar de que todos têm a mesma substância. </a:t>
            </a:r>
          </a:p>
          <a:p>
            <a:pPr defTabSz="923727">
              <a:defRPr/>
            </a:pPr>
            <a:endParaRPr lang="pt-PT" baseline="0" smtClean="0"/>
          </a:p>
          <a:p>
            <a:pPr marL="173199" indent="-173199" defTabSz="923727">
              <a:buFont typeface="Arial" panose="020b0604020202020204" pitchFamily="34" charset="0"/>
              <a:buChar char="•"/>
              <a:defRPr/>
            </a:pPr>
            <a:r>
              <a:rPr lang="pt-PT" smtClean="0"/>
              <a:t>Se for esse o caso, terão de efetuar um registo conjunto; </a:t>
            </a:r>
          </a:p>
          <a:p>
            <a:pPr marL="173199" indent="-173199" defTabSz="923727">
              <a:buFont typeface="Arial" panose="020b0604020202020204" pitchFamily="34" charset="0"/>
              <a:buChar char="•"/>
              <a:defRPr/>
            </a:pPr>
            <a:r>
              <a:rPr lang="pt-PT" smtClean="0"/>
              <a:t>Caso contrário, não podem efetuar um registo conjunto. </a:t>
            </a:r>
          </a:p>
          <a:p>
            <a:pPr defTabSz="923727">
              <a:defRPr/>
            </a:pPr>
            <a:endParaRPr lang="pt-PT" baseline="0" smtClean="0"/>
          </a:p>
          <a:p>
            <a:pPr defTabSz="923727">
              <a:defRPr/>
            </a:pPr>
            <a:r>
              <a:rPr lang="pt-PT" smtClean="0"/>
              <a:t>Todos os registantes têm de verificar os seus dados analíticos e determinar o nome da sua substância de acordo com as regras descritas nas orientações da ECHA. </a:t>
            </a:r>
          </a:p>
          <a:p>
            <a:pPr marL="0" indent="0" defTabSz="923727">
              <a:buFont typeface="Arial" panose="020b0604020202020204" pitchFamily="34" charset="0"/>
              <a:buNone/>
              <a:defRPr/>
            </a:pPr>
            <a:endParaRPr lang="pt-PT" baseline="0" smtClean="0"/>
          </a:p>
          <a:p>
            <a:pPr marL="0" indent="0" defTabSz="923727">
              <a:buFont typeface="Arial" panose="020b0604020202020204" pitchFamily="34" charset="0"/>
              <a:buNone/>
              <a:defRPr/>
            </a:pPr>
            <a:r>
              <a:rPr lang="pt-PT" smtClean="0"/>
              <a:t>Se a sua substância já estiver registada, deverá existir já um perfil da identidade da substância (PIS). Se a composição da sua substância não for abrangida pelo PIS mas, mesmo assim, tiver de efetuar o registo conjunto pelo facto de ter a mesma substância, pode: </a:t>
            </a:r>
          </a:p>
          <a:p>
            <a:pPr marL="171450" indent="-171450" defTabSz="923727">
              <a:buFont typeface="Arial" panose="020b0604020202020204" pitchFamily="34" charset="0"/>
              <a:buChar char="•"/>
              <a:defRPr/>
            </a:pPr>
            <a:r>
              <a:rPr lang="pt-PT" smtClean="0"/>
              <a:t>alargar a composição-limite disponível ou</a:t>
            </a:r>
          </a:p>
          <a:p>
            <a:pPr marL="171450" indent="-171450" defTabSz="923727">
              <a:buFont typeface="Arial" panose="020b0604020202020204" pitchFamily="34" charset="0"/>
              <a:buChar char="•"/>
              <a:defRPr/>
            </a:pPr>
            <a:r>
              <a:rPr lang="pt-PT" smtClean="0"/>
              <a:t>se tal não for possível e for necessário um conjunto diferente de dados, adicionar uma segunda composição-limite ao PIS. </a:t>
            </a:r>
          </a:p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097825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3.png" /><Relationship Id="rId3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2924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buFont typeface="Arial" panose="020b0604020202020204" pitchFamily="34" charset="0"/>
              <a:buNone/>
              <a:defRPr sz="1000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mtClean="0"/>
              <a:t>echa.europa.eu/reach-2018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4" y="1412776"/>
            <a:ext cx="896114" cy="173736"/>
          </a:xfrm>
          <a:prstGeom prst="rect">
            <a:avLst/>
          </a:prstGeom>
        </p:spPr>
      </p:pic>
      <p:pic>
        <p:nvPicPr>
          <p:cNvPr id="1026" name="Picture 2" descr="\\echa\data\users\u08103\Roaming Profile\Desktop\artboard2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>
            <a:lvl1pPr algn="l">
              <a:defRPr sz="3000" b="1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57328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mtClean="0"/>
              <a:t>echa.europa.eu/reach-2018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4" y="1412776"/>
            <a:ext cx="896114" cy="173736"/>
          </a:xfrm>
          <a:prstGeom prst="rect">
            <a:avLst/>
          </a:prstGeom>
        </p:spPr>
      </p:pic>
      <p:pic>
        <p:nvPicPr>
          <p:cNvPr id="2050" name="Picture 2" descr="\\echa\data\users\u08103\Roaming Profile\Desktop\artboard2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660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8718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4" y="1412776"/>
            <a:ext cx="896114" cy="1737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mtClean="0"/>
              <a:t>echa.europa.eu/reach-2018</a:t>
            </a:r>
          </a:p>
        </p:txBody>
      </p:sp>
    </p:spTree>
    <p:extLst>
      <p:ext uri="{BB962C8B-B14F-4D97-AF65-F5344CB8AC3E}">
        <p14:creationId xmlns:p14="http://schemas.microsoft.com/office/powerpoint/2010/main" val="292477275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64704"/>
            <a:ext cx="8229600" cy="1143000"/>
          </a:xfrm>
        </p:spPr>
        <p:txBody>
          <a:bodyPr/>
          <a:lstStyle>
            <a:lvl1pPr>
              <a:defRPr>
                <a:solidFill>
                  <a:srgbClr val="008BC8"/>
                </a:solidFill>
              </a:defRPr>
            </a:lvl1pPr>
          </a:lstStyle>
          <a:p>
            <a:r>
              <a:rPr lang="en-US" smtClean="0"/>
              <a:t>Transition slide/new section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34831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image" Target="../media/image5.png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622" cy="685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3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ransition/>
  <p:timing/>
  <p:hf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Relationship Id="rId3" Type="http://schemas.openxmlformats.org/officeDocument/2006/relationships/hyperlink" Target="https://echa.europa.eu/reach-2018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6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7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8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6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9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10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633670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b="1" smtClean="0">
                <a:solidFill>
                  <a:schemeClr val="bg1"/>
                </a:solidFill>
                <a:latin typeface="Verdana" panose="020b0604030504040204" pitchFamily="34" charset="0"/>
              </a:rPr>
              <a:t>REACH 2018</a:t>
            </a:r>
          </a:p>
          <a:p>
            <a:endParaRPr lang="pt-PT" sz="360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PT" sz="3600" smtClean="0">
                <a:solidFill>
                  <a:schemeClr val="bg1"/>
                </a:solidFill>
                <a:latin typeface="Verdana" panose="020b0604030504040204" pitchFamily="34" charset="0"/>
              </a:rPr>
              <a:t>Encontre os seus corregistantes e prepare-se para o registo conjunto</a:t>
            </a:r>
            <a:endParaRPr lang="pt-PT" sz="36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70669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pt-PT" noProof="0" smtClean="0"/>
              <a:t>Composição-limite</a:t>
            </a:r>
            <a:endParaRPr lang="pt-PT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buNone/>
              </a:pPr>
              <a:t>10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86916" y="1941680"/>
            <a:ext cx="8117532" cy="4079608"/>
          </a:xfrm>
        </p:spPr>
        <p:txBody>
          <a:bodyPr>
            <a:normAutofit fontScale="92500"/>
          </a:bodyPr>
          <a:lstStyle/>
          <a:p>
            <a:r>
              <a:rPr lang="pt-PT" noProof="0" smtClean="0"/>
              <a:t>No essencial, é definida com base na identidade dos</a:t>
            </a:r>
          </a:p>
          <a:p>
            <a:pPr marL="0" indent="0">
              <a:buNone/>
            </a:pPr>
            <a:r>
              <a:rPr lang="pt-PT" noProof="0" smtClean="0"/>
              <a:t>constituintes e nas respetivas gamas de concentração</a:t>
            </a:r>
          </a:p>
          <a:p>
            <a:endParaRPr lang="pt-PT" noProof="0" smtClean="0"/>
          </a:p>
          <a:p>
            <a:r>
              <a:rPr lang="pt-PT" noProof="0" smtClean="0"/>
              <a:t>Pode também incluir outros identificadores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smtClean="0"/>
              <a:t>por exemplo, no caso das substâncias UVCB</a:t>
            </a:r>
          </a:p>
          <a:p>
            <a:endParaRPr lang="pt-PT" noProof="0" smtClean="0"/>
          </a:p>
          <a:p>
            <a:r>
              <a:rPr lang="pt-PT" noProof="0" smtClean="0"/>
              <a:t>Pode evoluir com o passar do tempo</a:t>
            </a:r>
          </a:p>
          <a:p>
            <a:endParaRPr lang="pt-PT" noProof="0" smtClean="0"/>
          </a:p>
          <a:p>
            <a:r>
              <a:rPr lang="pt-PT" noProof="0" smtClean="0"/>
              <a:t>Certifique-se de que a composição da sua substância está dentro da composição-limite acordada</a:t>
            </a:r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034365747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Text Placeholder 3"/>
          <p:cNvSpPr txBox="1"/>
          <p:nvPr/>
        </p:nvSpPr>
        <p:spPr>
          <a:xfrm>
            <a:off x="467544" y="1916832"/>
            <a:ext cx="8064000" cy="396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ct val="0"/>
              </a:spcAft>
              <a:defRPr/>
            </a:pPr>
            <a:r>
              <a:rPr lang="pt-PT">
                <a:solidFill>
                  <a:prstClr val="black"/>
                </a:solidFill>
                <a:latin typeface="Verdana"/>
              </a:rPr>
              <a:t>Consulte a lista de registantes no sítio Web da ECHA</a:t>
            </a:r>
          </a:p>
          <a:p>
            <a:pPr>
              <a:defRPr/>
            </a:pPr>
            <a:r>
              <a:rPr lang="pt-PT">
                <a:solidFill>
                  <a:prstClr val="black"/>
                </a:solidFill>
                <a:latin typeface="Verdana"/>
              </a:rPr>
              <a:t>Relativamente às suas substâncias pré-registadas, pode encontrar</a:t>
            </a:r>
            <a:r>
              <a:rPr lang="pt-PT" smtClean="0"/>
              <a:t> </a:t>
            </a:r>
            <a:r>
              <a:rPr lang="pt-PT">
                <a:solidFill>
                  <a:prstClr val="black"/>
                </a:solidFill>
                <a:latin typeface="Verdana"/>
              </a:rPr>
              <a:t>os contactos do registante principal pesquisando a apresentação conjunta no REACH-IT </a:t>
            </a:r>
          </a:p>
          <a:p>
            <a:pPr fontAlgn="auto">
              <a:spcAft>
                <a:spcPct val="0"/>
              </a:spcAft>
              <a:defRPr/>
            </a:pPr>
            <a:r>
              <a:rPr lang="pt-PT" smtClean="0">
                <a:solidFill>
                  <a:prstClr val="black"/>
                </a:solidFill>
                <a:latin typeface="Verdana"/>
              </a:rPr>
              <a:t>Pode ter recebido uma mensagem de correio eletrónico do FIIS</a:t>
            </a:r>
          </a:p>
          <a:p>
            <a:pPr lvl="0">
              <a:defRPr/>
            </a:pPr>
            <a:r>
              <a:rPr lang="pt-PT" smtClean="0">
                <a:solidFill>
                  <a:sysClr val="windowText" lastClr="000000"/>
                </a:solidFill>
                <a:latin typeface="Verdana"/>
              </a:rPr>
              <a:t>Contacte o FIIS via correio eletrónico</a:t>
            </a:r>
            <a:endParaRPr lang="pt-PT" sz="2200" smtClean="0">
              <a:solidFill>
                <a:sysClr val="windowText" lastClr="000000"/>
              </a:solidFill>
              <a:latin typeface="Verdana"/>
            </a:endParaRPr>
          </a:p>
          <a:p>
            <a:pPr>
              <a:defRPr/>
            </a:pPr>
            <a:r>
              <a:rPr lang="pt-PT" smtClean="0">
                <a:solidFill>
                  <a:sysClr val="windowText" lastClr="000000"/>
                </a:solidFill>
                <a:latin typeface="Verdana"/>
              </a:rPr>
              <a:t>Confirme que a identidade da sua substância condiz com o PIS do registo conjunto</a:t>
            </a:r>
          </a:p>
          <a:p>
            <a:pPr>
              <a:defRPr/>
            </a:pPr>
            <a:endParaRPr lang="pt-PT" smtClean="0">
              <a:solidFill>
                <a:sysClr val="windowText" lastClr="000000"/>
              </a:solidFill>
              <a:latin typeface="Verdana"/>
            </a:endParaRPr>
          </a:p>
          <a:p>
            <a:pPr>
              <a:defRPr/>
            </a:pPr>
            <a:endParaRPr lang="pt-PT" sz="2000" smtClean="0">
              <a:solidFill>
                <a:sysClr val="windowText" lastClr="000000"/>
              </a:solidFill>
              <a:latin typeface="Verdana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pt-PT" smtClean="0">
              <a:solidFill>
                <a:sysClr val="windowText" lastClr="000000"/>
              </a:solidFill>
              <a:latin typeface="Verdana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pt-PT" smtClean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6768"/>
            <a:ext cx="7149480" cy="1143000"/>
          </a:xfrm>
        </p:spPr>
        <p:txBody>
          <a:bodyPr/>
          <a:lstStyle/>
          <a:p>
            <a:r>
              <a:rPr lang="pt-PT" noProof="0"/>
              <a:t>Se a substância já estiver </a:t>
            </a:r>
            <a:br/>
            <a:r>
              <a:rPr lang="pt-PT" noProof="0"/>
              <a:t>registada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69873" y="5510480"/>
            <a:ext cx="1194615" cy="108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24722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pt-PT" noProof="0" smtClean="0"/>
              <a:t>Mensagens-chave</a:t>
            </a:r>
            <a:endParaRPr lang="pt-PT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184576"/>
          </a:xfrm>
        </p:spPr>
        <p:txBody>
          <a:bodyPr>
            <a:normAutofit fontScale="47500" lnSpcReduction="20000"/>
          </a:bodyPr>
          <a:lstStyle/>
          <a:p>
            <a:r>
              <a:rPr lang="pt-PT" sz="4200" noProof="0" smtClean="0"/>
              <a:t>Verifique quais das suas substâncias estão ou não já registadas</a:t>
            </a:r>
          </a:p>
          <a:p>
            <a:endParaRPr lang="pt-PT" sz="3400" noProof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PT" sz="3200" noProof="0" smtClean="0"/>
              <a:t>Se a sua substância não estiver registada, terá de formar um novo FIIS com os seus corregistantes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PT" sz="3200" noProof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PT" sz="3200" noProof="0" smtClean="0"/>
              <a:t>Se a sua substância já estiver registada, terá de aderir ao FIIS existente</a:t>
            </a:r>
          </a:p>
          <a:p>
            <a:pPr marL="0" indent="0">
              <a:buNone/>
            </a:pPr>
            <a:endParaRPr lang="pt-PT" sz="3400" noProof="0" smtClean="0"/>
          </a:p>
          <a:p>
            <a:r>
              <a:rPr lang="pt-PT" sz="4200" noProof="0" smtClean="0"/>
              <a:t>Entre em contacto com os membros do pré-FIIS/FIIS ou com o registante principal. Mostre-se ativo</a:t>
            </a:r>
          </a:p>
          <a:p>
            <a:endParaRPr lang="pt-PT" sz="4200" noProof="0" smtClean="0"/>
          </a:p>
          <a:p>
            <a:r>
              <a:rPr lang="pt-PT" sz="4200" noProof="0" smtClean="0"/>
              <a:t>Estabeleça a similaridade da substância</a:t>
            </a:r>
          </a:p>
          <a:p>
            <a:endParaRPr lang="pt-PT" sz="4200" noProof="0" smtClean="0"/>
          </a:p>
          <a:p>
            <a:r>
              <a:rPr lang="pt-PT" sz="4200" noProof="0" smtClean="0"/>
              <a:t>Identifique as substâncias que só você tem ou utiliza e sobre as quais não tem dados. Peça apoio se forem substâncias fundamentais para a sua empresa</a:t>
            </a:r>
          </a:p>
          <a:p>
            <a:endParaRPr lang="pt-PT" sz="4200"/>
          </a:p>
          <a:p>
            <a:r>
              <a:rPr lang="pt-PT" sz="4200"/>
              <a:t>Apoio disponível em </a:t>
            </a:r>
            <a:r>
              <a:rPr lang="pt-PT" sz="4200" smtClean="0">
                <a:hlinkClick r:id="rId3"/>
              </a:rPr>
              <a:t>https://echa.europa.eu/reach-2018</a:t>
            </a:r>
            <a:endParaRPr lang="pt-PT" sz="4200" smtClean="0"/>
          </a:p>
          <a:p>
            <a:pPr marL="0" indent="0">
              <a:buNone/>
            </a:pPr>
            <a:endParaRPr lang="pt-PT" sz="4200"/>
          </a:p>
          <a:p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60430433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2</a:t>
            </a:fld>
            <a:endParaRPr lang="pt-P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noProof="0" smtClean="0"/>
              <a:t>Objetivo desta apresentação</a:t>
            </a:r>
            <a:endParaRPr lang="pt-PT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altLang="en-US" noProof="0"/>
              <a:t>Esta apresentação, com as respetivas notas, foi elaborada pela ECHA, a Agência Europeia dos Produtos Químicos, para ajudá-lo a preparar uma apresentação sobre o REACH 2018, ou seja, o último prazo de registo de substâncias de integração progressiva. O objetivo consiste em permitir-lhe escolher os diapositivos pertinentes e alterá-los conforme necessário e em função do seu público, quer se trate de gestores, trabalhadores, profissionais do ambiente, da saúde e da segurança, autoridades, etc. Pode utilizar a apresentação sem necessitar de mais autorizações.</a:t>
            </a:r>
          </a:p>
          <a:p>
            <a:endParaRPr lang="pt-PT" altLang="en-US" noProof="0"/>
          </a:p>
          <a:p>
            <a:r>
              <a:rPr lang="pt-PT" altLang="en-US" noProof="0"/>
              <a:t>Esta apresentação faz uma breve síntese da segunda fase («Encontre os seus corregistantes») do Roteiro REACH 2018 da ECHA. Insere-se numa série de apresentações relativas ao REACH 2018, disponíveis no sítio Web da ECHA. Pode enviar as suas observações e sugestões para: </a:t>
            </a:r>
            <a:r>
              <a:rPr lang="pt-PT" altLang="en-US" b="1" noProof="0" smtClean="0">
                <a:solidFill>
                  <a:srgbClr val="0046AD"/>
                </a:solidFill>
              </a:rPr>
              <a:t>reach-2018@echa.europa.eu</a:t>
            </a:r>
            <a:r>
              <a:rPr lang="pt-PT" altLang="en-US" noProof="0"/>
              <a:t>.  </a:t>
            </a:r>
          </a:p>
          <a:p>
            <a:endParaRPr lang="pt-PT" altLang="en-US" noProof="0"/>
          </a:p>
          <a:p>
            <a:r>
              <a:rPr lang="pt-PT" altLang="en-US" b="1" noProof="0"/>
              <a:t>Advertência jurídica: </a:t>
            </a:r>
            <a:r>
              <a:rPr lang="pt-PT" altLang="en-US" noProof="0"/>
              <a:t>As informações constantes desta apresentação não constituem qualquer aconselhamento jurídico nem refletem necessariamente, em termos jurídicos, a posição oficial da Agência Europeia dos Produtos Químicos. A Agência Europeia dos Produtos Químicos não assume qualquer responsabilidade pelo conteúdo do presente documento.</a:t>
            </a:r>
          </a:p>
          <a:p>
            <a:endParaRPr lang="pt-PT" altLang="en-US" noProof="0"/>
          </a:p>
          <a:p>
            <a:r>
              <a:rPr lang="pt-PT" altLang="en-US" noProof="0"/>
              <a:t>Publicação: maio de 2017</a:t>
            </a:r>
          </a:p>
          <a:p>
            <a:pPr marL="0" indent="0">
              <a:buNone/>
            </a:pPr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416769736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9829"/>
            <a:ext cx="8229600" cy="1143000"/>
          </a:xfrm>
        </p:spPr>
        <p:txBody>
          <a:bodyPr/>
          <a:lstStyle/>
          <a:p>
            <a:r>
              <a:rPr lang="pt-PT" noProof="0"/>
              <a:t>Registo REACH de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marL="0" lvl="0" indent="0">
              <a:spcBef>
                <a:spcPts val="1200"/>
              </a:spcBef>
              <a:spcAft>
                <a:spcPts val="2400"/>
              </a:spcAft>
              <a:buNone/>
              <a:defRPr/>
            </a:pPr>
            <a:r>
              <a:rPr lang="pt-PT" b="1" noProof="0">
                <a:solidFill>
                  <a:srgbClr val="008BC8"/>
                </a:solidFill>
                <a:latin typeface="Verdana"/>
              </a:rPr>
              <a:t>Atividades da segunda fase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pt-PT" sz="2200" noProof="0">
                <a:solidFill>
                  <a:sysClr val="windowText" lastClr="000000"/>
                </a:solidFill>
                <a:latin typeface="Verdana"/>
              </a:rPr>
              <a:t>Verifique se as suas substâncias já estão registadas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pt-PT" sz="2200" noProof="0">
                <a:solidFill>
                  <a:sysClr val="windowText" lastClr="000000"/>
                </a:solidFill>
                <a:latin typeface="Verdana"/>
              </a:rPr>
              <a:t>Verifique os seus pré-registos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pt-PT" sz="2200" noProof="0">
                <a:solidFill>
                  <a:sysClr val="windowText" lastClr="000000"/>
                </a:solidFill>
                <a:latin typeface="Verdana"/>
              </a:rPr>
              <a:t>Encontre e contacte os seus corregistantes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pt-PT" sz="2200" noProof="0">
                <a:solidFill>
                  <a:sysClr val="windowText" lastClr="000000"/>
                </a:solidFill>
                <a:latin typeface="Verdana"/>
              </a:rPr>
              <a:t>Estabeleça a similaridade da substância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pt-PT" sz="2200" noProof="0">
                <a:solidFill>
                  <a:sysClr val="windowText" lastClr="000000"/>
                </a:solidFill>
                <a:latin typeface="Verdana"/>
              </a:rPr>
              <a:t>Prepare-se para o trabalho em conjunto no FIIS</a:t>
            </a:r>
          </a:p>
          <a:p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38119459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104" y="332656"/>
            <a:ext cx="8229600" cy="1143000"/>
          </a:xfrm>
        </p:spPr>
        <p:txBody>
          <a:bodyPr/>
          <a:lstStyle/>
          <a:p>
            <a:r>
              <a:rPr lang="pt-PT" noProof="0" smtClean="0"/>
              <a:t>FIIS – Fórum de intercâmbio de informações sobre uma substância</a:t>
            </a:r>
            <a:endParaRPr lang="pt-PT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r>
              <a:rPr lang="pt-PT" noProof="0" smtClean="0"/>
              <a:t>Cooperação de empresas para o registo conjunto da mesma substância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Conheça melhor a sua substância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Reduza os custos do registo para todos os registantes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Evite a duplicação de ensaios em animais</a:t>
            </a:r>
          </a:p>
          <a:p>
            <a:r>
              <a:rPr lang="pt-PT" noProof="0"/>
              <a:t>Partilhe dados sobre a substância e os custos</a:t>
            </a:r>
          </a:p>
          <a:p>
            <a:r>
              <a:rPr lang="pt-PT" noProof="0"/>
              <a:t>Pré-registo &gt; pré-FIIS &gt; FIIS &gt; registo conjunto</a:t>
            </a:r>
          </a:p>
          <a:p>
            <a:pPr marL="0" indent="0">
              <a:buNone/>
            </a:pPr>
            <a:endParaRPr lang="pt-PT" noProof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211640"/>
            <a:ext cx="1258517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6051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pt-PT" noProof="0"/>
              <a:t>Verifique se a sua substância </a:t>
            </a:r>
            <a:br/>
            <a:r>
              <a:rPr lang="pt-PT" noProof="0"/>
              <a:t>já está registada</a:t>
            </a:r>
          </a:p>
        </p:txBody>
      </p:sp>
      <p:sp>
        <p:nvSpPr>
          <p:cNvPr id="6" name="Content Placeholder 2"/>
          <p:cNvSpPr txBox="1"/>
          <p:nvPr/>
        </p:nvSpPr>
        <p:spPr>
          <a:xfrm>
            <a:off x="230832" y="1760032"/>
            <a:ext cx="8229600" cy="33251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>
              <a:buFont typeface="Arial" panose="020b0604020202020204" pitchFamily="34" charset="0"/>
              <a:buChar char="•"/>
            </a:pPr>
            <a:r>
              <a:rPr lang="pt-PT" sz="2300" smtClean="0"/>
              <a:t>Base de dados de substâncias registadas da ECHA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PT" sz="2300" smtClean="0">
                <a:solidFill>
                  <a:prstClr val="black"/>
                </a:solidFill>
                <a:latin typeface="Verdana"/>
              </a:rPr>
              <a:t>Lista de registantes principais</a:t>
            </a:r>
            <a:r>
              <a:rPr lang="pt-PT" sz="2300" smtClean="0"/>
              <a:t> </a:t>
            </a:r>
            <a:endParaRPr lang="pt-PT" sz="230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PT" sz="2300" smtClean="0"/>
              <a:t>No REACH-IT: Menu </a:t>
            </a:r>
            <a:r>
              <a:rPr lang="en-GB" sz="2300" smtClean="0">
                <a:sym typeface="Wingdings" panose="05000000000000000000" pitchFamily="2" charset="2"/>
              </a:rPr>
              <a:t></a:t>
            </a:r>
            <a:r>
              <a:rPr lang="pt-PT" sz="2300" smtClean="0"/>
              <a:t> Apresentações conjuntas </a:t>
            </a:r>
            <a:r>
              <a:rPr lang="en-GB" sz="2300" smtClean="0">
                <a:sym typeface="Wingdings" panose="05000000000000000000" pitchFamily="2" charset="2"/>
              </a:rPr>
              <a:t></a:t>
            </a:r>
            <a:r>
              <a:rPr lang="pt-PT" sz="2300" smtClean="0"/>
              <a:t> indicar identificadores da sua substância</a:t>
            </a:r>
          </a:p>
          <a:p>
            <a:pPr marL="400050" lvl="1" indent="0">
              <a:buNone/>
            </a:pPr>
            <a:endParaRPr lang="pt-PT" sz="23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161" y="3645024"/>
            <a:ext cx="2664296" cy="17980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88024" y="5445224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smtClean="0">
                <a:solidFill>
                  <a:prstClr val="black"/>
                </a:solidFill>
                <a:latin typeface="Verdana" panose="020b0604030504040204" pitchFamily="34" charset="0"/>
              </a:rPr>
              <a:t>SIM:</a:t>
            </a:r>
          </a:p>
          <a:p>
            <a:pPr algn="ctr"/>
            <a:r>
              <a:rPr lang="pt-PT" sz="2000">
                <a:solidFill>
                  <a:prstClr val="black"/>
                </a:solidFill>
                <a:latin typeface="Verdana" panose="020b0604030504040204" pitchFamily="34" charset="0"/>
              </a:rPr>
              <a:t>aderir a um FIIS existente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61865" y="5445224"/>
            <a:ext cx="2685999" cy="936104"/>
            <a:chOff x="683568" y="4115238"/>
            <a:chExt cx="2685999" cy="936104"/>
          </a:xfrm>
        </p:grpSpPr>
        <p:sp>
          <p:nvSpPr>
            <p:cNvPr id="8" name="TextBox 7"/>
            <p:cNvSpPr txBox="1"/>
            <p:nvPr/>
          </p:nvSpPr>
          <p:spPr>
            <a:xfrm>
              <a:off x="683568" y="4161273"/>
              <a:ext cx="26642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NÃO:</a:t>
              </a:r>
            </a:p>
            <a:p>
              <a:pPr algn="ctr"/>
              <a:r>
                <a:rPr lang="pt-PT" sz="2000">
                  <a:solidFill>
                    <a:prstClr val="black"/>
                  </a:solidFill>
                  <a:latin typeface="Verdana" panose="020b0604030504040204" pitchFamily="34" charset="0"/>
                </a:rPr>
                <a:t>criar um novo FIIS</a:t>
              </a:r>
              <a:endParaRPr lang="pt-PT" sz="200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705271" y="4115238"/>
              <a:ext cx="2664296" cy="936104"/>
            </a:xfrm>
            <a:prstGeom prst="roundRect">
              <a:avLst/>
            </a:prstGeom>
            <a:noFill/>
            <a:ln>
              <a:solidFill>
                <a:srgbClr val="E45E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8734778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39" y="269418"/>
            <a:ext cx="8229600" cy="1143000"/>
          </a:xfrm>
        </p:spPr>
        <p:txBody>
          <a:bodyPr/>
          <a:lstStyle/>
          <a:p>
            <a:r>
              <a:rPr lang="pt-PT" noProof="0" smtClean="0"/>
              <a:t>Verifique o seu pré-registo</a:t>
            </a:r>
            <a:endParaRPr lang="pt-PT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283152" cy="4525963"/>
          </a:xfrm>
        </p:spPr>
        <p:txBody>
          <a:bodyPr/>
          <a:lstStyle/>
          <a:p>
            <a:r>
              <a:rPr lang="pt-PT" noProof="0"/>
              <a:t>O pré-registo confere-lhe o direito de operar no mercado até 31 de maio de 2018</a:t>
            </a:r>
            <a:endParaRPr lang="pt-PT"/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smtClean="0"/>
              <a:t>é necessário um pré-registo para cada substância que necessite de registar </a:t>
            </a:r>
          </a:p>
          <a:p>
            <a:r>
              <a:rPr lang="pt-PT" noProof="0" smtClean="0"/>
              <a:t>No REACH-IT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sz="2000" noProof="0" smtClean="0"/>
              <a:t>certifique-se de que tem acesso à sua conta: necessita dos seus nome de utilizador e palavra-passe</a:t>
            </a:r>
          </a:p>
          <a:p>
            <a:r>
              <a:rPr lang="pt-PT" noProof="0"/>
              <a:t>É o ponto de partida para os corregistantes se encontrarem entre 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sz="2000" noProof="0" smtClean="0"/>
              <a:t>certifique-se de que tem os seus contactos atualizados</a:t>
            </a:r>
          </a:p>
          <a:p>
            <a:pPr marL="0" indent="0">
              <a:buNone/>
            </a:pPr>
            <a:endParaRPr lang="pt-PT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500711"/>
            <a:ext cx="1461972" cy="130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396509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964"/>
            <a:ext cx="6995120" cy="1143000"/>
          </a:xfrm>
        </p:spPr>
        <p:txBody>
          <a:bodyPr/>
          <a:lstStyle/>
          <a:p>
            <a:r>
              <a:rPr lang="pt-PT" noProof="0" smtClean="0"/>
              <a:t>Se a substância ainda </a:t>
            </a:r>
            <a:br/>
            <a:r>
              <a:rPr lang="pt-PT" noProof="0" smtClean="0"/>
              <a:t>não estiver registada</a:t>
            </a:r>
            <a:endParaRPr lang="pt-PT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196952"/>
          </a:xfrm>
        </p:spPr>
        <p:txBody>
          <a:bodyPr>
            <a:normAutofit fontScale="92500"/>
          </a:bodyPr>
          <a:lstStyle/>
          <a:p>
            <a:r>
              <a:rPr lang="pt-PT" noProof="0" smtClean="0"/>
              <a:t>Encontre os seus corregistantes no pré-FIIS no REACH-IT</a:t>
            </a:r>
          </a:p>
          <a:p>
            <a:r>
              <a:rPr lang="pt-PT" noProof="0"/>
              <a:t>Contacto: via correio eletrónico</a:t>
            </a:r>
          </a:p>
          <a:p>
            <a:r>
              <a:rPr lang="pt-PT" noProof="0" smtClean="0"/>
              <a:t>Enquanto facilitador da formação do FIIS (FFF), pode indicar no REACH-IT a intenção de encontrar corregistantes e o que pretende discutir com eles</a:t>
            </a:r>
          </a:p>
          <a:p>
            <a:r>
              <a:rPr lang="pt-PT" noProof="0"/>
              <a:t>Os FIIS podem ser pequenos ou você pode ser o único registante</a:t>
            </a:r>
          </a:p>
          <a:p>
            <a:endParaRPr lang="pt-PT" b="1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12" y="4941168"/>
            <a:ext cx="1258517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626187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1143000"/>
          </a:xfrm>
        </p:spPr>
        <p:txBody>
          <a:bodyPr/>
          <a:lstStyle/>
          <a:p>
            <a:r>
              <a:rPr lang="pt-PT" noProof="0" smtClean="0"/>
              <a:t>Perfil da identidade da substância (PIS)</a:t>
            </a:r>
            <a:endParaRPr lang="pt-PT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buNone/>
              </a:pPr>
              <a:t>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86916" y="2229712"/>
            <a:ext cx="8117532" cy="4079608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pt-PT" noProof="0"/>
              <a:t>Nome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pt-PT" noProof="0"/>
              <a:t>Outros identificadores (por exemplo, números CE e CAS)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pt-PT" noProof="0"/>
              <a:t>Composição (composição-limite)</a:t>
            </a:r>
          </a:p>
          <a:p>
            <a:pPr marL="0" indent="0">
              <a:buNone/>
            </a:pPr>
            <a:r>
              <a:rPr lang="pt-PT" noProof="0"/>
              <a:t>da substância </a:t>
            </a:r>
            <a:r>
              <a:rPr lang="pt-PT" b="1" noProof="0"/>
              <a:t>registada em conjunto</a:t>
            </a:r>
            <a:endParaRPr lang="pt-PT" noProof="0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70" y="3416511"/>
            <a:ext cx="1728192" cy="1728192"/>
          </a:xfrm>
          <a:prstGeom prst="rect">
            <a:avLst/>
          </a:prstGeom>
          <a:ln w="22225" cmpd="thickThin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13652411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pt-PT" noProof="0"/>
              <a:t>Estabeleça a similaridade da substância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  <a:defRPr/>
            </a:pPr>
            <a:r>
              <a:rPr lang="pt-PT" b="1" noProof="0">
                <a:solidFill>
                  <a:srgbClr val="008BC8"/>
                </a:solidFill>
                <a:latin typeface="Verdana"/>
              </a:rPr>
              <a:t>Decorre da identificação da substância</a:t>
            </a:r>
          </a:p>
          <a:p>
            <a:pPr marL="0" lvl="0" indent="0">
              <a:buNone/>
              <a:defRPr/>
            </a:pPr>
            <a:endParaRPr lang="pt-PT" noProof="0">
              <a:solidFill>
                <a:sysClr val="windowText" lastClr="000000"/>
              </a:solidFill>
              <a:latin typeface="Verdana"/>
              <a:ea typeface="ＭＳ Ｐゴシック" charset="-128"/>
              <a:cs typeface="Arial" pitchFamily="34" charset="0"/>
            </a:endParaRPr>
          </a:p>
          <a:p>
            <a:pPr lvl="0"/>
            <a:r>
              <a:rPr lang="pt-PT" noProof="0">
                <a:solidFill>
                  <a:prstClr val="black"/>
                </a:solidFill>
              </a:rPr>
              <a:t>Os corregistantes determinam o nome </a:t>
            </a:r>
            <a:br>
              <a:rPr lang="pt-PT" noProof="0" smtClean="0">
                <a:solidFill>
                  <a:prstClr val="black"/>
                </a:solidFill>
              </a:rPr>
            </a:br>
            <a:r>
              <a:rPr lang="pt-PT" noProof="0" smtClean="0">
                <a:solidFill>
                  <a:prstClr val="black"/>
                </a:solidFill>
              </a:rPr>
              <a:t>dasua </a:t>
            </a:r>
            <a:r>
              <a:rPr lang="pt-PT" noProof="0">
                <a:solidFill>
                  <a:prstClr val="black"/>
                </a:solidFill>
              </a:rPr>
              <a:t>substância de acordo com as </a:t>
            </a:r>
            <a:br>
              <a:rPr lang="pt-PT" noProof="0" smtClean="0">
                <a:solidFill>
                  <a:prstClr val="black"/>
                </a:solidFill>
              </a:rPr>
            </a:br>
            <a:r>
              <a:rPr lang="pt-PT" noProof="0" smtClean="0">
                <a:solidFill>
                  <a:prstClr val="black"/>
                </a:solidFill>
              </a:rPr>
              <a:t>orientações </a:t>
            </a:r>
            <a:r>
              <a:rPr lang="pt-PT" noProof="0">
                <a:solidFill>
                  <a:prstClr val="black"/>
                </a:solidFill>
              </a:rPr>
              <a:t>da ECHA, tendo em conta a composição e o tipo da substância</a:t>
            </a:r>
          </a:p>
          <a:p>
            <a:pPr lvl="0"/>
            <a:r>
              <a:rPr lang="pt-PT" noProof="0">
                <a:solidFill>
                  <a:prstClr val="black"/>
                </a:solidFill>
              </a:rPr>
              <a:t>Se o nome da substância for o mesmo, a substância é a mesma</a:t>
            </a:r>
          </a:p>
          <a:p>
            <a:pPr lvl="0"/>
            <a:r>
              <a:rPr lang="pt-PT" noProof="0" smtClean="0">
                <a:solidFill>
                  <a:prstClr val="black"/>
                </a:solidFill>
              </a:rPr>
              <a:t>Em grupo, devem determinar o perfil da identidade da substância (PIS) e a composição ou composições-limite da substância a registar em conjunto</a:t>
            </a:r>
            <a:endParaRPr lang="pt-PT" noProof="0">
              <a:solidFill>
                <a:prstClr val="black"/>
              </a:solidFill>
            </a:endParaRPr>
          </a:p>
          <a:p>
            <a:endParaRPr lang="pt-PT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846" y="2780928"/>
            <a:ext cx="1458954" cy="110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1687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16.10.26"/>
  <p:tag name="AS_TITLE" val="Aspose.Slides for .NET 4.0 Client Profile"/>
  <p:tag name="AS_VERSION" val="16.10.0.0"/>
</p:tagLst>
</file>

<file path=ppt/theme/theme1.xml><?xml version="1.0" encoding="utf-8"?>
<a:theme xmlns:r="http://schemas.openxmlformats.org/officeDocument/2006/relationships"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_rels/item4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4.xml" /></Relationships>
</file>

<file path=customXml/_rels/item5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5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HADocumentTypeTaxHTField0 xmlns="1a101ee2-a8a8-4e0f-bfd9-aff15f9bc839">
      <Terms xmlns="http://schemas.microsoft.com/office/infopath/2007/PartnerControls"/>
    </ECHADocumentTypeTaxHTField0>
    <ECHAProcessTaxHTField0 xmlns="1a101ee2-a8a8-4e0f-bfd9-aff15f9bc839">
      <Terms xmlns="http://schemas.microsoft.com/office/infopath/2007/PartnerControls">
        <TermInfo xmlns="http://schemas.microsoft.com/office/infopath/2007/PartnerControls">
          <TermName xmlns="http://schemas.microsoft.com/office/infopath/2007/PartnerControls">10.12 Production and Implementation of Communication outputs</TermName>
          <TermId xmlns="http://schemas.microsoft.com/office/infopath/2007/PartnerControls">0979686c-f827-4cff-a947-2fd9d24cc3a4</TermId>
        </TermInfo>
      </Terms>
    </ECHAProcessTaxHTField0>
    <_dlc_DocId xmlns="b80ede5c-af4c-4bf2-9a87-706a3579dc11">ACTV10-6-53868</_dlc_DocId>
    <TaxCatchAll xmlns="b80ede5c-af4c-4bf2-9a87-706a3579dc11">
      <Value>3</Value>
      <Value>1</Value>
    </TaxCatchAll>
    <ECHASecClassTaxHTField0 xmlns="1a101ee2-a8a8-4e0f-bfd9-aff15f9bc839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a0307bc2-faf9-4068-8aeb-b713e4fa2a0f</TermId>
        </TermInfo>
      </Terms>
    </ECHASecClassTaxHTField0>
    <_dlc_DocIdUrl xmlns="b80ede5c-af4c-4bf2-9a87-706a3579dc11">
      <Url>https://activity.echa.europa.eu/sites/act-10/process-10-11/_layouts/DocIdRedir.aspx?ID=ACTV10-6-53868</Url>
      <Description>ACTV10-6-53868</Description>
    </_dlc_DocIdUrl>
    <ECHACategoryTaxHTField0 xmlns="1a101ee2-a8a8-4e0f-bfd9-aff15f9bc839">
      <Terms xmlns="http://schemas.microsoft.com/office/infopath/2007/PartnerControls"/>
    </ECHACategory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CHA Process Document" ma:contentTypeID="0x010100B558917389A54ADDB58930FBD7E6FD57008586DED9191B4C4CBD31A5DF7F304A71006D3FFE2B6013534BB5FDEF3B980D4C31" ma:contentTypeVersion="16" ma:contentTypeDescription="Content type for ECHA process documents" ma:contentTypeScope="" ma:versionID="8dc8a49e89d291db91322531bb3d964e">
  <xsd:schema xmlns:xsd="http://www.w3.org/2001/XMLSchema" xmlns:xs="http://www.w3.org/2001/XMLSchema" xmlns:p="http://schemas.microsoft.com/office/2006/metadata/properties" xmlns:ns2="1a101ee2-a8a8-4e0f-bfd9-aff15f9bc839" xmlns:ns3="b80ede5c-af4c-4bf2-9a87-706a3579dc11" targetNamespace="http://schemas.microsoft.com/office/2006/metadata/properties" ma:root="true" ma:fieldsID="d7a7795f9788c218c04520a861492bdf" ns2:_="" ns3:_="">
    <xsd:import namespace="1a101ee2-a8a8-4e0f-bfd9-aff15f9bc839"/>
    <xsd:import namespace="b80ede5c-af4c-4bf2-9a87-706a3579dc11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2:ECHADocumentTypeTaxHTField0" minOccurs="0"/>
                <xsd:element ref="ns3:TaxCatchAll" minOccurs="0"/>
                <xsd:element ref="ns3:TaxCatchAllLabel" minOccurs="0"/>
                <xsd:element ref="ns2:ECHASecClassTaxHTField0" minOccurs="0"/>
                <xsd:element ref="ns2:ECHAProcessTaxHTField0" minOccurs="0"/>
                <xsd:element ref="ns2:ECHACategory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01ee2-a8a8-4e0f-bfd9-aff15f9bc839" elementFormDefault="qualified">
    <xsd:import namespace="http://schemas.microsoft.com/office/2006/documentManagement/types"/>
    <xsd:import namespace="http://schemas.microsoft.com/office/infopath/2007/PartnerControls"/>
    <xsd:element name="ECHADocumentTypeTaxHTField0" ma:index="11" nillable="true" ma:taxonomy="true" ma:internalName="gd32339cd0b5409a9fdb05f9583968bc" ma:taxonomyFieldName="ECHADocumentType" ma:displayName="Document type" ma:readOnly="false" ma:fieldId="{0d32339c-d0b5-409a-9fdb-05f9583968bc}" ma:sspId="5f69e26b-beb5-49c8-89f9-b5a0fae19f51" ma:termSetId="aedf82a2-407f-4791-945d-c1f392314e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SecClassTaxHTField0" ma:index="15" ma:taxonomy="true" ma:internalName="ab0eb6f132fb4a769815f72efb98c81d" ma:taxonomyFieldName="ECHASecClass" ma:displayName="Security classification" ma:default="1;#|a0307bc2-faf9-4068-8aeb-b713e4fa2a0f" ma:fieldId="{ab0eb6f1-32fb-4a76-9815-f72efb98c81d}" ma:sspId="5f69e26b-beb5-49c8-89f9-b5a0fae19f51" ma:termSetId="bdbfee88-fbc0-4b29-a996-994f751932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ProcessTaxHTField0" ma:index="17" nillable="true" ma:taxonomy="true" ma:internalName="k79ecea8bd3e48279038bf7156c8359b" ma:taxonomyFieldName="ECHAProcess" ma:displayName="Process" ma:readOnly="false" ma:fieldId="{479ecea8-bd3e-4827-9038-bf7156c8359b}" ma:sspId="5f69e26b-beb5-49c8-89f9-b5a0fae19f51" ma:termSetId="c30def1a-2ee0-45a9-b531-f691ecbc3c4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CategoryTaxHTField0" ma:index="19" nillable="true" ma:taxonomy="true" ma:internalName="p86653fd247d4255942aa31697ef2e78" ma:taxonomyFieldName="ECHACategory" ma:displayName="Category" ma:readOnly="false" ma:default="" ma:fieldId="{986653fd-247d-4255-942a-a31697ef2e78}" ma:sspId="5f69e26b-beb5-49c8-89f9-b5a0fae19f51" ma:termSetId="55e7dc03-f0a2-4416-8b3b-39dffa2b388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0ede5c-af4c-4bf2-9a87-706a3579dc1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2" nillable="true" ma:displayName="Taxonomy Catch All Column" ma:hidden="true" ma:list="{42e49345-dbec-4f99-ae5c-0d1330abc637}" ma:internalName="TaxCatchAll" ma:showField="CatchAllData" ma:web="1a101ee2-a8a8-4e0f-bfd9-aff15f9bc8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42e49345-dbec-4f99-ae5c-0d1330abc637}" ma:internalName="TaxCatchAllLabel" ma:readOnly="true" ma:showField="CatchAllDataLabel" ma:web="1a101ee2-a8a8-4e0f-bfd9-aff15f9bc8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5f69e26b-beb5-49c8-89f9-b5a0fae19f51" ContentTypeId="0x010100B558917389A54ADDB58930FBD7E6FD57008586DED9191B4C4CBD31A5DF7F304A71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CF6A5F-9D12-494B-A636-D4E7909EB38C}">
  <ds:schemaRefs>
    <ds:schemaRef ds:uri="b80ede5c-af4c-4bf2-9a87-706a3579dc11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a101ee2-a8a8-4e0f-bfd9-aff15f9bc839"/>
  </ds:schemaRefs>
</ds:datastoreItem>
</file>

<file path=customXml/itemProps2.xml><?xml version="1.0" encoding="utf-8"?>
<ds:datastoreItem xmlns:ds="http://schemas.openxmlformats.org/officeDocument/2006/customXml" ds:itemID="{BC4D770D-82C3-4A6C-9FA2-FCA4CA3018DD}">
  <ds:schemaRefs/>
</ds:datastoreItem>
</file>

<file path=customXml/itemProps3.xml><?xml version="1.0" encoding="utf-8"?>
<ds:datastoreItem xmlns:ds="http://schemas.openxmlformats.org/officeDocument/2006/customXml" ds:itemID="{393C2A4F-378A-406C-8017-7706C7BE96B5}">
  <ds:schemaRefs/>
</ds:datastoreItem>
</file>

<file path=customXml/itemProps4.xml><?xml version="1.0" encoding="utf-8"?>
<ds:datastoreItem xmlns:ds="http://schemas.openxmlformats.org/officeDocument/2006/customXml" ds:itemID="{C661D9F9-A681-4970-9AB3-BB2CEB580C4E}">
  <ds:schemaRefs/>
</ds:datastoreItem>
</file>

<file path=customXml/itemProps5.xml><?xml version="1.0" encoding="utf-8"?>
<ds:datastoreItem xmlns:ds="http://schemas.openxmlformats.org/officeDocument/2006/customXml" ds:itemID="{57325CAE-108D-4A40-AB78-5D4972D3F836}">
  <ds:schemaRefs/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CDT</Company>
  <PresentationFormat>On-screen Show (4:3)</PresentationFormat>
  <Paragraphs>75</Paragraphs>
  <Slides>12</Slides>
  <Notes>12</Notes>
  <TotalTime>2328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3">
      <vt:lpstr>1_Office Theme</vt:lpstr>
      <vt:lpstr>Slide 1</vt:lpstr>
      <vt:lpstr>Objetivo desta apresentação</vt:lpstr>
      <vt:lpstr>Registo REACH de 2018</vt:lpstr>
      <vt:lpstr>FIIS – Fórum de intercâmbio de informações sobre uma substância</vt:lpstr>
      <vt:lpstr>Verifique se a sua substância já está registada</vt:lpstr>
      <vt:lpstr>Verifique o seu pré-registo</vt:lpstr>
      <vt:lpstr>Se a substância ainda não estiver registada</vt:lpstr>
      <vt:lpstr>Perfil da identidade da substância (PIS)</vt:lpstr>
      <vt:lpstr>Estabeleça a similaridade da substância </vt:lpstr>
      <vt:lpstr>Composição-limite</vt:lpstr>
      <vt:lpstr>Se a substância já estiver registada</vt:lpstr>
      <vt:lpstr>Mensagens-chave</vt:lpstr>
    </vt:vector>
  </TitlesOfParts>
  <LinksUpToDate>0</LinksUpToDate>
  <SharedDoc>0</SharedDoc>
  <HyperlinksChanged>0</HyperlinksChanged>
  <Application>Aspose.Slides for .NET</Application>
  <AppVersion>16.1000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CDT</dc:creator>
  <cp:lastModifiedBy>CDT</cp:lastModifiedBy>
  <cp:revision>251</cp:revision>
  <cp:lastPrinted>2017-04-07T11:08:57.000</cp:lastPrinted>
  <dcterms:created xsi:type="dcterms:W3CDTF">2015-06-16T10:48:03Z</dcterms:created>
  <dcterms:modified xsi:type="dcterms:W3CDTF">2017-05-29T07:42:19Z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_dlc_DocIdItemGuid">
    <vt:lpwstr>911e7af0-8994-43db-bf9a-9e8370605df7</vt:lpwstr>
  </property>
  <property fmtid="{D5CDD505-2E9C-101B-9397-08002B2CF9AE}" pid="3" name="ContentTypeId">
    <vt:lpwstr>0x010100B558917389A54ADDB58930FBD7E6FD57008586DED9191B4C4CBD31A5DF7F304A71006D3FFE2B6013534BB5FDEF3B980D4C31</vt:lpwstr>
  </property>
  <property fmtid="{D5CDD505-2E9C-101B-9397-08002B2CF9AE}" pid="4" name="ECHACategory">
    <vt:lpwstr/>
  </property>
  <property fmtid="{D5CDD505-2E9C-101B-9397-08002B2CF9AE}" pid="5" name="ECHADocumentType">
    <vt:lpwstr/>
  </property>
  <property fmtid="{D5CDD505-2E9C-101B-9397-08002B2CF9AE}" pid="6" name="ECHAProcess">
    <vt:lpwstr>3;#10.12 Production and Implementation of Communication outputs|0979686c-f827-4cff-a947-2fd9d24cc3a4</vt:lpwstr>
  </property>
  <property fmtid="{D5CDD505-2E9C-101B-9397-08002B2CF9AE}" pid="7" name="ECHASecClass">
    <vt:lpwstr>1;#Internal|a0307bc2-faf9-4068-8aeb-b713e4fa2a0f</vt:lpwstr>
  </property>
</Properties>
</file>