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59" r:id="rId7"/>
  </p:sldMasterIdLst>
  <p:notesMasterIdLst>
    <p:notesMasterId r:id="rId8"/>
  </p:notesMasterIdLst>
  <p:handoutMasterIdLst>
    <p:handoutMasterId r:id="rId9"/>
  </p:handoutMasterIdLst>
  <p:sldIdLst>
    <p:sldId id="291" r:id="rId10"/>
    <p:sldId id="346" r:id="rId11"/>
    <p:sldId id="263" r:id="rId12"/>
    <p:sldId id="264" r:id="rId13"/>
    <p:sldId id="267" r:id="rId14"/>
    <p:sldId id="268" r:id="rId15"/>
    <p:sldId id="269" r:id="rId16"/>
    <p:sldId id="341" r:id="rId17"/>
    <p:sldId id="270" r:id="rId18"/>
    <p:sldId id="343" r:id="rId19"/>
    <p:sldId id="277" r:id="rId20"/>
    <p:sldId id="279" r:id="rId21"/>
  </p:sldIdLst>
  <p:sldSz cx="9144000" cy="6858000" type="screen4x3"/>
  <p:notesSz cx="6797675" cy="9926638"/>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p="http://schemas.openxmlformats.org/presentationml/2006/main">
  <p:cmAuthor id="0" name="THIEMANN Doris" initials="TD" lastIdx="0" clrIdx="0"/>
  <p:cmAuthor id="1" name="DEMATTIO Silvia" initials="DS" lastIdx="0" clrIdx="1">
    <p:extLst>
      <p:ext uri="{19B8F6BF-5375-455C-9EA6-DF929625EA0E}">
        <p15:presenceInfo xmlns:p15="http://schemas.microsoft.com/office/powerpoint/2012/main" userId="S-1-5-21-2444889250-2882189981-708495972-3212" providerId="AD"/>
      </p:ext>
    </p:extLst>
  </p:cmAuthor>
  <p:cmAuthor id="2" name="MUSSET Christel" initials="MC" lastIdx="0" clrIdx="2">
    <p:extLst>
      <p:ext uri="{19B8F6BF-5375-455C-9EA6-DF929625EA0E}">
        <p15:presenceInfo xmlns:p15="http://schemas.microsoft.com/office/powerpoint/2012/main" userId="S-1-5-21-2444889250-2882189981-708495972-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66913" autoAdjust="0"/>
  </p:normalViewPr>
  <p:slideViewPr>
    <p:cSldViewPr>
      <p:cViewPr varScale="1">
        <p:scale>
          <a:sx n="77" d="100"/>
          <a:sy n="77" d="100"/>
        </p:scale>
        <p:origin x="162" y="90"/>
      </p:cViewPr>
      <p:guideLst>
        <p:guide orient="horz" pos="2160"/>
        <p:guide pos="2880"/>
      </p:guideLst>
    </p:cSldViewPr>
  </p:slideViewPr>
  <p:outlineViewPr>
    <p:cViewPr>
      <p:scale>
        <a:sx n="33" d="100"/>
        <a:sy n="33" d="100"/>
      </p:scale>
      <p:origin x="0" y="-8526"/>
    </p:cViewPr>
  </p:outlineViewPr>
  <p:notesTextViewPr>
    <p:cViewPr>
      <p:scale>
        <a:sx n="1" d="1"/>
        <a:sy n="1" d="1"/>
      </p:scale>
      <p:origin x="0" y="0"/>
    </p:cViewPr>
  </p:notesTextViewPr>
  <p:sorterViewPr>
    <p:cViewPr>
      <p:scale>
        <a:sx n="90" d="100"/>
        <a:sy n="90" d="100"/>
      </p:scale>
      <p:origin x="0" y="0"/>
    </p:cViewPr>
  </p:sorterViewPr>
  <p:notesViewPr>
    <p:cSldViewPr>
      <p:cViewPr varScale="1">
        <p:scale>
          <a:sx n="85" d="100"/>
          <a:sy n="85" d="100"/>
        </p:scale>
        <p:origin x="-3834" y="-96"/>
      </p:cViewPr>
      <p:guideLst>
        <p:guide orient="horz" pos="3127"/>
        <p:guide pos="2142"/>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1.xml" /><Relationship Id="rId11" Type="http://schemas.openxmlformats.org/officeDocument/2006/relationships/slide" Target="slides/slide2.xml" /><Relationship Id="rId12" Type="http://schemas.openxmlformats.org/officeDocument/2006/relationships/slide" Target="slides/slide3.xml" /><Relationship Id="rId13" Type="http://schemas.openxmlformats.org/officeDocument/2006/relationships/slide" Target="slides/slide4.xml" /><Relationship Id="rId14" Type="http://schemas.openxmlformats.org/officeDocument/2006/relationships/slide" Target="slides/slide5.xml" /><Relationship Id="rId15" Type="http://schemas.openxmlformats.org/officeDocument/2006/relationships/slide" Target="slides/slide6.xml" /><Relationship Id="rId16" Type="http://schemas.openxmlformats.org/officeDocument/2006/relationships/slide" Target="slides/slide7.xml" /><Relationship Id="rId17" Type="http://schemas.openxmlformats.org/officeDocument/2006/relationships/slide" Target="slides/slide8.xml" /><Relationship Id="rId18" Type="http://schemas.openxmlformats.org/officeDocument/2006/relationships/slide" Target="slides/slide9.xml" /><Relationship Id="rId19" Type="http://schemas.openxmlformats.org/officeDocument/2006/relationships/slide" Target="slides/slide10.xml" /><Relationship Id="rId2" Type="http://schemas.openxmlformats.org/officeDocument/2006/relationships/customXml" Target="../customXml/item2.xml" /><Relationship Id="rId20" Type="http://schemas.openxmlformats.org/officeDocument/2006/relationships/slide" Target="slides/slide11.xml" /><Relationship Id="rId21" Type="http://schemas.openxmlformats.org/officeDocument/2006/relationships/slide" Target="slides/slide12.xml" /><Relationship Id="rId22" Type="http://schemas.openxmlformats.org/officeDocument/2006/relationships/tags" Target="tags/tag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2373" tIns="46186" rIns="92373" bIns="46186"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2373" tIns="46186" rIns="92373" bIns="46186" rtlCol="0"/>
          <a:lstStyle>
            <a:lvl1pPr algn="r">
              <a:defRPr sz="1200"/>
            </a:lvl1pPr>
          </a:lstStyle>
          <a:p>
            <a:fld id="{E0ACBD21-23D7-4545-A391-FE4EEDCC6762}" type="datetimeFigureOut">
              <a:rPr lang="en-GB" smtClean="0"/>
              <a:t>29/05/2017</a:t>
            </a:fld>
            <a:endParaRPr lang="es-ES"/>
          </a:p>
        </p:txBody>
      </p:sp>
      <p:sp>
        <p:nvSpPr>
          <p:cNvPr id="4" name="Footer Placeholder 3"/>
          <p:cNvSpPr>
            <a:spLocks noGrp="1"/>
          </p:cNvSpPr>
          <p:nvPr>
            <p:ph type="ftr" sz="quarter" idx="2"/>
          </p:nvPr>
        </p:nvSpPr>
        <p:spPr>
          <a:xfrm>
            <a:off x="0" y="9428583"/>
            <a:ext cx="2945659" cy="496332"/>
          </a:xfrm>
          <a:prstGeom prst="rect">
            <a:avLst/>
          </a:prstGeom>
        </p:spPr>
        <p:txBody>
          <a:bodyPr vert="horz" lIns="92373" tIns="46186" rIns="92373" bIns="46186"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2373" tIns="46186" rIns="92373" bIns="46186" rtlCol="0" anchor="b"/>
          <a:lstStyle>
            <a:lvl1pPr algn="r">
              <a:defRPr sz="1200"/>
            </a:lvl1pPr>
          </a:lstStyle>
          <a:p>
            <a:fld id="{80D49EB3-B5B7-4C62-993C-B959B3C6AD33}" type="slidenum">
              <a:rPr lang="en-GB" smtClean="0"/>
              <a:t>‹#›</a:t>
            </a:fld>
            <a:endParaRPr lang="es-ES"/>
          </a:p>
        </p:txBody>
      </p:sp>
    </p:spTree>
    <p:extLst>
      <p:ext uri="{BB962C8B-B14F-4D97-AF65-F5344CB8AC3E}">
        <p14:creationId xmlns:p14="http://schemas.microsoft.com/office/powerpoint/2010/main" val="262389795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2373" tIns="46186" rIns="92373" bIns="46186"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373" tIns="46186" rIns="92373" bIns="46186" rtlCol="0"/>
          <a:lstStyle>
            <a:lvl1pPr algn="r">
              <a:defRPr sz="1200"/>
            </a:lvl1pPr>
          </a:lstStyle>
          <a:p>
            <a:fld id="{C8E478A7-AFE6-4A1C-B985-B1032FA8D500}" type="datetimeFigureOut">
              <a:rPr lang="en-GB" smtClean="0"/>
              <a:t>29/05/2017</a:t>
            </a:fld>
            <a:endParaRPr lang="es-E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4"/>
            <a:ext cx="5438140" cy="4466987"/>
          </a:xfrm>
          <a:prstGeom prst="rect">
            <a:avLst/>
          </a:prstGeom>
        </p:spPr>
        <p:txBody>
          <a:bodyPr vert="horz" lIns="92373" tIns="46186" rIns="92373" bIns="461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2373" tIns="46186" rIns="92373" bIns="46186"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2373" tIns="46186" rIns="92373" bIns="46186" rtlCol="0" anchor="b"/>
          <a:lstStyle>
            <a:lvl1pPr algn="r">
              <a:defRPr sz="1200"/>
            </a:lvl1pPr>
          </a:lstStyle>
          <a:p>
            <a:fld id="{68DD4212-E431-464C-A3C7-FAC7436F6DC4}" type="slidenum">
              <a:rPr lang="en-GB" smtClean="0"/>
              <a:t>‹#›</a:t>
            </a:fld>
            <a:endParaRPr lang="es-ES"/>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es-ES"/>
          </a:p>
        </p:txBody>
      </p:sp>
    </p:spTree>
    <p:extLst>
      <p:ext uri="{BB962C8B-B14F-4D97-AF65-F5344CB8AC3E}">
        <p14:creationId xmlns:p14="http://schemas.microsoft.com/office/powerpoint/2010/main" val="53938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La composición límite se define básicamente con arreglo a:</a:t>
            </a:r>
          </a:p>
          <a:p>
            <a:endParaRPr lang="es-ES"/>
          </a:p>
          <a:p>
            <a:pPr marL="173199" indent="-173199">
              <a:buFont typeface="Arial" panose="020b0604020202020204" pitchFamily="34" charset="0"/>
              <a:buChar char="•"/>
            </a:pPr>
            <a:r>
              <a:rPr lang="es-ES" smtClean="0"/>
              <a:t>la identidad de los constituyentes, incluidas las impurezas, y </a:t>
            </a:r>
          </a:p>
          <a:p>
            <a:pPr marL="173199" indent="-173199">
              <a:buFont typeface="Arial" panose="020b0604020202020204" pitchFamily="34" charset="0"/>
              <a:buChar char="•"/>
            </a:pPr>
            <a:r>
              <a:rPr lang="es-ES" smtClean="0"/>
              <a:t>sus intervalos de concentración.</a:t>
            </a:r>
          </a:p>
          <a:p>
            <a:endParaRPr lang="es-ES"/>
          </a:p>
          <a:p>
            <a:r>
              <a:rPr lang="es-ES" smtClean="0"/>
              <a:t>También puede incluir identificadores adicionales; en el caso, por ejemplo, de las sustancias UVCB debe facilitarse asimismo la descripción del proceso de fabricación.</a:t>
            </a:r>
          </a:p>
          <a:p>
            <a:endParaRPr lang="es-ES"/>
          </a:p>
          <a:p>
            <a:r>
              <a:rPr lang="es-ES" smtClean="0"/>
              <a:t>El PIS puede evolucionar a lo largo del tiempo. Por ejemplo, al incorporarse al registro un nuevo miembro que fabrique una sustancia cuyos niveles de concentración sean distintos. </a:t>
            </a:r>
          </a:p>
          <a:p>
            <a:endParaRPr lang="es-ES"/>
          </a:p>
          <a:p>
            <a:r>
              <a:rPr lang="es-ES" smtClean="0"/>
              <a:t>Cada solicitante de registro es responsable de garantizar que los datos facilitados en el registro conjunto se adecúen a la composición específica y de que la composición de la propia sustancia se atenga a la composición límite del registro conjunto.</a:t>
            </a:r>
          </a:p>
          <a:p>
            <a:endParaRPr lang="es-ES"/>
          </a:p>
          <a:p>
            <a:r>
              <a:rPr lang="es-ES" b="1"/>
              <a:t>Enlaces útiles:</a:t>
            </a:r>
          </a:p>
          <a:p>
            <a:r>
              <a:rPr lang="es-ES" i="1" smtClean="0"/>
              <a:t>Documento de orientación para la identificación y denominación de las sustancias en REACH y CLP, apéndice 3</a:t>
            </a:r>
            <a:r>
              <a:rPr lang="es-ES" smtClean="0"/>
              <a:t> (https://echa.europa.eu/guidance-documents/guidance-on-reach).</a:t>
            </a:r>
            <a:endParaRPr lang="es-ES"/>
          </a:p>
          <a:p>
            <a:endParaRPr lang="es-ES" smtClean="0"/>
          </a:p>
        </p:txBody>
      </p:sp>
    </p:spTree>
    <p:extLst>
      <p:ext uri="{BB962C8B-B14F-4D97-AF65-F5344CB8AC3E}">
        <p14:creationId xmlns:p14="http://schemas.microsoft.com/office/powerpoint/2010/main" val="246212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p:txBody>
      </p:sp>
    </p:spTree>
    <p:extLst>
      <p:ext uri="{BB962C8B-B14F-4D97-AF65-F5344CB8AC3E}">
        <p14:creationId xmlns:p14="http://schemas.microsoft.com/office/powerpoint/2010/main" val="271996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a:p>
            <a:endParaRPr lang="en-GB" noProof="0" smtClean="0"/>
          </a:p>
        </p:txBody>
      </p:sp>
    </p:spTree>
    <p:extLst>
      <p:ext uri="{BB962C8B-B14F-4D97-AF65-F5344CB8AC3E}">
        <p14:creationId xmlns:p14="http://schemas.microsoft.com/office/powerpoint/2010/main" val="334212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es-ES"/>
          </a:p>
        </p:txBody>
      </p:sp>
    </p:spTree>
    <p:extLst>
      <p:ext uri="{BB962C8B-B14F-4D97-AF65-F5344CB8AC3E}">
        <p14:creationId xmlns:p14="http://schemas.microsoft.com/office/powerpoint/2010/main" val="226317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Esta presentación tiene por objeto orientarle en la identificación de las empresas con las que efectuará el registro conjunto. Se distinguen 5 actividades clave en esta fase de sus preparativos para el registro. </a:t>
            </a: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es-ES"/>
          </a:p>
        </p:txBody>
      </p:sp>
    </p:spTree>
    <p:extLst>
      <p:ext uri="{BB962C8B-B14F-4D97-AF65-F5344CB8AC3E}">
        <p14:creationId xmlns:p14="http://schemas.microsoft.com/office/powerpoint/2010/main" val="272157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0" smtClean="0"/>
              <a:t>El Reglamento REACH impone el registro conjunto de la misma sustancia. El FIIS es una forma de cooperación específica dirigida a las empresas que registran la misma sustancia en virtud de REACH. Por lo general, se plasma en un acuerdo formal. La cooperación con los miembros del FIIS es necesaria para acordar el conjunto de datos relativos al registro y la puesta en común de los costes referidos a los datos. El registro conjunto es ventajoso para todos, ya que permite poner en común datos y costes y, por ende, estos pueden reducirse y también puede evitarse la duplicación de ensayos con animales. </a:t>
            </a:r>
          </a:p>
          <a:p>
            <a:endParaRPr lang="es-ES" b="0" baseline="0" smtClean="0"/>
          </a:p>
          <a:p>
            <a:r>
              <a:rPr lang="es-ES" b="0" baseline="0" smtClean="0"/>
              <a:t>El punto de partida para identificar a los demás solicitantes de registro conjunto es su prerregistro en REACH-IT. Todas las empresas que han prerregistrado la misma sustancia según el número CE, el número CAS o la denominación química tienen acceso a una página específica de REACH-IT en la que constan tales empresas y su información de contacto. Esta página de REACH-IT se llama la página pre-FIIS. </a:t>
            </a:r>
          </a:p>
          <a:p>
            <a:endParaRPr lang="es-ES" b="0" baseline="0" smtClean="0"/>
          </a:p>
          <a:p>
            <a:r>
              <a:rPr lang="es-ES" b="0" baseline="0" smtClean="0"/>
              <a:t>Después de que los solicitantes de registro conjunto convengan en que su sustancia es la misma, se constituirá el FIIS y comenzarán a aplicarse las obligaciones de puesta en común de datos y respuesta a las solicitudes de datos.</a:t>
            </a:r>
            <a:r>
              <a:rPr lang="es-ES" smtClean="0"/>
              <a:t>   </a:t>
            </a: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es-ES"/>
          </a:p>
        </p:txBody>
      </p:sp>
    </p:spTree>
    <p:extLst>
      <p:ext uri="{BB962C8B-B14F-4D97-AF65-F5344CB8AC3E}">
        <p14:creationId xmlns:p14="http://schemas.microsoft.com/office/powerpoint/2010/main" val="1182878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noProof="0" smtClean="0"/>
              <a:t>La primera actividad consiste en averiguar si su sustancia la han registrado ya otros o no. Como primer paso, puede comprobar rápidamente qué sustancias se han registrado en el sitio web de ECHA. Observe que las sustancias registradas se añaden a la base de datos unas semanas después de su registro, de modo que, en el caso de las sustancias registradas muy recientemente, podría tener que volver a efectuar una comprobación al cabo de varias semanas. </a:t>
            </a:r>
          </a:p>
          <a:p>
            <a:endParaRPr lang="es-ES" baseline="0" noProof="0" smtClean="0"/>
          </a:p>
          <a:p>
            <a:r>
              <a:rPr lang="es-ES" baseline="0" noProof="0" smtClean="0"/>
              <a:t>En la lista de solicitantes de registro principales se enumeran, aparte de los registros completados, las sustancias con respecto a las que el solicitante de registro principal ha iniciado la actividad de registro a través de la creación de una presentación conjunta en REACH-IT. </a:t>
            </a:r>
          </a:p>
          <a:p>
            <a:endParaRPr lang="es-ES" baseline="0" noProof="0" smtClean="0"/>
          </a:p>
          <a:p>
            <a:r>
              <a:rPr lang="es-ES" baseline="0" noProof="0" smtClean="0"/>
              <a:t>Encontrará la misma información en REACH-IT a propósito de las sustancias que haya prerregistrado.</a:t>
            </a:r>
          </a:p>
          <a:p>
            <a:endParaRPr lang="es-ES" baseline="0" noProof="0" smtClean="0"/>
          </a:p>
          <a:p>
            <a:r>
              <a:rPr lang="es-ES" baseline="0" noProof="0" smtClean="0"/>
              <a:t>Siguientes medidas</a:t>
            </a:r>
          </a:p>
          <a:p>
            <a:pPr marL="173199" indent="-173199">
              <a:buFont typeface="Arial" panose="020b0604020202020204" pitchFamily="34" charset="0"/>
              <a:buChar char="•"/>
            </a:pPr>
            <a:r>
              <a:rPr lang="es-ES" baseline="0" noProof="0" smtClean="0"/>
              <a:t>Si la sustancia no está registrada, deberá constituir un nuevo FIIS. </a:t>
            </a:r>
          </a:p>
          <a:p>
            <a:pPr marL="173199" indent="-173199">
              <a:buFont typeface="Arial" panose="020b0604020202020204" pitchFamily="34" charset="0"/>
              <a:buChar char="•"/>
            </a:pPr>
            <a:r>
              <a:rPr lang="es-ES" baseline="0" noProof="0" smtClean="0"/>
              <a:t>Si está registrada, tendrá que incorporarse al FIIS existente. </a:t>
            </a:r>
          </a:p>
          <a:p>
            <a:pPr marL="173199" indent="-173199">
              <a:buFont typeface="Arial" panose="020b0604020202020204" pitchFamily="34" charset="0"/>
              <a:buChar char="•"/>
            </a:pPr>
            <a:endParaRPr lang="es-ES" baseline="0" noProof="0" smtClean="0"/>
          </a:p>
          <a:p>
            <a:r>
              <a:rPr lang="es-ES" b="1" baseline="0" noProof="0" smtClean="0"/>
              <a:t>Enlaces útiles:</a:t>
            </a:r>
          </a:p>
          <a:p>
            <a:r>
              <a:rPr lang="es-ES" baseline="0" noProof="0" smtClean="0"/>
              <a:t>https</a:t>
            </a:r>
            <a:r>
              <a:rPr lang="es-ES" baseline="0" noProof="0" smtClean="0">
                <a:sym typeface="Wingdings" panose="05000000000000000000" pitchFamily="2" charset="2"/>
              </a:rPr>
              <a:t>//</a:t>
            </a:r>
            <a:r>
              <a:rPr lang="es-ES" baseline="0" noProof="0" smtClean="0"/>
              <a:t>echa.europa.eu/information-on-chemicals/registered-substances</a:t>
            </a:r>
          </a:p>
          <a:p>
            <a:endParaRPr lang="es-ES" baseline="0" noProof="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es-ES"/>
          </a:p>
        </p:txBody>
      </p:sp>
    </p:spTree>
    <p:extLst>
      <p:ext uri="{BB962C8B-B14F-4D97-AF65-F5344CB8AC3E}">
        <p14:creationId xmlns:p14="http://schemas.microsoft.com/office/powerpoint/2010/main" val="2889822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0" smtClean="0"/>
              <a:t>Sus prerregistros le otorgan el derecho a permanecer en el mercado hasta el vencimiento del plazo de registro, el 31 de mayo de 2018, de modo que es importante que compruebe que dispone de un prerregistro para cada sustancia que tenga intención de registrar. </a:t>
            </a:r>
          </a:p>
          <a:p>
            <a:endParaRPr lang="es-ES" b="0" baseline="0" smtClean="0"/>
          </a:p>
          <a:p>
            <a:r>
              <a:rPr lang="es-ES" b="0" baseline="0" smtClean="0"/>
              <a:t>Necesitará un nombre de usuario y una contraseña para acceder a REACH-IT. Si ha olvidado su nombre de usuario o su contraseña, siga las instrucciones contenidas en el sitio web de la ECHA para recuperarlos. Asegúrese de que se mencione a la persona de contacto adecuada en el prerregistro y que la dirección de correo electrónico esté al día. </a:t>
            </a:r>
          </a:p>
          <a:p>
            <a:endParaRPr lang="es-ES" b="0" baseline="0" smtClean="0"/>
          </a:p>
          <a:p>
            <a:r>
              <a:rPr lang="es-ES" b="0" smtClean="0"/>
              <a:t>Si no dispone de un prerregistro o de un registro válido para su sustancia después del día 31 de mayo de 2017, tendrá que presentar una solicitud de información a la ECHA y registrarla antes de que pueda fabricarla o importarla.</a:t>
            </a:r>
            <a:endParaRPr lang="es-ES" b="0" baseline="0" smtClean="0"/>
          </a:p>
          <a:p>
            <a:endParaRPr lang="es-ES" b="0" baseline="0" smtClean="0"/>
          </a:p>
          <a:p>
            <a:r>
              <a:rPr lang="es-ES" b="1" baseline="0" smtClean="0"/>
              <a:t>Enlaces útiles:</a:t>
            </a:r>
          </a:p>
          <a:p>
            <a:r>
              <a:rPr lang="es-ES" b="0" smtClean="0"/>
              <a:t>https://reach-it.echa.europa.eu </a:t>
            </a:r>
          </a:p>
          <a:p>
            <a:endParaRPr lang="es-ES" b="0" smtClean="0"/>
          </a:p>
          <a:p>
            <a:r>
              <a:rPr lang="es-ES" b="0" smtClean="0"/>
              <a:t>http://echa.europa.eu/support/dossier-submission-tools/reach-it/industry-user-manuals </a:t>
            </a:r>
          </a:p>
          <a:p>
            <a:endParaRPr lang="es-ES" b="0" smtClean="0"/>
          </a:p>
          <a:p>
            <a:r>
              <a:rPr lang="es-ES" b="0" smtClean="0"/>
              <a:t>https://echa.europa.eu/regulations/reach/registration/data-sharing/inquiry</a:t>
            </a:r>
          </a:p>
          <a:p>
            <a:endParaRPr lang="es-ES" b="0"/>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es-ES"/>
          </a:p>
        </p:txBody>
      </p:sp>
    </p:spTree>
    <p:extLst>
      <p:ext uri="{BB962C8B-B14F-4D97-AF65-F5344CB8AC3E}">
        <p14:creationId xmlns:p14="http://schemas.microsoft.com/office/powerpoint/2010/main" val="954560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0" smtClean="0"/>
              <a:t>En la página de pre-FIIS de REACH-IT podrá consultar la información de contacto de los demás solicitantes de registro conjunto. </a:t>
            </a:r>
          </a:p>
          <a:p>
            <a:endParaRPr lang="es-ES" b="0" baseline="0" smtClean="0"/>
          </a:p>
          <a:p>
            <a:r>
              <a:rPr lang="es-ES" b="0" smtClean="0"/>
              <a:t>Si la sustancia es fundamental para su empresa, deberá tomar la iniciativa para comenzar las conversaciones. También puede indicar en REACH-IT su deseo de iniciar la creación del FIIS,  haciendo clic en el botón de facilitador de creación de FIIS y publicando posteriormente un mensaje en REACH-IT dirigido a los otros solicitantes de registro conjunto. Puede, por ejemplo, facilitar información sobre el estado del FIIS o datos de contacto adicionales, tales como la dirección de un sitio web pertinente. Es importante tomar la iniciativa para contactar a otros miembros del pre-FIIS y responder a sus correos electrónicos para averiguar quiénes serán los demás solicitantes de registro conjunto y, por lo tanto, quién se incorporará al FIIS.</a:t>
            </a:r>
          </a:p>
          <a:p>
            <a:endParaRPr lang="es-ES" b="0" baseline="0" smtClean="0"/>
          </a:p>
          <a:p>
            <a:r>
              <a:rPr lang="es-ES" b="0" baseline="0" smtClean="0"/>
              <a:t>Tenga en cuenta que no todos los que hayan presentado prerregistro acabarán presentando registro, de modo que, aunque el pre-FIIS sea grande, el FIIS podría contar con pocos participantes. También es posible que sea usted el único solicitante de registro de la sustancia, de modo que es importante determinar tal circunstancia cuanto antes, entablando contacto mutuo y respondiendo a los correos electrónicos de quienes se pongan en contacto con usted. </a:t>
            </a:r>
            <a:endParaRPr lang="es-ES" b="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es-ES"/>
          </a:p>
        </p:txBody>
      </p:sp>
    </p:spTree>
    <p:extLst>
      <p:ext uri="{BB962C8B-B14F-4D97-AF65-F5344CB8AC3E}">
        <p14:creationId xmlns:p14="http://schemas.microsoft.com/office/powerpoint/2010/main" val="58155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0" smtClean="0"/>
              <a:t>El PIS es el nombre, los identificadores, por ejemplo, los números CE y CAS, y la composición de la sustancia que se registra conjuntamente. </a:t>
            </a:r>
          </a:p>
          <a:p>
            <a:endParaRPr lang="es-ES" b="0" baseline="0" smtClean="0"/>
          </a:p>
          <a:p>
            <a:r>
              <a:rPr lang="es-ES" smtClean="0"/>
              <a:t>Para </a:t>
            </a:r>
            <a:r>
              <a:rPr lang="es-ES" b="0" baseline="0" smtClean="0"/>
              <a:t>el registro conjunto tendrá que entablar conversaciones para determinar que la sustancia es la misma y llegar a un acuerdo sobre el nombre y los identificadores que se utilicen.</a:t>
            </a:r>
            <a:r>
              <a:rPr lang="es-ES" smtClean="0"/>
              <a:t> También tendrá que acordar qué composición se registrará y asociarla a los datos facilitados. El resultado de tales conversaciones será el perfil de identidad de la sustancia.</a:t>
            </a:r>
          </a:p>
          <a:p>
            <a:endParaRPr lang="es-ES"/>
          </a:p>
          <a:p>
            <a:endParaRPr lang="es-ES" smtClean="0"/>
          </a:p>
        </p:txBody>
      </p:sp>
    </p:spTree>
    <p:extLst>
      <p:ext uri="{BB962C8B-B14F-4D97-AF65-F5344CB8AC3E}">
        <p14:creationId xmlns:p14="http://schemas.microsoft.com/office/powerpoint/2010/main" val="365585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27">
              <a:defRPr/>
            </a:pPr>
            <a:r>
              <a:rPr lang="es-ES" smtClean="0"/>
              <a:t>Una vez haya identificado a los posibles solicitantes de registro conjunto, tendrá que cerciorarse de que su sustancia es la misma. </a:t>
            </a:r>
          </a:p>
          <a:p>
            <a:pPr defTabSz="923727">
              <a:defRPr/>
            </a:pPr>
            <a:endParaRPr lang="es-ES" baseline="0" smtClean="0"/>
          </a:p>
          <a:p>
            <a:pPr marL="173199" indent="-173199" defTabSz="923727">
              <a:buFont typeface="Arial" panose="020b0604020202020204" pitchFamily="34" charset="0"/>
              <a:buChar char="•"/>
              <a:defRPr/>
            </a:pPr>
            <a:r>
              <a:rPr lang="es-ES" smtClean="0"/>
              <a:t>Si se trata de la misma sustancia, tendrán que registrarla conjuntamente. </a:t>
            </a:r>
          </a:p>
          <a:p>
            <a:pPr marL="173199" indent="-173199" defTabSz="923727">
              <a:buFont typeface="Arial" panose="020b0604020202020204" pitchFamily="34" charset="0"/>
              <a:buChar char="•"/>
              <a:defRPr/>
            </a:pPr>
            <a:r>
              <a:rPr lang="es-ES" smtClean="0"/>
              <a:t>Si no es la misma sustancia, no podrán registrarla conjuntamente. </a:t>
            </a:r>
          </a:p>
          <a:p>
            <a:pPr defTabSz="923727">
              <a:defRPr/>
            </a:pPr>
            <a:endParaRPr lang="es-ES" baseline="0" smtClean="0"/>
          </a:p>
          <a:p>
            <a:pPr defTabSz="923727">
              <a:defRPr/>
            </a:pPr>
            <a:r>
              <a:rPr lang="es-ES" smtClean="0"/>
              <a:t>Todos los solicitantes de registro tendrán que comprobar sus datos analíticos y determinar cuál es el nombre de la sustancia con arreglo a las normas descritas en la orientación de la ECHA. </a:t>
            </a:r>
          </a:p>
          <a:p>
            <a:pPr marL="0" indent="0" defTabSz="923727">
              <a:buFont typeface="Arial" panose="020b0604020202020204" pitchFamily="34" charset="0"/>
              <a:buNone/>
              <a:defRPr/>
            </a:pPr>
            <a:endParaRPr lang="es-ES" baseline="0" smtClean="0"/>
          </a:p>
          <a:p>
            <a:pPr marL="0" indent="0" defTabSz="923727">
              <a:buFont typeface="Arial" panose="020b0604020202020204" pitchFamily="34" charset="0"/>
              <a:buNone/>
              <a:defRPr/>
            </a:pPr>
            <a:r>
              <a:rPr lang="es-ES" smtClean="0"/>
              <a:t>Si su sustancia se ha registrado ya, debería haber disponible un perfil de identidad de la sustancia (PIS). Si la composición de su sustancia no se incluye en el PIS pero, no obstante, tiene usted que registrarla conjuntamente debido a que se trata de la misma sustancia, podrá: </a:t>
            </a:r>
          </a:p>
          <a:p>
            <a:pPr marL="171450" indent="-171450" defTabSz="923727">
              <a:buFont typeface="Arial" panose="020b0604020202020204" pitchFamily="34" charset="0"/>
              <a:buChar char="•"/>
              <a:defRPr/>
            </a:pPr>
            <a:r>
              <a:rPr lang="es-ES" smtClean="0"/>
              <a:t>ampliar la composición límite disponible o</a:t>
            </a:r>
          </a:p>
          <a:p>
            <a:pPr marL="171450" indent="-171450" defTabSz="923727">
              <a:buFont typeface="Arial" panose="020b0604020202020204" pitchFamily="34" charset="0"/>
              <a:buChar char="•"/>
              <a:defRPr/>
            </a:pPr>
            <a:r>
              <a:rPr lang="es-ES" smtClean="0"/>
              <a:t>si ello no es posible y es necesario un conjunto de datos distinto, puede añadirse al PIS una segunda composición límite. </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es-ES"/>
          </a:p>
        </p:txBody>
      </p:sp>
    </p:spTree>
    <p:extLst>
      <p:ext uri="{BB962C8B-B14F-4D97-AF65-F5344CB8AC3E}">
        <p14:creationId xmlns:p14="http://schemas.microsoft.com/office/powerpoint/2010/main" val="327097825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Tree>
    <p:extLst>
      <p:ext uri="{BB962C8B-B14F-4D97-AF65-F5344CB8AC3E}">
        <p14:creationId xmlns:p14="http://schemas.microsoft.com/office/powerpoint/2010/main" val="260212924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9857328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60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987180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Tree>
    <p:extLst>
      <p:ext uri="{BB962C8B-B14F-4D97-AF65-F5344CB8AC3E}">
        <p14:creationId xmlns:p14="http://schemas.microsoft.com/office/powerpoint/2010/main" val="292477275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77734831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49613925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1.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5.xml" /><Relationship Id="rId3" Type="http://schemas.openxmlformats.org/officeDocument/2006/relationships/image" Target="../media/image7.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8.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6.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0.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3077766"/>
          </a:xfrm>
          <a:prstGeom prst="rect">
            <a:avLst/>
          </a:prstGeom>
          <a:noFill/>
        </p:spPr>
        <p:txBody>
          <a:bodyPr wrap="square" rtlCol="0">
            <a:spAutoFit/>
          </a:bodyPr>
          <a:lstStyle/>
          <a:p>
            <a:r>
              <a:rPr lang="es-ES" sz="5000" b="1" smtClean="0">
                <a:solidFill>
                  <a:schemeClr val="bg1"/>
                </a:solidFill>
                <a:latin typeface="Verdana" panose="020b0604030504040204" pitchFamily="34" charset="0"/>
              </a:rPr>
              <a:t>REACH 2018</a:t>
            </a:r>
          </a:p>
          <a:p>
            <a:endParaRPr lang="es-ES"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s-ES" sz="3600" smtClean="0">
                <a:solidFill>
                  <a:schemeClr val="bg1"/>
                </a:solidFill>
                <a:latin typeface="Verdana" panose="020b0604030504040204" pitchFamily="34" charset="0"/>
              </a:rPr>
              <a:t>Encuentre otros solicitantes de registro conjunto y prepárese para presentar su registro</a:t>
            </a:r>
            <a:endParaRPr lang="es-ES"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787066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332656"/>
            <a:ext cx="8229600" cy="1143000"/>
          </a:xfrm>
        </p:spPr>
        <p:txBody>
          <a:bodyPr/>
          <a:lstStyle/>
          <a:p>
            <a:r>
              <a:rPr lang="es-ES" noProof="0" smtClean="0"/>
              <a:t>Composición límite</a:t>
            </a:r>
            <a:endParaRPr lang="es-ES" noProof="0"/>
          </a:p>
        </p:txBody>
      </p:sp>
      <p:sp>
        <p:nvSpPr>
          <p:cNvPr id="4" name="Slide Number Placeholder 3"/>
          <p:cNvSpPr>
            <a:spLocks noGrp="1"/>
          </p:cNvSpPr>
          <p:nvPr>
            <p:ph type="sldNum" sz="quarter" idx="12"/>
          </p:nvPr>
        </p:nvSpPr>
        <p:spPr/>
        <p:txBody>
          <a:bodyPr/>
          <a:lstStyle/>
          <a:p>
            <a:pPr>
              <a:buNone/>
            </a:pPr>
            <a:fld id="{53FE240C-791C-4FA0-BA72-1FE57C9E7D13}" type="slidenum">
              <a:rPr lang="en-GB" smtClean="0">
                <a:solidFill>
                  <a:prstClr val="black">
                    <a:tint val="75000"/>
                  </a:prstClr>
                </a:solidFill>
              </a:rPr>
              <a:pPr>
                <a:buNone/>
              </a:pPr>
              <a:t>10</a:t>
            </a:fld>
            <a:endParaRPr lang="es-ES">
              <a:solidFill>
                <a:prstClr val="black">
                  <a:tint val="75000"/>
                </a:prstClr>
              </a:solidFill>
            </a:endParaRPr>
          </a:p>
        </p:txBody>
      </p:sp>
      <p:sp>
        <p:nvSpPr>
          <p:cNvPr id="7" name="Content Placeholder 2"/>
          <p:cNvSpPr>
            <a:spLocks noGrp="1"/>
          </p:cNvSpPr>
          <p:nvPr>
            <p:ph idx="1"/>
          </p:nvPr>
        </p:nvSpPr>
        <p:spPr>
          <a:xfrm>
            <a:off x="486916" y="1941680"/>
            <a:ext cx="8117532" cy="4079608"/>
          </a:xfrm>
        </p:spPr>
        <p:txBody>
          <a:bodyPr>
            <a:normAutofit fontScale="92500"/>
          </a:bodyPr>
          <a:lstStyle/>
          <a:p>
            <a:r>
              <a:rPr lang="es-ES" noProof="0" smtClean="0"/>
              <a:t>Se define básicamente con arreglo a la identidad de</a:t>
            </a:r>
          </a:p>
          <a:p>
            <a:pPr marL="0" indent="0">
              <a:buNone/>
            </a:pPr>
            <a:r>
              <a:rPr lang="es-ES" noProof="0" smtClean="0"/>
              <a:t>los constituyentes y sus intervalos de concentración</a:t>
            </a:r>
          </a:p>
          <a:p>
            <a:endParaRPr lang="es-ES" noProof="0" smtClean="0"/>
          </a:p>
          <a:p>
            <a:r>
              <a:rPr lang="es-ES" noProof="0" smtClean="0"/>
              <a:t>También puede incluir identificadores adicionales </a:t>
            </a:r>
          </a:p>
          <a:p>
            <a:pPr lvl="1">
              <a:buFont typeface="Arial" panose="020b0604020202020204" pitchFamily="34" charset="0"/>
              <a:buChar char="•"/>
            </a:pPr>
            <a:r>
              <a:rPr lang="es-ES" noProof="0" smtClean="0"/>
              <a:t>p. ej., para sustancias UVCB</a:t>
            </a:r>
          </a:p>
          <a:p>
            <a:endParaRPr lang="es-ES" noProof="0" smtClean="0"/>
          </a:p>
          <a:p>
            <a:r>
              <a:rPr lang="es-ES" noProof="0" smtClean="0"/>
              <a:t>Puede evolucionar a lo largo del tiempo</a:t>
            </a:r>
          </a:p>
          <a:p>
            <a:endParaRPr lang="es-ES" noProof="0" smtClean="0"/>
          </a:p>
          <a:p>
            <a:r>
              <a:rPr lang="es-ES" noProof="0" smtClean="0"/>
              <a:t>Cerciórese de que la composición de su sustancia se </a:t>
            </a:r>
          </a:p>
          <a:p>
            <a:pPr marL="355600" indent="0">
              <a:buNone/>
            </a:pPr>
            <a:r>
              <a:rPr lang="es-ES" noProof="0" smtClean="0"/>
              <a:t>atenga a la composición límite acordada</a:t>
            </a:r>
            <a:endParaRPr lang="es-ES" noProof="0"/>
          </a:p>
        </p:txBody>
      </p:sp>
    </p:spTree>
    <p:extLst>
      <p:ext uri="{BB962C8B-B14F-4D97-AF65-F5344CB8AC3E}">
        <p14:creationId xmlns:p14="http://schemas.microsoft.com/office/powerpoint/2010/main" val="3034365747"/>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1" name="Text Placeholder 3"/>
          <p:cNvSpPr txBox="1"/>
          <p:nvPr/>
        </p:nvSpPr>
        <p:spPr>
          <a:xfrm>
            <a:off x="467544" y="1916832"/>
            <a:ext cx="8496944" cy="396000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ct val="0"/>
              </a:spcAft>
              <a:defRPr/>
            </a:pPr>
            <a:r>
              <a:rPr lang="es-ES">
                <a:solidFill>
                  <a:prstClr val="black"/>
                </a:solidFill>
                <a:latin typeface="Verdana"/>
              </a:rPr>
              <a:t>Compruebe la lista de solicitantes de registro en el sitio web de la ECHA</a:t>
            </a:r>
          </a:p>
          <a:p>
            <a:pPr>
              <a:defRPr/>
            </a:pPr>
            <a:r>
              <a:rPr lang="es-ES" smtClean="0"/>
              <a:t>En cuanto a sus sustancias prerregistradas, encontrará la información de contacto del solicitante de registro principal buscando la presentación conjunta en REACH-IT </a:t>
            </a:r>
          </a:p>
          <a:p>
            <a:pPr fontAlgn="auto">
              <a:spcAft>
                <a:spcPct val="0"/>
              </a:spcAft>
              <a:defRPr/>
            </a:pPr>
            <a:r>
              <a:rPr lang="es-ES" smtClean="0">
                <a:solidFill>
                  <a:prstClr val="black"/>
                </a:solidFill>
                <a:latin typeface="Verdana"/>
              </a:rPr>
              <a:t>Podría haber recibido un correo electrónico del FIIS</a:t>
            </a:r>
          </a:p>
          <a:p>
            <a:pPr lvl="0">
              <a:defRPr/>
            </a:pPr>
            <a:r>
              <a:rPr lang="es-ES" smtClean="0">
                <a:solidFill>
                  <a:sysClr val="windowText" lastClr="000000"/>
                </a:solidFill>
                <a:latin typeface="Verdana"/>
              </a:rPr>
              <a:t>Póngase en contacto con el FIIS por correo electrónico</a:t>
            </a:r>
            <a:endParaRPr lang="es-ES" sz="2200" smtClean="0">
              <a:solidFill>
                <a:sysClr val="windowText" lastClr="000000"/>
              </a:solidFill>
              <a:latin typeface="Verdana"/>
            </a:endParaRPr>
          </a:p>
          <a:p>
            <a:pPr>
              <a:defRPr/>
            </a:pPr>
            <a:r>
              <a:rPr lang="es-ES" smtClean="0">
                <a:solidFill>
                  <a:sysClr val="windowText" lastClr="000000"/>
                </a:solidFill>
                <a:latin typeface="Verdana"/>
              </a:rPr>
              <a:t>Confirme que la identidad de su sustancia se adecúa al PIS del registro conjunto</a:t>
            </a:r>
          </a:p>
          <a:p>
            <a:pPr>
              <a:defRPr/>
            </a:pPr>
            <a:endParaRPr lang="es-ES" smtClean="0">
              <a:solidFill>
                <a:sysClr val="windowText" lastClr="000000"/>
              </a:solidFill>
              <a:latin typeface="Verdana"/>
            </a:endParaRPr>
          </a:p>
          <a:p>
            <a:pPr>
              <a:defRPr/>
            </a:pPr>
            <a:endParaRPr lang="es-ES" sz="2000" smtClean="0">
              <a:solidFill>
                <a:sysClr val="windowText" lastClr="000000"/>
              </a:solidFill>
              <a:latin typeface="Verdana"/>
            </a:endParaRPr>
          </a:p>
          <a:p>
            <a:pPr marL="0" indent="0">
              <a:buFont typeface="Arial" pitchFamily="34" charset="0"/>
              <a:buNone/>
              <a:defRPr/>
            </a:pPr>
            <a:endParaRPr lang="es-ES" smtClean="0">
              <a:solidFill>
                <a:sysClr val="windowText" lastClr="000000"/>
              </a:solidFill>
              <a:latin typeface="Verdana"/>
            </a:endParaRPr>
          </a:p>
          <a:p>
            <a:pPr marL="0" indent="0">
              <a:buFont typeface="Arial" pitchFamily="34" charset="0"/>
              <a:buNone/>
              <a:defRPr/>
            </a:pPr>
            <a:endParaRPr lang="es-ES" smtClean="0">
              <a:solidFill>
                <a:sysClr val="windowText" lastClr="000000"/>
              </a:solidFill>
              <a:latin typeface="Verdana"/>
            </a:endParaRPr>
          </a:p>
        </p:txBody>
      </p:sp>
      <p:sp>
        <p:nvSpPr>
          <p:cNvPr id="2" name="Title 1"/>
          <p:cNvSpPr>
            <a:spLocks noGrp="1"/>
          </p:cNvSpPr>
          <p:nvPr>
            <p:ph type="title"/>
          </p:nvPr>
        </p:nvSpPr>
        <p:spPr>
          <a:xfrm>
            <a:off x="395536" y="306768"/>
            <a:ext cx="7149480" cy="1143000"/>
          </a:xfrm>
        </p:spPr>
        <p:txBody>
          <a:bodyPr/>
          <a:lstStyle/>
          <a:p>
            <a:r>
              <a:rPr lang="es-ES" noProof="0"/>
              <a:t>Si su sustancia está ya registrada</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769873" y="5510480"/>
            <a:ext cx="1194615" cy="1086871"/>
          </a:xfrm>
          <a:prstGeom prst="rect">
            <a:avLst/>
          </a:prstGeom>
        </p:spPr>
      </p:pic>
    </p:spTree>
    <p:extLst>
      <p:ext uri="{BB962C8B-B14F-4D97-AF65-F5344CB8AC3E}">
        <p14:creationId xmlns:p14="http://schemas.microsoft.com/office/powerpoint/2010/main" val="370292472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18256"/>
            <a:ext cx="8229600" cy="1143000"/>
          </a:xfrm>
        </p:spPr>
        <p:txBody>
          <a:bodyPr/>
          <a:lstStyle/>
          <a:p>
            <a:r>
              <a:rPr lang="es-ES" noProof="0" smtClean="0"/>
              <a:t>Síntesis de mensajes</a:t>
            </a:r>
            <a:endParaRPr lang="es-ES" noProof="0"/>
          </a:p>
        </p:txBody>
      </p:sp>
      <p:sp>
        <p:nvSpPr>
          <p:cNvPr id="3" name="Content Placeholder 2"/>
          <p:cNvSpPr>
            <a:spLocks noGrp="1"/>
          </p:cNvSpPr>
          <p:nvPr>
            <p:ph idx="1"/>
          </p:nvPr>
        </p:nvSpPr>
        <p:spPr>
          <a:xfrm>
            <a:off x="323528" y="1412776"/>
            <a:ext cx="8640960" cy="5184576"/>
          </a:xfrm>
        </p:spPr>
        <p:txBody>
          <a:bodyPr>
            <a:normAutofit fontScale="47500" lnSpcReduction="20000"/>
          </a:bodyPr>
          <a:lstStyle/>
          <a:p>
            <a:r>
              <a:rPr lang="es-ES" sz="4200" noProof="0" smtClean="0"/>
              <a:t>Compruebe cuáles de sus sustancias se han registrado ya y cuáles no </a:t>
            </a:r>
          </a:p>
          <a:p>
            <a:endParaRPr lang="es-ES" sz="3400" noProof="0" smtClean="0"/>
          </a:p>
          <a:p>
            <a:pPr lvl="1">
              <a:buFont typeface="Arial" panose="020b0604020202020204" pitchFamily="34" charset="0"/>
              <a:buChar char="•"/>
            </a:pPr>
            <a:r>
              <a:rPr lang="es-ES" sz="3200" noProof="0" smtClean="0"/>
              <a:t>Si la sustancia no está registrada, deberá constituir un nuevo FIIS junto a los demás solicitantes de registro conjunto</a:t>
            </a:r>
          </a:p>
          <a:p>
            <a:pPr lvl="1">
              <a:buFont typeface="Arial" panose="020b0604020202020204" pitchFamily="34" charset="0"/>
              <a:buChar char="•"/>
            </a:pPr>
            <a:endParaRPr lang="es-ES" sz="3200" noProof="0" smtClean="0"/>
          </a:p>
          <a:p>
            <a:pPr lvl="1">
              <a:buFont typeface="Arial" panose="020b0604020202020204" pitchFamily="34" charset="0"/>
              <a:buChar char="•"/>
            </a:pPr>
            <a:r>
              <a:rPr lang="es-ES" sz="3200" noProof="0" smtClean="0"/>
              <a:t>Si su sustancia ya está registrada, tendrá que incorporarse al FIIS existente</a:t>
            </a:r>
          </a:p>
          <a:p>
            <a:pPr marL="0" indent="0">
              <a:buNone/>
            </a:pPr>
            <a:endParaRPr lang="es-ES" sz="3400" noProof="0" smtClean="0"/>
          </a:p>
          <a:p>
            <a:r>
              <a:rPr lang="es-ES" sz="4200" noProof="0" smtClean="0"/>
              <a:t>Póngase en contacto los miembros del pre-FIIS/FIIS o con el solicitante de registro principal Asuma una actitud activa</a:t>
            </a:r>
          </a:p>
          <a:p>
            <a:endParaRPr lang="es-ES" sz="4200" noProof="0" smtClean="0"/>
          </a:p>
          <a:p>
            <a:r>
              <a:rPr lang="es-ES" sz="4200" noProof="0" smtClean="0"/>
              <a:t>Llegue a un acuerdo sobre la equiparación de la sustancia</a:t>
            </a:r>
          </a:p>
          <a:p>
            <a:endParaRPr lang="es-ES" sz="4200" noProof="0" smtClean="0"/>
          </a:p>
          <a:p>
            <a:r>
              <a:rPr lang="es-ES" sz="4200" noProof="0" smtClean="0"/>
              <a:t>Identifique las sustancias con respecto a cuyo registro está usted solo y para las que no dispone de datos Obtenga ayuda si se trata de sustancias fundamentales para su empresa</a:t>
            </a:r>
          </a:p>
          <a:p>
            <a:endParaRPr lang="es-ES" sz="4200"/>
          </a:p>
          <a:p>
            <a:r>
              <a:rPr lang="es-ES" sz="4200"/>
              <a:t>Podrá obtener ayuda a través de </a:t>
            </a:r>
            <a:r>
              <a:rPr lang="es-ES" sz="4200" smtClean="0">
                <a:hlinkClick r:id="rId3"/>
              </a:rPr>
              <a:t>https://echa.europa.eu/reach-2018</a:t>
            </a:r>
            <a:endParaRPr lang="es-ES" sz="4200" smtClean="0"/>
          </a:p>
          <a:p>
            <a:pPr marL="0" indent="0">
              <a:buNone/>
            </a:pPr>
            <a:endParaRPr lang="es-ES" sz="4200"/>
          </a:p>
          <a:p>
            <a:endParaRPr lang="es-ES" noProof="0"/>
          </a:p>
        </p:txBody>
      </p:sp>
    </p:spTree>
    <p:extLst>
      <p:ext uri="{BB962C8B-B14F-4D97-AF65-F5344CB8AC3E}">
        <p14:creationId xmlns:p14="http://schemas.microsoft.com/office/powerpoint/2010/main" val="1604304338"/>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es-ES"/>
          </a:p>
        </p:txBody>
      </p:sp>
      <p:sp>
        <p:nvSpPr>
          <p:cNvPr id="4" name="Title 3"/>
          <p:cNvSpPr>
            <a:spLocks noGrp="1"/>
          </p:cNvSpPr>
          <p:nvPr>
            <p:ph type="title"/>
          </p:nvPr>
        </p:nvSpPr>
        <p:spPr/>
        <p:txBody>
          <a:bodyPr/>
          <a:lstStyle/>
          <a:p>
            <a:r>
              <a:rPr lang="es-ES" noProof="0" smtClean="0"/>
              <a:t>Finalidad de esta presentación</a:t>
            </a:r>
            <a:endParaRPr lang="es-ES" noProof="0"/>
          </a:p>
        </p:txBody>
      </p:sp>
      <p:sp>
        <p:nvSpPr>
          <p:cNvPr id="5" name="Content Placeholder 4"/>
          <p:cNvSpPr>
            <a:spLocks noGrp="1"/>
          </p:cNvSpPr>
          <p:nvPr>
            <p:ph idx="1"/>
          </p:nvPr>
        </p:nvSpPr>
        <p:spPr/>
        <p:txBody>
          <a:bodyPr>
            <a:normAutofit fontScale="55000" lnSpcReduction="20000"/>
          </a:bodyPr>
          <a:lstStyle/>
          <a:p>
            <a:r>
              <a:rPr lang="es-ES" altLang="en-US" noProof="0"/>
              <a:t>Esta presentación, con notas, ha sido elaborada por la ECHA, la Agencia Europea de Sustancias y Mezclas Químicas, para ayudarle en la elaboración de su presentación sobre REACH 2018, es decir, el último plazo de registro de sustancias en fase transitoria. Se trata de que pueda elegir las diapositivas pertinentes y modificarlas según estime necesario para adaptarlas a su público, se componga este de directivos, trabajadores, profesionales de seguridad y salud o autoridades. Puede hacer uso de ella sin necesidad de obtener permisos adicionales.</a:t>
            </a:r>
          </a:p>
          <a:p>
            <a:endParaRPr lang="es-ES" altLang="en-US" noProof="0"/>
          </a:p>
          <a:p>
            <a:r>
              <a:rPr lang="es-ES" altLang="en-US" noProof="0"/>
              <a:t>Esta presentación le ofrece un breve resumen de la fase 2 (Encuentre otros solicitantes de registro conjunto) de la Hoja de ruta REACH 2018 de la ECHA. Pertenece a una serie de presentaciones relativas a REACH 2018, todas las cuales se recogen en el sitio web de la ECHA. Nos complacerá recibir sus comentarios y sugerencias a través de la dirección: </a:t>
            </a:r>
            <a:r>
              <a:rPr lang="es-ES" altLang="en-US" b="1" noProof="0" smtClean="0">
                <a:solidFill>
                  <a:srgbClr val="0046AD"/>
                </a:solidFill>
              </a:rPr>
              <a:t>reach-2018@echa.europa.eu</a:t>
            </a:r>
            <a:r>
              <a:rPr lang="es-ES" altLang="en-US" noProof="0"/>
              <a:t>.  </a:t>
            </a:r>
          </a:p>
          <a:p>
            <a:endParaRPr lang="es-ES" altLang="en-US" noProof="0"/>
          </a:p>
          <a:p>
            <a:r>
              <a:rPr lang="es-ES" altLang="en-US" b="1" noProof="0"/>
              <a:t>Aviso legal: </a:t>
            </a:r>
            <a:r>
              <a:rPr lang="es-ES" altLang="en-US" noProof="0"/>
              <a:t>La información que contiene esta presentación no constituye asesoramiento jurídico ni representa necesariamente, en términos legales, la posición oficial de la Agencia Europea de Sustancias y Mezclas Químicas. La Agencia Europea de Sustancias y Mezclas Químicas no se hace responsable del contenido de este documento.</a:t>
            </a:r>
          </a:p>
          <a:p>
            <a:endParaRPr lang="es-ES" altLang="en-US" noProof="0"/>
          </a:p>
          <a:p>
            <a:r>
              <a:rPr lang="es-ES" altLang="en-US" noProof="0"/>
              <a:t>Publicación: Mayo de 2017</a:t>
            </a:r>
          </a:p>
          <a:p>
            <a:pPr marL="0" indent="0">
              <a:buNone/>
            </a:pPr>
            <a:endParaRPr lang="es-ES" noProof="0"/>
          </a:p>
        </p:txBody>
      </p:sp>
    </p:spTree>
    <p:extLst>
      <p:ext uri="{BB962C8B-B14F-4D97-AF65-F5344CB8AC3E}">
        <p14:creationId xmlns:p14="http://schemas.microsoft.com/office/powerpoint/2010/main" val="4167697365"/>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659829"/>
            <a:ext cx="8229600" cy="1143000"/>
          </a:xfrm>
        </p:spPr>
        <p:txBody>
          <a:bodyPr/>
          <a:lstStyle/>
          <a:p>
            <a:r>
              <a:rPr lang="es-ES" noProof="0"/>
              <a:t>Registro REACH 2018</a:t>
            </a:r>
          </a:p>
        </p:txBody>
      </p:sp>
      <p:sp>
        <p:nvSpPr>
          <p:cNvPr id="3" name="Content Placeholder 2"/>
          <p:cNvSpPr>
            <a:spLocks noGrp="1"/>
          </p:cNvSpPr>
          <p:nvPr>
            <p:ph idx="1"/>
          </p:nvPr>
        </p:nvSpPr>
        <p:spPr>
          <a:xfrm>
            <a:off x="457200" y="1783357"/>
            <a:ext cx="8229600" cy="4525963"/>
          </a:xfrm>
        </p:spPr>
        <p:txBody>
          <a:bodyPr/>
          <a:lstStyle/>
          <a:p>
            <a:pPr marL="0" lvl="0" indent="0">
              <a:spcBef>
                <a:spcPts val="1200"/>
              </a:spcBef>
              <a:spcAft>
                <a:spcPts val="2400"/>
              </a:spcAft>
              <a:buNone/>
              <a:defRPr/>
            </a:pPr>
            <a:r>
              <a:rPr lang="es-ES" b="1" noProof="0">
                <a:solidFill>
                  <a:srgbClr val="008BC8"/>
                </a:solidFill>
                <a:latin typeface="Verdana"/>
              </a:rPr>
              <a:t>Actividades de la fase 2:</a:t>
            </a:r>
          </a:p>
          <a:p>
            <a:pPr marL="457200" lvl="0" indent="-457200">
              <a:spcBef>
                <a:spcPts val="600"/>
              </a:spcBef>
              <a:spcAft>
                <a:spcPts val="1200"/>
              </a:spcAft>
              <a:buFont typeface="+mj-lt"/>
              <a:buAutoNum type="arabicPeriod"/>
              <a:defRPr/>
            </a:pPr>
            <a:r>
              <a:rPr lang="es-ES" sz="2200" noProof="0">
                <a:solidFill>
                  <a:sysClr val="windowText" lastClr="000000"/>
                </a:solidFill>
                <a:latin typeface="Verdana"/>
              </a:rPr>
              <a:t>Averigüe si su sustancia ya está registrada</a:t>
            </a:r>
          </a:p>
          <a:p>
            <a:pPr marL="457200" lvl="0" indent="-457200">
              <a:spcBef>
                <a:spcPts val="600"/>
              </a:spcBef>
              <a:spcAft>
                <a:spcPts val="1200"/>
              </a:spcAft>
              <a:buFont typeface="+mj-lt"/>
              <a:buAutoNum type="arabicPeriod"/>
              <a:defRPr/>
            </a:pPr>
            <a:r>
              <a:rPr lang="es-ES" sz="2200" noProof="0">
                <a:solidFill>
                  <a:sysClr val="windowText" lastClr="000000"/>
                </a:solidFill>
                <a:latin typeface="Verdana"/>
              </a:rPr>
              <a:t>Verifique sus prerregistros</a:t>
            </a:r>
          </a:p>
          <a:p>
            <a:pPr marL="457200" lvl="0" indent="-457200">
              <a:spcBef>
                <a:spcPts val="600"/>
              </a:spcBef>
              <a:spcAft>
                <a:spcPts val="1200"/>
              </a:spcAft>
              <a:buFont typeface="+mj-lt"/>
              <a:buAutoNum type="arabicPeriod"/>
              <a:defRPr/>
            </a:pPr>
            <a:r>
              <a:rPr lang="es-ES" sz="2200" noProof="0">
                <a:solidFill>
                  <a:sysClr val="windowText" lastClr="000000"/>
                </a:solidFill>
                <a:latin typeface="Verdana"/>
              </a:rPr>
              <a:t>Identifique a los demás solicitantes de registro conjunto y póngase en contacto con ellos</a:t>
            </a:r>
          </a:p>
          <a:p>
            <a:pPr marL="457200" lvl="0" indent="-457200">
              <a:spcBef>
                <a:spcPts val="600"/>
              </a:spcBef>
              <a:spcAft>
                <a:spcPts val="1200"/>
              </a:spcAft>
              <a:buFont typeface="+mj-lt"/>
              <a:buAutoNum type="arabicPeriod"/>
              <a:defRPr/>
            </a:pPr>
            <a:r>
              <a:rPr lang="es-ES" sz="2200" noProof="0">
                <a:solidFill>
                  <a:sysClr val="windowText" lastClr="000000"/>
                </a:solidFill>
                <a:latin typeface="Verdana"/>
              </a:rPr>
              <a:t>Establezca la equiparación de la sustancia</a:t>
            </a:r>
          </a:p>
          <a:p>
            <a:pPr marL="457200" lvl="0" indent="-457200">
              <a:spcBef>
                <a:spcPts val="600"/>
              </a:spcBef>
              <a:spcAft>
                <a:spcPts val="1200"/>
              </a:spcAft>
              <a:buFont typeface="+mj-lt"/>
              <a:buAutoNum type="arabicPeriod"/>
              <a:defRPr/>
            </a:pPr>
            <a:r>
              <a:rPr lang="es-ES" sz="2200" noProof="0">
                <a:solidFill>
                  <a:sysClr val="windowText" lastClr="000000"/>
                </a:solidFill>
                <a:latin typeface="Verdana"/>
              </a:rPr>
              <a:t>Prepárese para colaborar en el FIIS</a:t>
            </a:r>
          </a:p>
          <a:p>
            <a:endParaRPr lang="es-ES" noProof="0"/>
          </a:p>
        </p:txBody>
      </p:sp>
    </p:spTree>
    <p:extLst>
      <p:ext uri="{BB962C8B-B14F-4D97-AF65-F5344CB8AC3E}">
        <p14:creationId xmlns:p14="http://schemas.microsoft.com/office/powerpoint/2010/main" val="138119459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6104" y="332656"/>
            <a:ext cx="8229600" cy="1143000"/>
          </a:xfrm>
        </p:spPr>
        <p:txBody>
          <a:bodyPr/>
          <a:lstStyle/>
          <a:p>
            <a:r>
              <a:rPr lang="es-ES" noProof="0" smtClean="0"/>
              <a:t>FIIS - Foro de Intercambio de Información sobre Sustancias</a:t>
            </a:r>
            <a:endParaRPr lang="es-ES" noProof="0"/>
          </a:p>
        </p:txBody>
      </p:sp>
      <p:sp>
        <p:nvSpPr>
          <p:cNvPr id="3" name="Content Placeholder 2"/>
          <p:cNvSpPr>
            <a:spLocks noGrp="1"/>
          </p:cNvSpPr>
          <p:nvPr>
            <p:ph idx="1"/>
          </p:nvPr>
        </p:nvSpPr>
        <p:spPr>
          <a:xfrm>
            <a:off x="457200" y="1783357"/>
            <a:ext cx="8229600" cy="4525963"/>
          </a:xfrm>
        </p:spPr>
        <p:txBody>
          <a:bodyPr>
            <a:normAutofit/>
          </a:bodyPr>
          <a:lstStyle/>
          <a:p>
            <a:r>
              <a:rPr lang="es-ES" noProof="0" smtClean="0"/>
              <a:t>Cooperación de las empresas para el registro conjunto de la misma sustancia</a:t>
            </a:r>
          </a:p>
          <a:p>
            <a:pPr lvl="1">
              <a:buFont typeface="Arial" panose="020b0604020202020204" pitchFamily="34" charset="0"/>
              <a:buChar char="•"/>
            </a:pPr>
            <a:r>
              <a:rPr lang="es-ES" noProof="0"/>
              <a:t>Refuerza el conocimiento sobre su sustancia</a:t>
            </a:r>
          </a:p>
          <a:p>
            <a:pPr lvl="1">
              <a:buFont typeface="Arial" panose="020b0604020202020204" pitchFamily="34" charset="0"/>
              <a:buChar char="•"/>
            </a:pPr>
            <a:r>
              <a:rPr lang="es-ES" noProof="0"/>
              <a:t>Reduce los costes de registro para todos</a:t>
            </a:r>
          </a:p>
          <a:p>
            <a:pPr lvl="1">
              <a:buFont typeface="Arial" panose="020b0604020202020204" pitchFamily="34" charset="0"/>
              <a:buChar char="•"/>
            </a:pPr>
            <a:r>
              <a:rPr lang="es-ES" noProof="0"/>
              <a:t>Evita la duplicación de ensayos con animales</a:t>
            </a:r>
          </a:p>
          <a:p>
            <a:r>
              <a:rPr lang="es-ES" noProof="0"/>
              <a:t>Puesta en común de los datos y los costes relativos a la sustancia</a:t>
            </a:r>
          </a:p>
          <a:p>
            <a:r>
              <a:rPr lang="es-ES" noProof="0"/>
              <a:t>Prerregistro &gt; pre-FIIS &gt; FIIS &gt; registro conjunto</a:t>
            </a:r>
          </a:p>
          <a:p>
            <a:pPr marL="0" indent="0">
              <a:buNone/>
            </a:pPr>
            <a:endParaRPr lang="es-ES" noProof="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5211640"/>
            <a:ext cx="1258517" cy="1296000"/>
          </a:xfrm>
          <a:prstGeom prst="rect">
            <a:avLst/>
          </a:prstGeom>
        </p:spPr>
      </p:pic>
    </p:spTree>
    <p:extLst>
      <p:ext uri="{BB962C8B-B14F-4D97-AF65-F5344CB8AC3E}">
        <p14:creationId xmlns:p14="http://schemas.microsoft.com/office/powerpoint/2010/main" val="233486051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Title 2"/>
          <p:cNvSpPr>
            <a:spLocks noGrp="1"/>
          </p:cNvSpPr>
          <p:nvPr>
            <p:ph type="title"/>
          </p:nvPr>
        </p:nvSpPr>
        <p:spPr>
          <a:xfrm>
            <a:off x="395536" y="404664"/>
            <a:ext cx="8229600" cy="1143000"/>
          </a:xfrm>
        </p:spPr>
        <p:txBody>
          <a:bodyPr/>
          <a:lstStyle/>
          <a:p>
            <a:r>
              <a:rPr lang="es-ES" noProof="0"/>
              <a:t>Averigüe si la sustancia ya está registrada</a:t>
            </a:r>
          </a:p>
        </p:txBody>
      </p:sp>
      <p:sp>
        <p:nvSpPr>
          <p:cNvPr id="6" name="Content Placeholder 2"/>
          <p:cNvSpPr txBox="1"/>
          <p:nvPr/>
        </p:nvSpPr>
        <p:spPr>
          <a:xfrm>
            <a:off x="230832" y="1802380"/>
            <a:ext cx="8229600" cy="332515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85800" lvl="1">
              <a:buFont typeface="Arial" panose="020b0604020202020204" pitchFamily="34" charset="0"/>
              <a:buChar char="•"/>
            </a:pPr>
            <a:r>
              <a:rPr lang="es-ES" sz="2300" smtClean="0"/>
              <a:t>Base de datos de sustancias registradas de la ECHA</a:t>
            </a:r>
          </a:p>
          <a:p>
            <a:pPr marL="685800" lvl="1">
              <a:buFont typeface="Arial" panose="020b0604020202020204" pitchFamily="34" charset="0"/>
              <a:buChar char="•"/>
            </a:pPr>
            <a:r>
              <a:rPr lang="es-ES" sz="2300" smtClean="0">
                <a:solidFill>
                  <a:prstClr val="black"/>
                </a:solidFill>
                <a:latin typeface="Verdana"/>
              </a:rPr>
              <a:t>Lista de solicitantes de registro principales</a:t>
            </a:r>
            <a:r>
              <a:rPr lang="es-ES" sz="2300" smtClean="0"/>
              <a:t> </a:t>
            </a:r>
            <a:endParaRPr lang="es-ES" sz="2300"/>
          </a:p>
          <a:p>
            <a:pPr marL="685800" lvl="1">
              <a:buFont typeface="Arial" panose="020b0604020202020204" pitchFamily="34" charset="0"/>
              <a:buChar char="•"/>
            </a:pPr>
            <a:r>
              <a:rPr lang="es-ES" sz="2300" smtClean="0"/>
              <a:t>En REACH-IT: En el menú </a:t>
            </a:r>
            <a:r>
              <a:rPr lang="en-GB" sz="2300" smtClean="0">
                <a:sym typeface="Wingdings" panose="05000000000000000000" pitchFamily="2" charset="2"/>
              </a:rPr>
              <a:t></a:t>
            </a:r>
            <a:r>
              <a:rPr lang="es-ES" sz="2300" smtClean="0"/>
              <a:t> Presentaciones conjuntas </a:t>
            </a:r>
            <a:r>
              <a:rPr lang="en-GB" sz="2300" smtClean="0">
                <a:sym typeface="Wingdings" panose="05000000000000000000" pitchFamily="2" charset="2"/>
              </a:rPr>
              <a:t></a:t>
            </a:r>
            <a:r>
              <a:rPr lang="es-ES" sz="2300" smtClean="0"/>
              <a:t> se recogen los identificadores de su sustancia.</a:t>
            </a:r>
          </a:p>
          <a:p>
            <a:pPr marL="400050" lvl="1" indent="0">
              <a:buNone/>
            </a:pPr>
            <a:endParaRPr lang="es-ES" sz="14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6161" y="3791200"/>
            <a:ext cx="2664296" cy="1798040"/>
          </a:xfrm>
          <a:prstGeom prst="rect">
            <a:avLst/>
          </a:prstGeom>
        </p:spPr>
      </p:pic>
      <p:sp>
        <p:nvSpPr>
          <p:cNvPr id="9" name="TextBox 8"/>
          <p:cNvSpPr txBox="1"/>
          <p:nvPr/>
        </p:nvSpPr>
        <p:spPr>
          <a:xfrm>
            <a:off x="4788024" y="5673442"/>
            <a:ext cx="3672408" cy="707886"/>
          </a:xfrm>
          <a:prstGeom prst="rect">
            <a:avLst/>
          </a:prstGeom>
          <a:noFill/>
        </p:spPr>
        <p:txBody>
          <a:bodyPr wrap="square" rtlCol="0">
            <a:spAutoFit/>
          </a:bodyPr>
          <a:lstStyle/>
          <a:p>
            <a:pPr algn="ctr"/>
            <a:r>
              <a:rPr lang="es-ES" sz="2000" smtClean="0">
                <a:solidFill>
                  <a:prstClr val="black"/>
                </a:solidFill>
                <a:latin typeface="Verdana" panose="020b0604030504040204" pitchFamily="34" charset="0"/>
              </a:rPr>
              <a:t>SÍ:</a:t>
            </a:r>
          </a:p>
          <a:p>
            <a:pPr algn="ctr"/>
            <a:r>
              <a:rPr lang="es-ES" sz="2000">
                <a:solidFill>
                  <a:prstClr val="black"/>
                </a:solidFill>
                <a:latin typeface="Verdana" panose="020b0604030504040204" pitchFamily="34" charset="0"/>
              </a:rPr>
              <a:t>unirse a un FIIS existente</a:t>
            </a:r>
          </a:p>
        </p:txBody>
      </p:sp>
      <p:grpSp>
        <p:nvGrpSpPr>
          <p:cNvPr id="2" name="Group 1"/>
          <p:cNvGrpSpPr/>
          <p:nvPr/>
        </p:nvGrpSpPr>
        <p:grpSpPr>
          <a:xfrm>
            <a:off x="323528" y="5661248"/>
            <a:ext cx="3046039" cy="936104"/>
            <a:chOff x="683568" y="4115238"/>
            <a:chExt cx="2685999" cy="936104"/>
          </a:xfrm>
        </p:grpSpPr>
        <p:sp>
          <p:nvSpPr>
            <p:cNvPr id="8" name="TextBox 7"/>
            <p:cNvSpPr txBox="1"/>
            <p:nvPr/>
          </p:nvSpPr>
          <p:spPr>
            <a:xfrm>
              <a:off x="683568" y="4161273"/>
              <a:ext cx="2664296" cy="707886"/>
            </a:xfrm>
            <a:prstGeom prst="rect">
              <a:avLst/>
            </a:prstGeom>
            <a:noFill/>
          </p:spPr>
          <p:txBody>
            <a:bodyPr wrap="square" rtlCol="0">
              <a:spAutoFit/>
            </a:bodyPr>
            <a:lstStyle/>
            <a:p>
              <a:pPr algn="ctr"/>
              <a:r>
                <a:rPr lang="es-ES" sz="2000" smtClean="0">
                  <a:solidFill>
                    <a:prstClr val="black"/>
                  </a:solidFill>
                  <a:latin typeface="Verdana" panose="020b0604030504040204" pitchFamily="34" charset="0"/>
                </a:rPr>
                <a:t>NO:</a:t>
              </a:r>
            </a:p>
            <a:p>
              <a:pPr algn="ctr"/>
              <a:r>
                <a:rPr lang="es-ES" sz="2000">
                  <a:solidFill>
                    <a:prstClr val="black"/>
                  </a:solidFill>
                  <a:latin typeface="Verdana" panose="020b0604030504040204" pitchFamily="34" charset="0"/>
                </a:rPr>
                <a:t>crear un nuevo FIIS</a:t>
              </a:r>
              <a:endParaRPr lang="es-ES" sz="200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ounded Rectangle 9"/>
            <p:cNvSpPr/>
            <p:nvPr/>
          </p:nvSpPr>
          <p:spPr>
            <a:xfrm>
              <a:off x="705271" y="4115238"/>
              <a:ext cx="2664296" cy="936104"/>
            </a:xfrm>
            <a:prstGeom prst="roundRect">
              <a:avLst/>
            </a:prstGeom>
            <a:no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Tree>
    <p:extLst>
      <p:ext uri="{BB962C8B-B14F-4D97-AF65-F5344CB8AC3E}">
        <p14:creationId xmlns:p14="http://schemas.microsoft.com/office/powerpoint/2010/main" val="3638734778"/>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71439" y="269418"/>
            <a:ext cx="8229600" cy="1143000"/>
          </a:xfrm>
        </p:spPr>
        <p:txBody>
          <a:bodyPr/>
          <a:lstStyle/>
          <a:p>
            <a:r>
              <a:rPr lang="es-ES" noProof="0" smtClean="0"/>
              <a:t>Verifique su prerregistro</a:t>
            </a:r>
            <a:endParaRPr lang="es-ES" noProof="0"/>
          </a:p>
        </p:txBody>
      </p:sp>
      <p:sp>
        <p:nvSpPr>
          <p:cNvPr id="3" name="Content Placeholder 2"/>
          <p:cNvSpPr>
            <a:spLocks noGrp="1"/>
          </p:cNvSpPr>
          <p:nvPr>
            <p:ph idx="1"/>
          </p:nvPr>
        </p:nvSpPr>
        <p:spPr>
          <a:xfrm>
            <a:off x="457200" y="1844824"/>
            <a:ext cx="7283152" cy="4525963"/>
          </a:xfrm>
        </p:spPr>
        <p:txBody>
          <a:bodyPr>
            <a:normAutofit lnSpcReduction="10000"/>
          </a:bodyPr>
          <a:lstStyle/>
          <a:p>
            <a:r>
              <a:rPr lang="es-ES" noProof="0"/>
              <a:t>El prerregistro le otorga el derecho a permanecer en el mercado hasta el 31 de mayo de 2018</a:t>
            </a:r>
            <a:endParaRPr lang="es-ES"/>
          </a:p>
          <a:p>
            <a:pPr lvl="1">
              <a:buFont typeface="Arial" panose="020b0604020202020204" pitchFamily="34" charset="0"/>
              <a:buChar char="•"/>
            </a:pPr>
            <a:r>
              <a:rPr lang="es-ES" noProof="0" smtClean="0"/>
              <a:t>necesitará un prerregistro para cada sustancia que deba registrar </a:t>
            </a:r>
          </a:p>
          <a:p>
            <a:r>
              <a:rPr lang="es-ES" noProof="0" smtClean="0"/>
              <a:t>En REACH-IT</a:t>
            </a:r>
          </a:p>
          <a:p>
            <a:pPr lvl="1">
              <a:buFont typeface="Arial" panose="020b0604020202020204" pitchFamily="34" charset="0"/>
              <a:buChar char="•"/>
            </a:pPr>
            <a:r>
              <a:rPr lang="es-ES" sz="2000" noProof="0" smtClean="0"/>
              <a:t>cerciórese de que puede acceder a su cuenta: necesitará su nombre de usuario y su contraseña</a:t>
            </a:r>
          </a:p>
          <a:p>
            <a:r>
              <a:rPr lang="es-ES" noProof="0"/>
              <a:t>Punto de partida para que los solicitantes de registro conjunto puedan encontrarse entre sí </a:t>
            </a:r>
          </a:p>
          <a:p>
            <a:pPr lvl="1">
              <a:buFont typeface="Arial" panose="020b0604020202020204" pitchFamily="34" charset="0"/>
              <a:buChar char="•"/>
            </a:pPr>
            <a:r>
              <a:rPr lang="es-ES" sz="2000" noProof="0" smtClean="0"/>
              <a:t>compruebe que sus datos de contacto están al día</a:t>
            </a:r>
          </a:p>
          <a:p>
            <a:pPr marL="0" indent="0">
              <a:buNone/>
            </a:pPr>
            <a:endParaRPr lang="es-ES"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4500711"/>
            <a:ext cx="1461972" cy="1304553"/>
          </a:xfrm>
          <a:prstGeom prst="rect">
            <a:avLst/>
          </a:prstGeom>
        </p:spPr>
      </p:pic>
    </p:spTree>
    <p:extLst>
      <p:ext uri="{BB962C8B-B14F-4D97-AF65-F5344CB8AC3E}">
        <p14:creationId xmlns:p14="http://schemas.microsoft.com/office/powerpoint/2010/main" val="81739650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365964"/>
            <a:ext cx="6995120" cy="1143000"/>
          </a:xfrm>
        </p:spPr>
        <p:txBody>
          <a:bodyPr/>
          <a:lstStyle/>
          <a:p>
            <a:r>
              <a:rPr lang="es-ES" noProof="0" smtClean="0"/>
              <a:t>Si la sustancia no está registrada todavía</a:t>
            </a:r>
            <a:endParaRPr lang="es-ES" noProof="0"/>
          </a:p>
        </p:txBody>
      </p:sp>
      <p:sp>
        <p:nvSpPr>
          <p:cNvPr id="3" name="Content Placeholder 2"/>
          <p:cNvSpPr>
            <a:spLocks noGrp="1"/>
          </p:cNvSpPr>
          <p:nvPr>
            <p:ph idx="1"/>
          </p:nvPr>
        </p:nvSpPr>
        <p:spPr>
          <a:xfrm>
            <a:off x="457200" y="1988840"/>
            <a:ext cx="8229600" cy="3196952"/>
          </a:xfrm>
        </p:spPr>
        <p:txBody>
          <a:bodyPr>
            <a:normAutofit fontScale="92500" lnSpcReduction="10000"/>
          </a:bodyPr>
          <a:lstStyle/>
          <a:p>
            <a:r>
              <a:rPr lang="es-ES" noProof="0" smtClean="0"/>
              <a:t>Identifique a los demás solicitantes de registro conjunto en la página de pre-FIIS de REACH-IT</a:t>
            </a:r>
          </a:p>
          <a:p>
            <a:r>
              <a:rPr lang="es-ES" noProof="0"/>
              <a:t>Contacto: por correo electrónico</a:t>
            </a:r>
          </a:p>
          <a:p>
            <a:r>
              <a:rPr lang="es-ES" noProof="0" smtClean="0"/>
              <a:t>En calidad de facilitador de la creación de FIIS, podrá exponer en REACH-IT su intención de identificar a otros solicitantes de registro conjunto y de entablar conversaciones con ellos y dónde hacerlo</a:t>
            </a:r>
          </a:p>
          <a:p>
            <a:r>
              <a:rPr lang="es-ES" noProof="0"/>
              <a:t>Los FIIS pueden ser pequeños o usted puede ser el único solicitante de registro conjunto</a:t>
            </a:r>
          </a:p>
          <a:p>
            <a:endParaRPr lang="es-ES" b="1"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12" y="4941168"/>
            <a:ext cx="1258517" cy="1296000"/>
          </a:xfrm>
          <a:prstGeom prst="rect">
            <a:avLst/>
          </a:prstGeom>
        </p:spPr>
      </p:pic>
    </p:spTree>
    <p:extLst>
      <p:ext uri="{BB962C8B-B14F-4D97-AF65-F5344CB8AC3E}">
        <p14:creationId xmlns:p14="http://schemas.microsoft.com/office/powerpoint/2010/main" val="115762618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74848" y="332656"/>
            <a:ext cx="8229600" cy="1143000"/>
          </a:xfrm>
        </p:spPr>
        <p:txBody>
          <a:bodyPr/>
          <a:lstStyle/>
          <a:p>
            <a:r>
              <a:rPr lang="es-ES" noProof="0" smtClean="0"/>
              <a:t>Perfil de identificación de la sustancia (PIS)</a:t>
            </a:r>
            <a:endParaRPr lang="es-ES" noProof="0"/>
          </a:p>
        </p:txBody>
      </p:sp>
      <p:sp>
        <p:nvSpPr>
          <p:cNvPr id="4" name="Slide Number Placeholder 3"/>
          <p:cNvSpPr>
            <a:spLocks noGrp="1"/>
          </p:cNvSpPr>
          <p:nvPr>
            <p:ph type="sldNum" sz="quarter" idx="12"/>
          </p:nvPr>
        </p:nvSpPr>
        <p:spPr/>
        <p:txBody>
          <a:bodyPr/>
          <a:lstStyle/>
          <a:p>
            <a:pPr>
              <a:buNone/>
            </a:pPr>
            <a:fld id="{53FE240C-791C-4FA0-BA72-1FE57C9E7D13}" type="slidenum">
              <a:rPr lang="en-GB" smtClean="0">
                <a:solidFill>
                  <a:prstClr val="black">
                    <a:tint val="75000"/>
                  </a:prstClr>
                </a:solidFill>
              </a:rPr>
              <a:pPr>
                <a:buNone/>
              </a:pPr>
              <a:t>8</a:t>
            </a:fld>
            <a:endParaRPr lang="es-ES">
              <a:solidFill>
                <a:prstClr val="black">
                  <a:tint val="75000"/>
                </a:prstClr>
              </a:solidFill>
            </a:endParaRPr>
          </a:p>
        </p:txBody>
      </p:sp>
      <p:sp>
        <p:nvSpPr>
          <p:cNvPr id="7" name="Content Placeholder 2"/>
          <p:cNvSpPr>
            <a:spLocks noGrp="1"/>
          </p:cNvSpPr>
          <p:nvPr>
            <p:ph idx="1"/>
          </p:nvPr>
        </p:nvSpPr>
        <p:spPr>
          <a:xfrm>
            <a:off x="486916" y="2229712"/>
            <a:ext cx="6505254" cy="4079608"/>
          </a:xfrm>
        </p:spPr>
        <p:txBody>
          <a:bodyPr>
            <a:normAutofit/>
          </a:bodyPr>
          <a:lstStyle/>
          <a:p>
            <a:pPr marL="457200" indent="-457200">
              <a:spcAft>
                <a:spcPts val="1200"/>
              </a:spcAft>
              <a:buFont typeface="+mj-lt"/>
              <a:buAutoNum type="arabicPeriod"/>
            </a:pPr>
            <a:r>
              <a:rPr lang="es-ES" noProof="0"/>
              <a:t>Nombre </a:t>
            </a:r>
          </a:p>
          <a:p>
            <a:pPr marL="457200" indent="-457200">
              <a:spcAft>
                <a:spcPts val="1200"/>
              </a:spcAft>
              <a:buFont typeface="+mj-lt"/>
              <a:buAutoNum type="arabicPeriod"/>
            </a:pPr>
            <a:r>
              <a:rPr lang="es-ES" noProof="0"/>
              <a:t>Otros identificadores (p. ej., CE, CAS)</a:t>
            </a:r>
          </a:p>
          <a:p>
            <a:pPr marL="457200" indent="-457200">
              <a:spcAft>
                <a:spcPts val="1200"/>
              </a:spcAft>
              <a:buFont typeface="+mj-lt"/>
              <a:buAutoNum type="arabicPeriod"/>
            </a:pPr>
            <a:r>
              <a:rPr lang="es-ES" noProof="0"/>
              <a:t>Composición (composición límite)</a:t>
            </a:r>
          </a:p>
          <a:p>
            <a:pPr marL="0" indent="0">
              <a:buNone/>
            </a:pPr>
            <a:r>
              <a:rPr lang="es-ES" noProof="0"/>
              <a:t>para la sustancia </a:t>
            </a:r>
            <a:r>
              <a:rPr lang="es-ES" b="1" noProof="0"/>
              <a:t>registrada conjuntamente</a:t>
            </a:r>
            <a:endParaRPr lang="es-ES" noProof="0"/>
          </a:p>
        </p:txBody>
      </p:sp>
      <p:pic>
        <p:nvPicPr>
          <p:cNvPr id="8"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2170" y="3416511"/>
            <a:ext cx="1728192" cy="1728192"/>
          </a:xfrm>
          <a:prstGeom prst="rect">
            <a:avLst/>
          </a:prstGeom>
          <a:ln w="22225" cmpd="thickThin">
            <a:solidFill>
              <a:schemeClr val="bg1"/>
            </a:solidFill>
          </a:ln>
        </p:spPr>
      </p:pic>
    </p:spTree>
    <p:extLst>
      <p:ext uri="{BB962C8B-B14F-4D97-AF65-F5344CB8AC3E}">
        <p14:creationId xmlns:p14="http://schemas.microsoft.com/office/powerpoint/2010/main" val="713652411"/>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404664"/>
            <a:ext cx="8229600" cy="1143000"/>
          </a:xfrm>
        </p:spPr>
        <p:txBody>
          <a:bodyPr/>
          <a:lstStyle/>
          <a:p>
            <a:r>
              <a:rPr lang="es-ES" noProof="0"/>
              <a:t>Establezca la equiparación de la sustancia </a:t>
            </a:r>
          </a:p>
        </p:txBody>
      </p:sp>
      <p:sp>
        <p:nvSpPr>
          <p:cNvPr id="3" name="Content Placeholder 2"/>
          <p:cNvSpPr>
            <a:spLocks noGrp="1"/>
          </p:cNvSpPr>
          <p:nvPr>
            <p:ph idx="1"/>
          </p:nvPr>
        </p:nvSpPr>
        <p:spPr>
          <a:xfrm>
            <a:off x="457200" y="1783357"/>
            <a:ext cx="8363272" cy="4525963"/>
          </a:xfrm>
        </p:spPr>
        <p:txBody>
          <a:bodyPr>
            <a:normAutofit fontScale="92500"/>
          </a:bodyPr>
          <a:lstStyle/>
          <a:p>
            <a:pPr marL="0" lvl="0" indent="0">
              <a:buNone/>
              <a:defRPr/>
            </a:pPr>
            <a:r>
              <a:rPr lang="es-ES" b="1" noProof="0">
                <a:solidFill>
                  <a:srgbClr val="008BC8"/>
                </a:solidFill>
                <a:latin typeface="Verdana"/>
              </a:rPr>
              <a:t>Se desprende de la identificación de su sustancia</a:t>
            </a:r>
          </a:p>
          <a:p>
            <a:pPr marL="0" lvl="0" indent="0">
              <a:buNone/>
              <a:defRPr/>
            </a:pPr>
            <a:endParaRPr lang="es-ES" noProof="0">
              <a:solidFill>
                <a:sysClr val="windowText" lastClr="000000"/>
              </a:solidFill>
              <a:latin typeface="Verdana"/>
              <a:ea typeface="ＭＳ Ｐゴシック" charset="-128"/>
              <a:cs typeface="Arial" pitchFamily="34" charset="0"/>
            </a:endParaRPr>
          </a:p>
          <a:p>
            <a:pPr lvl="0"/>
            <a:r>
              <a:rPr lang="es-ES" noProof="0">
                <a:solidFill>
                  <a:prstClr val="black"/>
                </a:solidFill>
              </a:rPr>
              <a:t>Los solicitantes de registro conjunto </a:t>
            </a:r>
            <a:br>
              <a:rPr lang="es-ES" noProof="0" smtClean="0">
                <a:solidFill>
                  <a:prstClr val="black"/>
                </a:solidFill>
              </a:rPr>
            </a:br>
            <a:r>
              <a:rPr lang="es-ES" noProof="0" smtClean="0">
                <a:solidFill>
                  <a:prstClr val="black"/>
                </a:solidFill>
              </a:rPr>
              <a:t>determinan </a:t>
            </a:r>
            <a:r>
              <a:rPr lang="es-ES" noProof="0">
                <a:solidFill>
                  <a:prstClr val="black"/>
                </a:solidFill>
              </a:rPr>
              <a:t>en nombre de su sustancia con </a:t>
            </a:r>
            <a:br>
              <a:rPr lang="es-ES" noProof="0" smtClean="0">
                <a:solidFill>
                  <a:prstClr val="black"/>
                </a:solidFill>
              </a:rPr>
            </a:br>
            <a:r>
              <a:rPr lang="es-ES" noProof="0" smtClean="0">
                <a:solidFill>
                  <a:prstClr val="black"/>
                </a:solidFill>
              </a:rPr>
              <a:t>arreglo </a:t>
            </a:r>
            <a:r>
              <a:rPr lang="es-ES" noProof="0">
                <a:solidFill>
                  <a:prstClr val="black"/>
                </a:solidFill>
              </a:rPr>
              <a:t>a la orientación de la ECHA, </a:t>
            </a:r>
            <a:r>
              <a:rPr lang="es-ES" noProof="0" smtClean="0">
                <a:solidFill>
                  <a:prstClr val="black"/>
                </a:solidFill>
              </a:rPr>
              <a:t>teniendo</a:t>
            </a:r>
            <a:br>
              <a:rPr lang="es-ES" noProof="0" smtClean="0">
                <a:solidFill>
                  <a:prstClr val="black"/>
                </a:solidFill>
              </a:rPr>
            </a:br>
            <a:r>
              <a:rPr lang="es-ES" noProof="0" smtClean="0">
                <a:solidFill>
                  <a:prstClr val="black"/>
                </a:solidFill>
              </a:rPr>
              <a:t>en </a:t>
            </a:r>
            <a:r>
              <a:rPr lang="es-ES" noProof="0">
                <a:solidFill>
                  <a:prstClr val="black"/>
                </a:solidFill>
              </a:rPr>
              <a:t>cuenta la composición y el tipo de la </a:t>
            </a:r>
            <a:br>
              <a:rPr lang="es-ES" noProof="0" smtClean="0">
                <a:solidFill>
                  <a:prstClr val="black"/>
                </a:solidFill>
              </a:rPr>
            </a:br>
            <a:r>
              <a:rPr lang="es-ES" noProof="0" smtClean="0">
                <a:solidFill>
                  <a:prstClr val="black"/>
                </a:solidFill>
              </a:rPr>
              <a:t>sustancia</a:t>
            </a:r>
            <a:endParaRPr lang="es-ES" noProof="0">
              <a:solidFill>
                <a:prstClr val="black"/>
              </a:solidFill>
            </a:endParaRPr>
          </a:p>
          <a:p>
            <a:pPr lvl="0"/>
            <a:r>
              <a:rPr lang="es-ES" noProof="0">
                <a:solidFill>
                  <a:prstClr val="black"/>
                </a:solidFill>
              </a:rPr>
              <a:t>Si el nombre de la sustancia es el mismo, esta también lo es</a:t>
            </a:r>
          </a:p>
          <a:p>
            <a:pPr lvl="0"/>
            <a:r>
              <a:rPr lang="es-ES" noProof="0" smtClean="0">
                <a:solidFill>
                  <a:prstClr val="black"/>
                </a:solidFill>
              </a:rPr>
              <a:t>Han de determinar, juntos, el perfil de identidad de la sustancia (PIS) y la composición o las composiciones límite que se registrarán conjuntamente</a:t>
            </a:r>
            <a:endParaRPr lang="es-ES" noProof="0">
              <a:solidFill>
                <a:prstClr val="black"/>
              </a:solidFill>
            </a:endParaRPr>
          </a:p>
          <a:p>
            <a:endParaRPr lang="es-ES"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7846" y="2780928"/>
            <a:ext cx="1458954" cy="1103568"/>
          </a:xfrm>
          <a:prstGeom prst="rect">
            <a:avLst/>
          </a:prstGeom>
        </p:spPr>
      </p:pic>
    </p:spTree>
    <p:extLst>
      <p:ext uri="{BB962C8B-B14F-4D97-AF65-F5344CB8AC3E}">
        <p14:creationId xmlns:p14="http://schemas.microsoft.com/office/powerpoint/2010/main" val="2279216872"/>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ACTV10-6-53868</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https://activity.echa.europa.eu/sites/act-10/process-10-11/_layouts/DocIdRedir.aspx?ID=ACTV10-6-53868</Url>
      <Description>ACTV10-6-53868</Description>
    </_dlc_DocIdUrl>
    <ECHACategoryTaxHTField0 xmlns="1a101ee2-a8a8-4e0f-bfd9-aff15f9bc839">
      <Terms xmlns="http://schemas.microsoft.com/office/infopath/2007/PartnerControls"/>
    </ECHACategoryTaxHTField0>
  </documentManagement>
</p:properties>
</file>

<file path=customXml/item4.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661D9F9-A681-4970-9AB3-BB2CEB580C4E}">
  <ds:schemaRefs/>
</ds:datastoreItem>
</file>

<file path=customXml/itemProps2.xml><?xml version="1.0" encoding="utf-8"?>
<ds:datastoreItem xmlns:ds="http://schemas.openxmlformats.org/officeDocument/2006/customXml" ds:itemID="{57325CAE-108D-4A40-AB78-5D4972D3F836}">
  <ds:schemaRefs/>
</ds:datastoreItem>
</file>

<file path=customXml/itemProps3.xml><?xml version="1.0" encoding="utf-8"?>
<ds:datastoreItem xmlns:ds="http://schemas.openxmlformats.org/officeDocument/2006/customXml" ds:itemID="{7BCF6A5F-9D12-494B-A636-D4E7909EB38C}">
  <ds:schemaRefs>
    <ds:schemaRef ds:uri="b80ede5c-af4c-4bf2-9a87-706a3579dc11"/>
    <ds:schemaRef ds:uri="http://schemas.microsoft.com/office/2006/metadata/properties"/>
    <ds:schemaRef ds:uri="http://purl.org/dc/elements/1.1/"/>
    <ds:schemaRef ds:uri="http://purl.org/dc/terms/"/>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1a101ee2-a8a8-4e0f-bfd9-aff15f9bc839"/>
  </ds:schemaRefs>
</ds:datastoreItem>
</file>

<file path=customXml/itemProps4.xml><?xml version="1.0" encoding="utf-8"?>
<ds:datastoreItem xmlns:ds="http://schemas.openxmlformats.org/officeDocument/2006/customXml" ds:itemID="{BC4D770D-82C3-4A6C-9FA2-FCA4CA3018DD}">
  <ds:schemaRefs/>
</ds:datastoreItem>
</file>

<file path=customXml/itemProps5.xml><?xml version="1.0" encoding="utf-8"?>
<ds:datastoreItem xmlns:ds="http://schemas.openxmlformats.org/officeDocument/2006/customXml" ds:itemID="{393C2A4F-378A-406C-8017-7706C7BE96B5}">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76</Paragraphs>
  <Slides>12</Slides>
  <Notes>12</Notes>
  <TotalTime>2328</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1_Office Theme</vt:lpstr>
      <vt:lpstr>Slide 1</vt:lpstr>
      <vt:lpstr>Finalidad de esta presentación</vt:lpstr>
      <vt:lpstr>Registro REACH 2018</vt:lpstr>
      <vt:lpstr>FIIS - Foro de Intercambio de Información sobre Sustancias</vt:lpstr>
      <vt:lpstr>Averigüe si la sustancia ya está registrada</vt:lpstr>
      <vt:lpstr>Verifique su prerregistro</vt:lpstr>
      <vt:lpstr>Si la sustancia no está registrada todavía</vt:lpstr>
      <vt:lpstr>Perfil de identificación de la sustancia (PIS)</vt:lpstr>
      <vt:lpstr>Establezca la equiparación de la sustancia </vt:lpstr>
      <vt:lpstr>Composición límite</vt:lpstr>
      <vt:lpstr>Si su sustancia está ya registrada</vt:lpstr>
      <vt:lpstr>Síntesis de mensajes</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251</cp:revision>
  <cp:lastPrinted>2017-04-07T11:08:57.000</cp:lastPrinted>
  <dcterms:created xsi:type="dcterms:W3CDTF">2015-06-16T10:48:03Z</dcterms:created>
  <dcterms:modified xsi:type="dcterms:W3CDTF">2017-05-29T09:46:22Z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911e7af0-8994-43db-bf9a-9e8370605df7</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