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59" r:id="rId7"/>
  </p:sldMasterIdLst>
  <p:notesMasterIdLst>
    <p:notesMasterId r:id="rId8"/>
  </p:notesMasterIdLst>
  <p:handoutMasterIdLst>
    <p:handoutMasterId r:id="rId9"/>
  </p:handoutMasterIdLst>
  <p:sldIdLst>
    <p:sldId id="291" r:id="rId10"/>
    <p:sldId id="346" r:id="rId11"/>
    <p:sldId id="263" r:id="rId12"/>
    <p:sldId id="264" r:id="rId13"/>
    <p:sldId id="267" r:id="rId14"/>
    <p:sldId id="268" r:id="rId15"/>
    <p:sldId id="269" r:id="rId16"/>
    <p:sldId id="341" r:id="rId17"/>
    <p:sldId id="270" r:id="rId18"/>
    <p:sldId id="343" r:id="rId19"/>
    <p:sldId id="277" r:id="rId20"/>
    <p:sldId id="279" r:id="rId21"/>
  </p:sldIdLst>
  <p:sldSz cx="9144000" cy="6858000" type="screen4x3"/>
  <p:notesSz cx="6797675" cy="9926638"/>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p="http://schemas.openxmlformats.org/presentationml/2006/main">
  <p:cmAuthor id="0" name="THIEMANN Doris" initials="TD" lastIdx="0" clrIdx="0"/>
  <p:cmAuthor id="1" name="DEMATTIO Silvia" initials="DS" lastIdx="0" clrIdx="1">
    <p:extLst>
      <p:ext uri="{19B8F6BF-5375-455C-9EA6-DF929625EA0E}">
        <p15:presenceInfo xmlns:p15="http://schemas.microsoft.com/office/powerpoint/2012/main" userId="S-1-5-21-2444889250-2882189981-708495972-3212" providerId="AD"/>
      </p:ext>
    </p:extLst>
  </p:cmAuthor>
  <p:cmAuthor id="2" name="MUSSET Christel" initials="MC" lastIdx="0" clrIdx="2">
    <p:extLst>
      <p:ext uri="{19B8F6BF-5375-455C-9EA6-DF929625EA0E}">
        <p15:presenceInfo xmlns:p15="http://schemas.microsoft.com/office/powerpoint/2012/main" userId="S-1-5-21-2444889250-2882189981-708495972-1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66913" autoAdjust="0"/>
  </p:normalViewPr>
  <p:slideViewPr>
    <p:cSldViewPr>
      <p:cViewPr varScale="1">
        <p:scale>
          <a:sx n="77" d="100"/>
          <a:sy n="77" d="100"/>
        </p:scale>
        <p:origin x="162" y="90"/>
      </p:cViewPr>
      <p:guideLst>
        <p:guide orient="horz" pos="2160"/>
        <p:guide pos="2880"/>
      </p:guideLst>
    </p:cSldViewPr>
  </p:slideViewPr>
  <p:outlineViewPr>
    <p:cViewPr>
      <p:scale>
        <a:sx n="33" d="100"/>
        <a:sy n="33" d="100"/>
      </p:scale>
      <p:origin x="0" y="-8526"/>
    </p:cViewPr>
  </p:outlineViewPr>
  <p:notesTextViewPr>
    <p:cViewPr>
      <p:scale>
        <a:sx n="1" d="1"/>
        <a:sy n="1" d="1"/>
      </p:scale>
      <p:origin x="0" y="0"/>
    </p:cViewPr>
  </p:notesTextViewPr>
  <p:sorterViewPr>
    <p:cViewPr>
      <p:scale>
        <a:sx n="90" d="100"/>
        <a:sy n="90" d="100"/>
      </p:scale>
      <p:origin x="0" y="0"/>
    </p:cViewPr>
  </p:sorterViewPr>
  <p:notesViewPr>
    <p:cSldViewPr>
      <p:cViewPr varScale="1">
        <p:scale>
          <a:sx n="85" d="100"/>
          <a:sy n="85" d="100"/>
        </p:scale>
        <p:origin x="-3834" y="-96"/>
      </p:cViewPr>
      <p:guideLst>
        <p:guide orient="horz" pos="3127"/>
        <p:guide pos="2142"/>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1.xml" /><Relationship Id="rId11" Type="http://schemas.openxmlformats.org/officeDocument/2006/relationships/slide" Target="slides/slide2.xml" /><Relationship Id="rId12" Type="http://schemas.openxmlformats.org/officeDocument/2006/relationships/slide" Target="slides/slide3.xml" /><Relationship Id="rId13" Type="http://schemas.openxmlformats.org/officeDocument/2006/relationships/slide" Target="slides/slide4.xml" /><Relationship Id="rId14" Type="http://schemas.openxmlformats.org/officeDocument/2006/relationships/slide" Target="slides/slide5.xml" /><Relationship Id="rId15" Type="http://schemas.openxmlformats.org/officeDocument/2006/relationships/slide" Target="slides/slide6.xml" /><Relationship Id="rId16" Type="http://schemas.openxmlformats.org/officeDocument/2006/relationships/slide" Target="slides/slide7.xml" /><Relationship Id="rId17" Type="http://schemas.openxmlformats.org/officeDocument/2006/relationships/slide" Target="slides/slide8.xml" /><Relationship Id="rId18" Type="http://schemas.openxmlformats.org/officeDocument/2006/relationships/slide" Target="slides/slide9.xml" /><Relationship Id="rId19" Type="http://schemas.openxmlformats.org/officeDocument/2006/relationships/slide" Target="slides/slide10.xml" /><Relationship Id="rId2" Type="http://schemas.openxmlformats.org/officeDocument/2006/relationships/customXml" Target="../customXml/item2.xml" /><Relationship Id="rId20" Type="http://schemas.openxmlformats.org/officeDocument/2006/relationships/slide" Target="slides/slide11.xml" /><Relationship Id="rId21" Type="http://schemas.openxmlformats.org/officeDocument/2006/relationships/slide" Target="slides/slide12.xml" /><Relationship Id="rId22" Type="http://schemas.openxmlformats.org/officeDocument/2006/relationships/tags" Target="tags/tag1.xml" /><Relationship Id="rId23" Type="http://schemas.openxmlformats.org/officeDocument/2006/relationships/presProps" Target="presProps.xml" /><Relationship Id="rId24" Type="http://schemas.openxmlformats.org/officeDocument/2006/relationships/viewProps" Target="viewProps.xml" /><Relationship Id="rId25" Type="http://schemas.openxmlformats.org/officeDocument/2006/relationships/theme" Target="theme/theme1.xml" /><Relationship Id="rId26" Type="http://schemas.openxmlformats.org/officeDocument/2006/relationships/tableStyles" Target="tableStyles.xml" /><Relationship Id="rId3" Type="http://schemas.openxmlformats.org/officeDocument/2006/relationships/customXml" Target="../customXml/item3.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handoutMaster" Target="handoutMasters/handoutMaster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2373" tIns="46186" rIns="92373" bIns="46186"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2373" tIns="46186" rIns="92373" bIns="46186" rtlCol="0"/>
          <a:lstStyle>
            <a:lvl1pPr algn="r">
              <a:defRPr sz="1200"/>
            </a:lvl1pPr>
          </a:lstStyle>
          <a:p>
            <a:fld id="{E0ACBD21-23D7-4545-A391-FE4EEDCC6762}" type="datetimeFigureOut">
              <a:rPr lang="en-GB" smtClean="0"/>
              <a:t>29/05/2017</a:t>
            </a:fld>
            <a:endParaRPr lang="de-DE"/>
          </a:p>
        </p:txBody>
      </p:sp>
      <p:sp>
        <p:nvSpPr>
          <p:cNvPr id="4" name="Footer Placeholder 3"/>
          <p:cNvSpPr>
            <a:spLocks noGrp="1"/>
          </p:cNvSpPr>
          <p:nvPr>
            <p:ph type="ftr" sz="quarter" idx="2"/>
          </p:nvPr>
        </p:nvSpPr>
        <p:spPr>
          <a:xfrm>
            <a:off x="0" y="9428583"/>
            <a:ext cx="2945659" cy="496332"/>
          </a:xfrm>
          <a:prstGeom prst="rect">
            <a:avLst/>
          </a:prstGeom>
        </p:spPr>
        <p:txBody>
          <a:bodyPr vert="horz" lIns="92373" tIns="46186" rIns="92373" bIns="46186"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2373" tIns="46186" rIns="92373" bIns="46186" rtlCol="0" anchor="b"/>
          <a:lstStyle>
            <a:lvl1pPr algn="r">
              <a:defRPr sz="1200"/>
            </a:lvl1pPr>
          </a:lstStyle>
          <a:p>
            <a:fld id="{80D49EB3-B5B7-4C62-993C-B959B3C6AD33}" type="slidenum">
              <a:rPr lang="en-GB" smtClean="0"/>
              <a:t>‹#›</a:t>
            </a:fld>
            <a:endParaRPr lang="de-DE"/>
          </a:p>
        </p:txBody>
      </p:sp>
    </p:spTree>
    <p:extLst>
      <p:ext uri="{BB962C8B-B14F-4D97-AF65-F5344CB8AC3E}">
        <p14:creationId xmlns:p14="http://schemas.microsoft.com/office/powerpoint/2010/main" val="2623897958"/>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2373" tIns="46186" rIns="92373" bIns="46186"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2373" tIns="46186" rIns="92373" bIns="46186" rtlCol="0"/>
          <a:lstStyle>
            <a:lvl1pPr algn="r">
              <a:defRPr sz="1200"/>
            </a:lvl1pPr>
          </a:lstStyle>
          <a:p>
            <a:fld id="{C8E478A7-AFE6-4A1C-B985-B1032FA8D500}" type="datetimeFigureOut">
              <a:rPr lang="en-GB" smtClean="0"/>
              <a:t>29/05/2017</a:t>
            </a:fld>
            <a:endParaRPr lang="de-D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4"/>
            <a:ext cx="5438140" cy="4466987"/>
          </a:xfrm>
          <a:prstGeom prst="rect">
            <a:avLst/>
          </a:prstGeom>
        </p:spPr>
        <p:txBody>
          <a:bodyPr vert="horz" lIns="92373" tIns="46186" rIns="92373" bIns="461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2373" tIns="46186" rIns="92373" bIns="46186"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2373" tIns="46186" rIns="92373" bIns="46186" rtlCol="0" anchor="b"/>
          <a:lstStyle>
            <a:lvl1pPr algn="r">
              <a:defRPr sz="1200"/>
            </a:lvl1pPr>
          </a:lstStyle>
          <a:p>
            <a:fld id="{68DD4212-E431-464C-A3C7-FAC7436F6DC4}" type="slidenum">
              <a:rPr lang="en-GB" smtClean="0"/>
              <a:t>‹#›</a:t>
            </a:fld>
            <a:endParaRPr lang="de-DE"/>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de-DE"/>
          </a:p>
        </p:txBody>
      </p:sp>
    </p:spTree>
    <p:extLst>
      <p:ext uri="{BB962C8B-B14F-4D97-AF65-F5344CB8AC3E}">
        <p14:creationId xmlns:p14="http://schemas.microsoft.com/office/powerpoint/2010/main" val="539380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mtClean="0"/>
              <a:t>Die Grenzzusammensetzung ist im Wesentlichen definiert durch</a:t>
            </a:r>
          </a:p>
          <a:p>
            <a:endParaRPr lang="de-DE"/>
          </a:p>
          <a:p>
            <a:pPr marL="173199" indent="-173199">
              <a:buFont typeface="Arial" panose="020b0604020202020204" pitchFamily="34" charset="0"/>
              <a:buChar char="•"/>
            </a:pPr>
            <a:r>
              <a:rPr lang="de-DE" smtClean="0"/>
              <a:t>die Identität der Bestandteile, einschließlich der Verunreinigungen, und </a:t>
            </a:r>
          </a:p>
          <a:p>
            <a:pPr marL="173199" indent="-173199">
              <a:buFont typeface="Arial" panose="020b0604020202020204" pitchFamily="34" charset="0"/>
              <a:buChar char="•"/>
            </a:pPr>
            <a:r>
              <a:rPr lang="de-DE" smtClean="0"/>
              <a:t>deren Konzentrationsbereiche.</a:t>
            </a:r>
          </a:p>
          <a:p>
            <a:endParaRPr lang="de-DE"/>
          </a:p>
          <a:p>
            <a:r>
              <a:rPr lang="de-DE" smtClean="0"/>
              <a:t>Sie kann ferner weitere Identifikatoren umfassen, z. B. muss bei UVCB-Stoffen auch die Beschreibung des Herstellungsprozesses bereitgestellt werden.</a:t>
            </a:r>
          </a:p>
          <a:p>
            <a:endParaRPr lang="de-DE"/>
          </a:p>
          <a:p>
            <a:r>
              <a:rPr lang="de-DE" smtClean="0"/>
              <a:t>Das SIP kann sich im Laufe der Zeit ändern, z. B. wenn ein neues Mitglied, das einen Stoff mit abweichenden Konzentrationsbereichen herstellt, der Registrierung beitritt. </a:t>
            </a:r>
          </a:p>
          <a:p>
            <a:endParaRPr lang="de-DE"/>
          </a:p>
          <a:p>
            <a:r>
              <a:rPr lang="de-DE" smtClean="0"/>
              <a:t>Es obliegt jedem Registranten, dafür Sorge zu tragen, dass die in der gemeinsamen Registrierung vorgelegten Daten seiner spezifischen Zusammensetzung entsprechen und dass die Zusammensetzung des eigenen Stoffes von der für die gemeinsame Registrierung vereinbarten Grenzzusammensetzung abgedeckt wird.</a:t>
            </a:r>
          </a:p>
          <a:p>
            <a:endParaRPr lang="de-DE"/>
          </a:p>
          <a:p>
            <a:r>
              <a:rPr lang="de-DE" b="1"/>
              <a:t>Links zum Thema:</a:t>
            </a:r>
          </a:p>
          <a:p>
            <a:r>
              <a:rPr lang="de-DE" i="1"/>
              <a:t>Leitlinien zur Identifizierung und Bezeichnung von Stoffen gemäß REACH und CLP</a:t>
            </a:r>
            <a:r>
              <a:rPr lang="de-DE" smtClean="0"/>
              <a:t>, Anhang 3 (https://echa.europa.eu/guidance-documents/guidance-on-reach)</a:t>
            </a:r>
            <a:endParaRPr lang="de-DE"/>
          </a:p>
          <a:p>
            <a:endParaRPr lang="de-DE" smtClean="0"/>
          </a:p>
        </p:txBody>
      </p:sp>
    </p:spTree>
    <p:extLst>
      <p:ext uri="{BB962C8B-B14F-4D97-AF65-F5344CB8AC3E}">
        <p14:creationId xmlns:p14="http://schemas.microsoft.com/office/powerpoint/2010/main" val="2462122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smtClean="0"/>
          </a:p>
        </p:txBody>
      </p:sp>
    </p:spTree>
    <p:extLst>
      <p:ext uri="{BB962C8B-B14F-4D97-AF65-F5344CB8AC3E}">
        <p14:creationId xmlns:p14="http://schemas.microsoft.com/office/powerpoint/2010/main" val="271996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smtClean="0"/>
          </a:p>
          <a:p>
            <a:endParaRPr lang="en-GB" noProof="0" smtClean="0"/>
          </a:p>
        </p:txBody>
      </p:sp>
    </p:spTree>
    <p:extLst>
      <p:ext uri="{BB962C8B-B14F-4D97-AF65-F5344CB8AC3E}">
        <p14:creationId xmlns:p14="http://schemas.microsoft.com/office/powerpoint/2010/main" val="3342121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de-DE"/>
          </a:p>
        </p:txBody>
      </p:sp>
    </p:spTree>
    <p:extLst>
      <p:ext uri="{BB962C8B-B14F-4D97-AF65-F5344CB8AC3E}">
        <p14:creationId xmlns:p14="http://schemas.microsoft.com/office/powerpoint/2010/main" val="2263171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mtClean="0"/>
              <a:t>Diese Präsentation soll Ihnen dabei helfen, die Unternehmen zu ermitteln, die zusammen mit Ihnen eine gemeinsame Registrierung einreichen werden. Es gibt 5 Schlüsselmaßnahmen in dieser Phase Ihrer Vorbereitungen für die Registrierung. </a:t>
            </a:r>
            <a:endParaRPr lang="de-DE"/>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de-DE"/>
          </a:p>
        </p:txBody>
      </p:sp>
    </p:spTree>
    <p:extLst>
      <p:ext uri="{BB962C8B-B14F-4D97-AF65-F5344CB8AC3E}">
        <p14:creationId xmlns:p14="http://schemas.microsoft.com/office/powerpoint/2010/main" val="2721574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b="0" smtClean="0"/>
              <a:t>Nach der REACH-Verordnung ist für ein und derselben Stoff eine gemeinsame Registrierung vorzunehmen. Das SIEF ist eine spezifische Form der Zusammenarbeit für Unternehmen, die im Rahmen von REACH denselben Stoff registrieren. In aller Regel wird hierzu eine förmliche Vereinbarung abgeschlossen. Die Zusammenarbeit mit den SIEF-Mitgliedern ist erforderlich, um sich auf das Datenpaket für die Registrierung zu einigen und die Kosten der Daten zu teilen. Eine gemeinsame Registrierung bietet Vorteile für alle Beteiligten, da Daten gemeinsam genutzt und Kosten geteilt werden können, was wiederum mit einer Kostensenkung und einer Vermeidung unnötiger Tierversuche einhergeht. </a:t>
            </a:r>
          </a:p>
          <a:p>
            <a:endParaRPr lang="de-DE" b="0" baseline="0" smtClean="0"/>
          </a:p>
          <a:p>
            <a:r>
              <a:rPr lang="de-DE" b="0" baseline="0" smtClean="0"/>
              <a:t>Ausgangspunkt für die Suche nach Ihren Mitregistranten ist Ihre Vorregistrierung in REACH-IT. Alle Unternehmen, die denselben Stoff anhand </a:t>
            </a:r>
            <a:r>
              <a:rPr lang="de-DE" b="0" u="none" baseline="0" smtClean="0"/>
              <a:t>der EG-Nummer, der CAS-Nummer oder der chemischen Bezeichnung vorregistriert haben, haben Zugriff auf eine spezielle Seite in </a:t>
            </a:r>
            <a:r>
              <a:rPr lang="de-DE" b="0" baseline="0" smtClean="0"/>
              <a:t>REACH-IT, in der alle betreffenden Unternehmen und ihre Kontaktdaten aufgelistet sind. Diese Seite in REACH-IT wird „SIEF-Vorläuferseite“ genannt. </a:t>
            </a:r>
          </a:p>
          <a:p>
            <a:endParaRPr lang="de-DE" b="0" baseline="0" smtClean="0"/>
          </a:p>
          <a:p>
            <a:r>
              <a:rPr lang="de-DE" b="0" baseline="0" smtClean="0"/>
              <a:t>Sobald sich die Mitregistranten darauf geeinigt haben, dass sie denselben Stoff haben, wird ein SIEF eingerichtet, und die Verpflichtungen zur gemeinsamen Nutzung der Daten und zur Beantwortung von Datenanfragen kommen zur Anwendung</a:t>
            </a:r>
            <a:r>
              <a:rPr lang="de-DE" smtClean="0"/>
              <a:t>.   </a:t>
            </a:r>
            <a:endParaRPr lang="de-DE"/>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de-DE"/>
          </a:p>
        </p:txBody>
      </p:sp>
    </p:spTree>
    <p:extLst>
      <p:ext uri="{BB962C8B-B14F-4D97-AF65-F5344CB8AC3E}">
        <p14:creationId xmlns:p14="http://schemas.microsoft.com/office/powerpoint/2010/main" val="1182878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noProof="0" smtClean="0"/>
              <a:t>Zunächst müssen Sie feststellen, ob Ihr Stoff bereits von anderen Unternehmen registriert wurde oder nicht. Ein möglicher erster Schritt ist die Überprüfung der auf der Website der ECHA registrierten Stoffe. Beachten Sie, dass registrierte Stoffe einige Wochen nach ihrer Registrierung in die Datenbank aufgenommen werden. Mithin ist es bei erst kürzlich registrierten Stoffen unter Umständen erforderlich, dass Sie in einigen Wochen eine erneute Abfrage durchführen. </a:t>
            </a:r>
          </a:p>
          <a:p>
            <a:endParaRPr lang="de-DE" baseline="0" noProof="0" smtClean="0"/>
          </a:p>
          <a:p>
            <a:r>
              <a:rPr lang="de-DE" baseline="0" noProof="0" smtClean="0"/>
              <a:t>Die Liste der federführenden Registranten zeigt neben den abgeschlossenen Registrierungen Stoffe, für die der federführende Registrant den Registrierungsvorgang durch die Erstellung der gemeinsamen Einreichung in REACH-IT begonnen hat. </a:t>
            </a:r>
          </a:p>
          <a:p>
            <a:endParaRPr lang="de-DE" baseline="0" noProof="0" smtClean="0"/>
          </a:p>
          <a:p>
            <a:r>
              <a:rPr lang="de-DE" baseline="0" noProof="0" smtClean="0"/>
              <a:t>Für Stoffe, die Sie vorregistriert haben, finden Sie die gleichen Informationen in REACH-IT.</a:t>
            </a:r>
          </a:p>
          <a:p>
            <a:endParaRPr lang="de-DE" baseline="0" noProof="0" smtClean="0"/>
          </a:p>
          <a:p>
            <a:r>
              <a:rPr lang="de-DE" baseline="0" noProof="0" smtClean="0"/>
              <a:t>Wie geht es weiter?</a:t>
            </a:r>
          </a:p>
          <a:p>
            <a:pPr marL="173199" indent="-173199">
              <a:buFont typeface="Arial" panose="020b0604020202020204" pitchFamily="34" charset="0"/>
              <a:buChar char="•"/>
            </a:pPr>
            <a:r>
              <a:rPr lang="de-DE" baseline="0" noProof="0" smtClean="0"/>
              <a:t>Ist Ihr Stoff nicht registriert, müssen Sie ein neues SIEF einrichten. </a:t>
            </a:r>
          </a:p>
          <a:p>
            <a:pPr marL="173199" indent="-173199">
              <a:buFont typeface="Arial" panose="020b0604020202020204" pitchFamily="34" charset="0"/>
              <a:buChar char="•"/>
            </a:pPr>
            <a:r>
              <a:rPr lang="de-DE" baseline="0" noProof="0" smtClean="0"/>
              <a:t>Ist Ihr Stoff registriert, müssen Sie dem bestehenden SIEF beitreten. </a:t>
            </a:r>
          </a:p>
          <a:p>
            <a:pPr marL="173199" indent="-173199">
              <a:buFont typeface="Arial" panose="020b0604020202020204" pitchFamily="34" charset="0"/>
              <a:buChar char="•"/>
            </a:pPr>
            <a:endParaRPr lang="de-DE" baseline="0" noProof="0" smtClean="0"/>
          </a:p>
          <a:p>
            <a:r>
              <a:rPr lang="de-DE" b="1" baseline="0" noProof="0" smtClean="0"/>
              <a:t>Links zum Thema:</a:t>
            </a:r>
          </a:p>
          <a:p>
            <a:r>
              <a:rPr lang="de-DE" baseline="0" noProof="0" smtClean="0"/>
              <a:t>https</a:t>
            </a:r>
            <a:r>
              <a:rPr lang="de-DE" baseline="0" noProof="0" smtClean="0">
                <a:sym typeface="Wingdings" panose="05000000000000000000" pitchFamily="2" charset="2"/>
              </a:rPr>
              <a:t>//</a:t>
            </a:r>
            <a:r>
              <a:rPr lang="de-DE" baseline="0" noProof="0" smtClean="0"/>
              <a:t>echa.europa.eu/information-on-chemicals/registered-substances</a:t>
            </a:r>
          </a:p>
          <a:p>
            <a:endParaRPr lang="de-DE" baseline="0" noProof="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de-DE"/>
          </a:p>
        </p:txBody>
      </p:sp>
    </p:spTree>
    <p:extLst>
      <p:ext uri="{BB962C8B-B14F-4D97-AF65-F5344CB8AC3E}">
        <p14:creationId xmlns:p14="http://schemas.microsoft.com/office/powerpoint/2010/main" val="2889822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b="0" smtClean="0"/>
              <a:t>Die Vorregistrierungen räumen Ihnen das Recht ein, bis zum Ende der Registrierungsfrist am 31. Mai 2018 weiterhin auf dem Markt tätig zu sein; es ist also wichtig zu überprüfen, dass Sie für jeden Stoff, den Sie registrieren möchten, eine Vorregistrierung vornehmen. </a:t>
            </a:r>
          </a:p>
          <a:p>
            <a:endParaRPr lang="de-DE" b="0" baseline="0" smtClean="0"/>
          </a:p>
          <a:p>
            <a:r>
              <a:rPr lang="de-DE" b="0" baseline="0" smtClean="0"/>
              <a:t>Für den Zugang zu REACH-IT benötigen Sie einen Benutzernamen und ein Passwort. Falls Sie Ihren Benutzernamen oder Ihr Passwort vergessen haben, folgen Sie den Anweisungen auf der Website der ECHA, um Ihr Passwort wiederzubeschaffen. Stellen Sie sicher, dass in der Vorregistrierung der richtige Ansprechpartner angegeben ist und dass die E-Mail-Adresse aktuell ist. </a:t>
            </a:r>
          </a:p>
          <a:p>
            <a:endParaRPr lang="de-DE" b="0" baseline="0" smtClean="0"/>
          </a:p>
          <a:p>
            <a:r>
              <a:rPr lang="de-DE" b="0" smtClean="0"/>
              <a:t>Falls Sie nach dem 31. Mai 2017 über keine gültige Vorregistrierung oder Registrierung für Ihren Stoff verfügen, müssen Sie eine Anfrage an die ECHA richten und Ihren Stoff registrieren, bevor Sie diesen herstellen oder einführen dürfen.</a:t>
            </a:r>
            <a:endParaRPr lang="de-DE" b="0" baseline="0" smtClean="0"/>
          </a:p>
          <a:p>
            <a:endParaRPr lang="de-DE" b="0" baseline="0" smtClean="0"/>
          </a:p>
          <a:p>
            <a:r>
              <a:rPr lang="de-DE" b="1" baseline="0" smtClean="0"/>
              <a:t>Links zum Thema:</a:t>
            </a:r>
          </a:p>
          <a:p>
            <a:r>
              <a:rPr lang="de-DE" b="0" smtClean="0"/>
              <a:t>https://reach-it.echa.europa.eu </a:t>
            </a:r>
          </a:p>
          <a:p>
            <a:endParaRPr lang="de-DE" b="0" smtClean="0"/>
          </a:p>
          <a:p>
            <a:r>
              <a:rPr lang="de-DE" b="0" smtClean="0"/>
              <a:t>http://echa.europa.eu/de/support/dossier-submission-tools/reach-it/industry-user-manuals </a:t>
            </a:r>
          </a:p>
          <a:p>
            <a:endParaRPr lang="de-DE" b="0" smtClean="0"/>
          </a:p>
          <a:p>
            <a:r>
              <a:rPr lang="de-DE" b="0" smtClean="0"/>
              <a:t>https://echa.europa.eu/regulations/reach/registration/data-sharing/inquiry</a:t>
            </a:r>
          </a:p>
          <a:p>
            <a:endParaRPr lang="de-DE" b="0"/>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de-DE"/>
          </a:p>
        </p:txBody>
      </p:sp>
    </p:spTree>
    <p:extLst>
      <p:ext uri="{BB962C8B-B14F-4D97-AF65-F5344CB8AC3E}">
        <p14:creationId xmlns:p14="http://schemas.microsoft.com/office/powerpoint/2010/main" val="954560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b="0" smtClean="0"/>
              <a:t>Auf der Prä-SIEF-Seite in REACH-IT finden Sie die Kontaktdaten Ihrer Mitregistranten. </a:t>
            </a:r>
          </a:p>
          <a:p>
            <a:endParaRPr lang="de-DE" b="0" baseline="0" smtClean="0"/>
          </a:p>
          <a:p>
            <a:r>
              <a:rPr lang="de-DE" b="0" smtClean="0"/>
              <a:t>Wenn der Stoff für Ihr Unternehmen wichtig ist, ergreifen Sie die Initiative und beginnen Sie die Diskussionen. Sie können in REACH-IT zudem angeben, dass Sie bereit sind, die Einrichtung des SIEF in die Wege zu leiten, indem Sie auf die Schaltfläche „SIEF Formation Facilitator“ klicken. Anschließend können Sie in REACH-IT eine Nachricht für Ihre Mitregistranten eingeben. Sie können z. B. Informationen über den Status des SIEF oder zusätzliche Kontaktdaten, wie z. B. die Adresse einschlägiger Websites, mitteilen. Es ist wichtig, die Initiative zu ergreifen, andere Mitglieder des Prä-SIEF zu kontaktieren und deren E-Mails zu beantworten, um herauszufinden, wer Ihre Mitregistranten sind und wer folglich dem SIEF beitreten wird.</a:t>
            </a:r>
          </a:p>
          <a:p>
            <a:endParaRPr lang="de-DE" b="0" baseline="0" smtClean="0"/>
          </a:p>
          <a:p>
            <a:r>
              <a:rPr lang="de-DE" b="0" baseline="0" smtClean="0"/>
              <a:t>Beachten Sie, dass nicht alle Unternehmen, die eine Vorregistrierung vorgenommen haben, später auch eine Registrierung durchführen. Selbst wenn das Prä-SIEF groß sein sollte, ist es durchaus möglich, dass das SIEF später nur wenige Mitglieder hat. Es ist auch möglich, dass Sie der einzige Registrant des Stoffes sind. Auch in diesem Fall ist es wichtig, dies frühzeitig festzustellen, indem Sie sich mit anderen Unternehmen austauschen und deren E-Mails beantworten. </a:t>
            </a:r>
            <a:endParaRPr lang="de-DE" b="0"/>
          </a:p>
        </p:txBody>
      </p:sp>
      <p:sp>
        <p:nvSpPr>
          <p:cNvPr id="4" name="Slide Number Placeholder 3"/>
          <p:cNvSpPr>
            <a:spLocks noGrp="1"/>
          </p:cNvSpPr>
          <p:nvPr>
            <p:ph type="sldNum" sz="quarter" idx="10"/>
          </p:nvPr>
        </p:nvSpPr>
        <p:spPr/>
        <p:txBody>
          <a:bodyPr/>
          <a:lstStyle/>
          <a:p>
            <a:fld id="{68DD4212-E431-464C-A3C7-FAC7436F6DC4}" type="slidenum">
              <a:rPr lang="en-GB" smtClean="0"/>
              <a:t>7</a:t>
            </a:fld>
            <a:endParaRPr lang="de-DE"/>
          </a:p>
        </p:txBody>
      </p:sp>
    </p:spTree>
    <p:extLst>
      <p:ext uri="{BB962C8B-B14F-4D97-AF65-F5344CB8AC3E}">
        <p14:creationId xmlns:p14="http://schemas.microsoft.com/office/powerpoint/2010/main" val="58155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b="0" smtClean="0"/>
              <a:t>Das SIP umfasst den Namen, die Identifikatoren, z. B. EG- und CAS-Nummern, sowie die Zusammensetzung des gemeinsam registrierten Stoffs. </a:t>
            </a:r>
          </a:p>
          <a:p>
            <a:endParaRPr lang="de-DE" b="0" baseline="0" smtClean="0"/>
          </a:p>
          <a:p>
            <a:r>
              <a:rPr lang="de-DE" smtClean="0"/>
              <a:t>Um eine gemeinsame Registrierung vorzunehmen, müssen Sie zunächst erörtern, ob es sich um denselben Stoff handelt, und sich auf den Namen und die Identifikatoren einigen, die verwendet werden sollen. Sie müssen sich ferner auf die Zusammensetzung einigen, die registriert und mit den vorgelegten Daten verknüpft werden soll. Die Ergebnisse dieser Gespräche sind das Stoffidentitätsprofil.</a:t>
            </a:r>
          </a:p>
          <a:p>
            <a:endParaRPr lang="de-DE"/>
          </a:p>
          <a:p>
            <a:endParaRPr lang="de-DE" smtClean="0"/>
          </a:p>
        </p:txBody>
      </p:sp>
    </p:spTree>
    <p:extLst>
      <p:ext uri="{BB962C8B-B14F-4D97-AF65-F5344CB8AC3E}">
        <p14:creationId xmlns:p14="http://schemas.microsoft.com/office/powerpoint/2010/main" val="3655859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27">
              <a:defRPr/>
            </a:pPr>
            <a:r>
              <a:rPr lang="de-DE" smtClean="0"/>
              <a:t>Sobald Sie Ihre potenziellen Mitregistranten ermittelt haben, müssen Sie sicherstellen, dass es sich bei allen Beteiligten um denselben Stoff handelt. </a:t>
            </a:r>
          </a:p>
          <a:p>
            <a:pPr defTabSz="923727">
              <a:defRPr/>
            </a:pPr>
            <a:endParaRPr lang="de-DE" baseline="0" smtClean="0"/>
          </a:p>
          <a:p>
            <a:pPr marL="173199" indent="-173199" defTabSz="923727">
              <a:buFont typeface="Arial" panose="020b0604020202020204" pitchFamily="34" charset="0"/>
              <a:buChar char="•"/>
              <a:defRPr/>
            </a:pPr>
            <a:r>
              <a:rPr lang="de-DE" smtClean="0"/>
              <a:t>Wenn es derselbe Stoff ist, müssen Sie eine gemeinsame Registrierung vornehmen, </a:t>
            </a:r>
          </a:p>
          <a:p>
            <a:pPr marL="173199" indent="-173199" defTabSz="923727">
              <a:buFont typeface="Arial" panose="020b0604020202020204" pitchFamily="34" charset="0"/>
              <a:buChar char="•"/>
              <a:defRPr/>
            </a:pPr>
            <a:r>
              <a:rPr lang="de-DE" smtClean="0"/>
              <a:t>wenn es nicht derselbe Stoff ist, ist eine gemeinsame Registrierung nicht möglich. </a:t>
            </a:r>
          </a:p>
          <a:p>
            <a:pPr defTabSz="923727">
              <a:defRPr/>
            </a:pPr>
            <a:endParaRPr lang="de-DE" baseline="0" smtClean="0"/>
          </a:p>
          <a:p>
            <a:pPr defTabSz="923727">
              <a:defRPr/>
            </a:pPr>
            <a:r>
              <a:rPr lang="de-DE" smtClean="0"/>
              <a:t>Alle Registranten müssen ihre analytischen Daten überprüfen und den Namen ihres Stoffes gemäß den in den Leitlinien der ECHA beschriebenen Regeln festlegen. </a:t>
            </a:r>
          </a:p>
          <a:p>
            <a:pPr marL="0" indent="0" defTabSz="923727">
              <a:buFont typeface="Arial" panose="020b0604020202020204" pitchFamily="34" charset="0"/>
              <a:buNone/>
              <a:defRPr/>
            </a:pPr>
            <a:endParaRPr lang="de-DE" baseline="0" smtClean="0"/>
          </a:p>
          <a:p>
            <a:pPr marL="0" indent="0" defTabSz="923727">
              <a:buFont typeface="Arial" panose="020b0604020202020204" pitchFamily="34" charset="0"/>
              <a:buNone/>
              <a:defRPr/>
            </a:pPr>
            <a:r>
              <a:rPr lang="de-DE" smtClean="0"/>
              <a:t>Ist Ihr Stoff bereits registriert, sollte bereits ein Stoffidentitätsprofil (SIP) verfügbar sein. Wenn die Zusammensetzung Ihres Stoffes nicht vom SIP abgedeckt ist, Sie jedoch eine gemeinsame Registrierung vornehmen müssen, da es sich um denselben Stoff handelt, können Sie </a:t>
            </a:r>
          </a:p>
          <a:p>
            <a:pPr marL="171450" indent="-171450" defTabSz="923727">
              <a:buFont typeface="Arial" panose="020b0604020202020204" pitchFamily="34" charset="0"/>
              <a:buChar char="•"/>
              <a:defRPr/>
            </a:pPr>
            <a:r>
              <a:rPr lang="de-DE" smtClean="0"/>
              <a:t>die verfügbare Grenzzusammensetzung erweitern oder,</a:t>
            </a:r>
          </a:p>
          <a:p>
            <a:pPr marL="171450" indent="-171450" defTabSz="923727">
              <a:buFont typeface="Arial" panose="020b0604020202020204" pitchFamily="34" charset="0"/>
              <a:buChar char="•"/>
              <a:defRPr/>
            </a:pPr>
            <a:r>
              <a:rPr lang="de-DE" smtClean="0"/>
              <a:t>falls dies nicht möglich ist und ein anderer Datensatz erforderlich ist, eine zweite Grenzzusammensetzung hinzufügen, die in das SIP aufgenommen wird. </a:t>
            </a:r>
          </a:p>
          <a:p>
            <a:endParaRPr lang="de-DE"/>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de-DE"/>
          </a:p>
        </p:txBody>
      </p:sp>
    </p:spTree>
    <p:extLst>
      <p:ext uri="{BB962C8B-B14F-4D97-AF65-F5344CB8AC3E}">
        <p14:creationId xmlns:p14="http://schemas.microsoft.com/office/powerpoint/2010/main" val="3270978256"/>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spTree>
    <p:extLst>
      <p:ext uri="{BB962C8B-B14F-4D97-AF65-F5344CB8AC3E}">
        <p14:creationId xmlns:p14="http://schemas.microsoft.com/office/powerpoint/2010/main" val="260212924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9857328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6606"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19871809"/>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p>
        </p:txBody>
      </p:sp>
    </p:spTree>
    <p:extLst>
      <p:ext uri="{BB962C8B-B14F-4D97-AF65-F5344CB8AC3E}">
        <p14:creationId xmlns:p14="http://schemas.microsoft.com/office/powerpoint/2010/main" val="292477275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777348318"/>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pic>
        <p:nvPicPr>
          <p:cNvPr id="4" name="Picture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1"/>
            <a:ext cx="9143622" cy="6857717"/>
          </a:xfrm>
          <a:prstGeom prst="rect">
            <a:avLst/>
          </a:prstGeom>
        </p:spPr>
      </p:pic>
    </p:spTree>
    <p:extLst>
      <p:ext uri="{BB962C8B-B14F-4D97-AF65-F5344CB8AC3E}">
        <p14:creationId xmlns:p14="http://schemas.microsoft.com/office/powerpoint/2010/main" val="349613925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11.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hyperlink" Target="https://echa.europa.eu/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6.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5.xml" /><Relationship Id="rId3" Type="http://schemas.openxmlformats.org/officeDocument/2006/relationships/image" Target="../media/image7.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 Id="rId3" Type="http://schemas.openxmlformats.org/officeDocument/2006/relationships/image" Target="../media/image8.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6.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0.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836712"/>
            <a:ext cx="6336704" cy="4185761"/>
          </a:xfrm>
          <a:prstGeom prst="rect">
            <a:avLst/>
          </a:prstGeom>
          <a:noFill/>
        </p:spPr>
        <p:txBody>
          <a:bodyPr wrap="square" rtlCol="0">
            <a:spAutoFit/>
          </a:bodyPr>
          <a:lstStyle/>
          <a:p>
            <a:r>
              <a:rPr lang="de-DE" sz="5000" b="1" smtClean="0">
                <a:solidFill>
                  <a:schemeClr val="bg1"/>
                </a:solidFill>
                <a:latin typeface="Verdana" panose="020b0604030504040204" pitchFamily="34" charset="0"/>
              </a:rPr>
              <a:t>REACH 2018</a:t>
            </a:r>
          </a:p>
          <a:p>
            <a:endParaRPr lang="de-DE"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de-DE" sz="3600" smtClean="0">
                <a:solidFill>
                  <a:schemeClr val="bg1"/>
                </a:solidFill>
                <a:latin typeface="Verdana" panose="020b0604030504040204" pitchFamily="34" charset="0"/>
              </a:rPr>
              <a:t>Ermitteln Sie Ihre Mitregistranten und bereiten Sie sich</a:t>
            </a:r>
          </a:p>
          <a:p>
            <a:r>
              <a:rPr lang="de-DE" sz="3600" smtClean="0">
                <a:solidFill>
                  <a:schemeClr val="bg1"/>
                </a:solidFill>
                <a:latin typeface="Verdana" panose="020b0604030504040204" pitchFamily="34" charset="0"/>
              </a:rPr>
              <a:t>auf die gemeinsame Registrierung vor</a:t>
            </a:r>
            <a:endParaRPr lang="de-DE"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97870669"/>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332656"/>
            <a:ext cx="8229600" cy="1143000"/>
          </a:xfrm>
        </p:spPr>
        <p:txBody>
          <a:bodyPr/>
          <a:lstStyle/>
          <a:p>
            <a:r>
              <a:rPr lang="de-DE" noProof="0" smtClean="0"/>
              <a:t>Grenzzusammensetzung</a:t>
            </a:r>
            <a:endParaRPr lang="de-DE" noProof="0"/>
          </a:p>
        </p:txBody>
      </p:sp>
      <p:sp>
        <p:nvSpPr>
          <p:cNvPr id="4" name="Slide Number Placeholder 3"/>
          <p:cNvSpPr>
            <a:spLocks noGrp="1"/>
          </p:cNvSpPr>
          <p:nvPr>
            <p:ph type="sldNum" sz="quarter" idx="12"/>
          </p:nvPr>
        </p:nvSpPr>
        <p:spPr/>
        <p:txBody>
          <a:bodyPr/>
          <a:lstStyle/>
          <a:p>
            <a:pPr>
              <a:buNone/>
            </a:pPr>
            <a:fld id="{53FE240C-791C-4FA0-BA72-1FE57C9E7D13}" type="slidenum">
              <a:rPr lang="en-GB" smtClean="0">
                <a:solidFill>
                  <a:prstClr val="black">
                    <a:tint val="75000"/>
                  </a:prstClr>
                </a:solidFill>
              </a:rPr>
              <a:pPr>
                <a:buNone/>
              </a:pPr>
              <a:t>10</a:t>
            </a:fld>
            <a:endParaRPr lang="de-DE">
              <a:solidFill>
                <a:prstClr val="black">
                  <a:tint val="75000"/>
                </a:prstClr>
              </a:solidFill>
            </a:endParaRPr>
          </a:p>
        </p:txBody>
      </p:sp>
      <p:sp>
        <p:nvSpPr>
          <p:cNvPr id="7" name="Content Placeholder 2"/>
          <p:cNvSpPr>
            <a:spLocks noGrp="1"/>
          </p:cNvSpPr>
          <p:nvPr>
            <p:ph idx="1"/>
          </p:nvPr>
        </p:nvSpPr>
        <p:spPr>
          <a:xfrm>
            <a:off x="486916" y="1941680"/>
            <a:ext cx="8117532" cy="4079608"/>
          </a:xfrm>
        </p:spPr>
        <p:txBody>
          <a:bodyPr>
            <a:normAutofit fontScale="92500" lnSpcReduction="10000"/>
          </a:bodyPr>
          <a:lstStyle/>
          <a:p>
            <a:r>
              <a:rPr lang="de-DE" noProof="0" smtClean="0"/>
              <a:t>Im Wesentlichen definiert durch die Identität der</a:t>
            </a:r>
          </a:p>
          <a:p>
            <a:pPr marL="0" indent="0">
              <a:buNone/>
            </a:pPr>
            <a:r>
              <a:rPr lang="de-DE" noProof="0" smtClean="0"/>
              <a:t>Bestandteile und ihre Konzentrationsbereiche</a:t>
            </a:r>
          </a:p>
          <a:p>
            <a:endParaRPr lang="de-DE" noProof="0" smtClean="0"/>
          </a:p>
          <a:p>
            <a:r>
              <a:rPr lang="de-DE" noProof="0" smtClean="0"/>
              <a:t>Umfasst u. U. weitere Identifikatoren </a:t>
            </a:r>
          </a:p>
          <a:p>
            <a:pPr lvl="1">
              <a:buFont typeface="Arial" panose="020b0604020202020204" pitchFamily="34" charset="0"/>
              <a:buChar char="•"/>
            </a:pPr>
            <a:r>
              <a:rPr lang="de-DE" noProof="0" smtClean="0"/>
              <a:t>z. B. für UVCB-Stoffe</a:t>
            </a:r>
          </a:p>
          <a:p>
            <a:endParaRPr lang="de-DE" noProof="0" smtClean="0"/>
          </a:p>
          <a:p>
            <a:r>
              <a:rPr lang="de-DE" noProof="0" smtClean="0"/>
              <a:t>Kann sich im Laufe der Zeit ändern</a:t>
            </a:r>
          </a:p>
          <a:p>
            <a:endParaRPr lang="de-DE" noProof="0" smtClean="0"/>
          </a:p>
          <a:p>
            <a:r>
              <a:rPr lang="de-DE" noProof="0" smtClean="0"/>
              <a:t>Stellen Sie sicher, dass die Zusammensetzung Ihres  </a:t>
            </a:r>
          </a:p>
          <a:p>
            <a:pPr marL="355600" indent="0">
              <a:buNone/>
            </a:pPr>
            <a:r>
              <a:rPr lang="de-DE" noProof="0" smtClean="0"/>
              <a:t>Stoffes von der vereinbarten Grenzzusammensetzung abgedeckt wird</a:t>
            </a:r>
            <a:endParaRPr lang="de-DE" noProof="0"/>
          </a:p>
        </p:txBody>
      </p:sp>
    </p:spTree>
    <p:extLst>
      <p:ext uri="{BB962C8B-B14F-4D97-AF65-F5344CB8AC3E}">
        <p14:creationId xmlns:p14="http://schemas.microsoft.com/office/powerpoint/2010/main" val="3034365747"/>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1" name="Text Placeholder 3"/>
          <p:cNvSpPr txBox="1"/>
          <p:nvPr/>
        </p:nvSpPr>
        <p:spPr>
          <a:xfrm>
            <a:off x="467544" y="1619672"/>
            <a:ext cx="8064000" cy="4545632"/>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ct val="0"/>
              </a:spcAft>
              <a:defRPr/>
            </a:pPr>
            <a:r>
              <a:rPr lang="de-DE">
                <a:solidFill>
                  <a:prstClr val="black"/>
                </a:solidFill>
                <a:latin typeface="Verdana"/>
              </a:rPr>
              <a:t>Überprüfen Sie die Liste der Registranten auf der Website der ECHA</a:t>
            </a:r>
          </a:p>
          <a:p>
            <a:pPr>
              <a:defRPr/>
            </a:pPr>
            <a:r>
              <a:rPr lang="de-DE">
                <a:solidFill>
                  <a:prstClr val="black"/>
                </a:solidFill>
                <a:latin typeface="Verdana"/>
              </a:rPr>
              <a:t>Für Ihre vorregistrierten Stoffe können Sie die Kontaktdaten des federführenden Registranten finden, indem Sie die gemeinsamen Einreichungen in REACH-IT durchsuchen</a:t>
            </a:r>
          </a:p>
          <a:p>
            <a:pPr fontAlgn="auto">
              <a:spcAft>
                <a:spcPct val="0"/>
              </a:spcAft>
              <a:defRPr/>
            </a:pPr>
            <a:r>
              <a:rPr lang="de-DE">
                <a:solidFill>
                  <a:prstClr val="black"/>
                </a:solidFill>
                <a:latin typeface="Verdana"/>
              </a:rPr>
              <a:t>Unter Umständen haben Sie eine E-Mail vom SIEF erhalten</a:t>
            </a:r>
          </a:p>
          <a:p>
            <a:pPr lvl="0">
              <a:defRPr/>
            </a:pPr>
            <a:r>
              <a:rPr lang="de-DE">
                <a:solidFill>
                  <a:prstClr val="black"/>
                </a:solidFill>
                <a:latin typeface="Verdana"/>
              </a:rPr>
              <a:t>Kontaktieren Sie das SIEF per E-Mail</a:t>
            </a:r>
          </a:p>
          <a:p>
            <a:pPr>
              <a:defRPr/>
            </a:pPr>
            <a:r>
              <a:rPr lang="de-DE">
                <a:solidFill>
                  <a:prstClr val="black"/>
                </a:solidFill>
                <a:latin typeface="Verdana"/>
              </a:rPr>
              <a:t>Bestätigen Sie, dass die Identität Ihres Stoffes dem SIP der gemeinsamen Registrierung entspricht</a:t>
            </a:r>
          </a:p>
          <a:p>
            <a:pPr>
              <a:defRPr/>
            </a:pPr>
            <a:endParaRPr lang="de-DE" smtClean="0">
              <a:solidFill>
                <a:sysClr val="windowText" lastClr="000000"/>
              </a:solidFill>
              <a:latin typeface="Verdana"/>
            </a:endParaRPr>
          </a:p>
          <a:p>
            <a:pPr>
              <a:defRPr/>
            </a:pPr>
            <a:endParaRPr lang="de-DE" sz="2000" smtClean="0">
              <a:solidFill>
                <a:sysClr val="windowText" lastClr="000000"/>
              </a:solidFill>
              <a:latin typeface="Verdana"/>
            </a:endParaRPr>
          </a:p>
          <a:p>
            <a:pPr marL="0" indent="0">
              <a:buFont typeface="Arial" pitchFamily="34" charset="0"/>
              <a:buNone/>
              <a:defRPr/>
            </a:pPr>
            <a:endParaRPr lang="de-DE" smtClean="0">
              <a:solidFill>
                <a:sysClr val="windowText" lastClr="000000"/>
              </a:solidFill>
              <a:latin typeface="Verdana"/>
            </a:endParaRPr>
          </a:p>
          <a:p>
            <a:pPr marL="0" indent="0">
              <a:buFont typeface="Arial" pitchFamily="34" charset="0"/>
              <a:buNone/>
              <a:defRPr/>
            </a:pPr>
            <a:endParaRPr lang="de-DE" smtClean="0">
              <a:solidFill>
                <a:sysClr val="windowText" lastClr="000000"/>
              </a:solidFill>
              <a:latin typeface="Verdana"/>
            </a:endParaRPr>
          </a:p>
        </p:txBody>
      </p:sp>
      <p:sp>
        <p:nvSpPr>
          <p:cNvPr id="2" name="Title 1"/>
          <p:cNvSpPr>
            <a:spLocks noGrp="1"/>
          </p:cNvSpPr>
          <p:nvPr>
            <p:ph type="title"/>
          </p:nvPr>
        </p:nvSpPr>
        <p:spPr>
          <a:xfrm>
            <a:off x="467544" y="476672"/>
            <a:ext cx="7704856" cy="1143000"/>
          </a:xfrm>
        </p:spPr>
        <p:txBody>
          <a:bodyPr/>
          <a:lstStyle/>
          <a:p>
            <a:r>
              <a:rPr lang="de-DE" noProof="0"/>
              <a:t>Wenn der Stoff bereits </a:t>
            </a:r>
            <a:br>
              <a:rPr smtClean="0"/>
            </a:br>
            <a:r>
              <a:rPr lang="de-DE" noProof="0" smtClean="0"/>
              <a:t>registriert </a:t>
            </a:r>
            <a:r>
              <a:rPr lang="de-DE" noProof="0"/>
              <a:t>ist</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7769873" y="5510480"/>
            <a:ext cx="1194615" cy="1086871"/>
          </a:xfrm>
          <a:prstGeom prst="rect">
            <a:avLst/>
          </a:prstGeom>
        </p:spPr>
      </p:pic>
    </p:spTree>
    <p:extLst>
      <p:ext uri="{BB962C8B-B14F-4D97-AF65-F5344CB8AC3E}">
        <p14:creationId xmlns:p14="http://schemas.microsoft.com/office/powerpoint/2010/main" val="3702924722"/>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315197" y="269776"/>
            <a:ext cx="8229600" cy="1143000"/>
          </a:xfrm>
        </p:spPr>
        <p:txBody>
          <a:bodyPr/>
          <a:lstStyle/>
          <a:p>
            <a:r>
              <a:rPr lang="de-DE" noProof="0" smtClean="0"/>
              <a:t>Das Wichtigste in Kürze</a:t>
            </a:r>
            <a:endParaRPr lang="de-DE" noProof="0"/>
          </a:p>
        </p:txBody>
      </p:sp>
      <p:sp>
        <p:nvSpPr>
          <p:cNvPr id="3" name="Content Placeholder 2"/>
          <p:cNvSpPr>
            <a:spLocks noGrp="1"/>
          </p:cNvSpPr>
          <p:nvPr>
            <p:ph idx="1"/>
          </p:nvPr>
        </p:nvSpPr>
        <p:spPr>
          <a:xfrm>
            <a:off x="323528" y="1412776"/>
            <a:ext cx="8640960" cy="5184576"/>
          </a:xfrm>
        </p:spPr>
        <p:txBody>
          <a:bodyPr>
            <a:normAutofit fontScale="47500" lnSpcReduction="20000"/>
          </a:bodyPr>
          <a:lstStyle/>
          <a:p>
            <a:r>
              <a:rPr lang="de-DE" sz="4200" noProof="0" smtClean="0"/>
              <a:t>Prüfen Sie, welcher Ihrer Stoffe bereits registriert ist und welcher nicht</a:t>
            </a:r>
          </a:p>
          <a:p>
            <a:endParaRPr lang="de-DE" sz="3400" noProof="0" smtClean="0"/>
          </a:p>
          <a:p>
            <a:pPr lvl="1">
              <a:buFont typeface="Arial" panose="020b0604020202020204" pitchFamily="34" charset="0"/>
              <a:buChar char="•"/>
            </a:pPr>
            <a:r>
              <a:rPr lang="de-DE" sz="3200" noProof="0" smtClean="0"/>
              <a:t>Ist Ihr Stoff nicht registriert, müssen Sie gemeinsam mit Ihren Mitregistranten ein neues SIEF einrichten</a:t>
            </a:r>
          </a:p>
          <a:p>
            <a:pPr lvl="1">
              <a:buFont typeface="Arial" panose="020b0604020202020204" pitchFamily="34" charset="0"/>
              <a:buChar char="•"/>
            </a:pPr>
            <a:endParaRPr lang="de-DE" sz="3200" noProof="0" smtClean="0"/>
          </a:p>
          <a:p>
            <a:pPr lvl="1">
              <a:buFont typeface="Arial" panose="020b0604020202020204" pitchFamily="34" charset="0"/>
              <a:buChar char="•"/>
            </a:pPr>
            <a:r>
              <a:rPr lang="de-DE" sz="3200" noProof="0" smtClean="0"/>
              <a:t>Ist Ihr Stoff bereits registriert, müssen Sie dem bestehenden SIEF beitreten</a:t>
            </a:r>
          </a:p>
          <a:p>
            <a:pPr marL="0" indent="0">
              <a:buNone/>
            </a:pPr>
            <a:endParaRPr lang="de-DE" sz="3400" noProof="0" smtClean="0"/>
          </a:p>
          <a:p>
            <a:r>
              <a:rPr lang="de-DE" sz="4200" noProof="0" smtClean="0"/>
              <a:t>Kontaktieren Sie die Prä-SIEF-/SIEF-Mitglieder oder den federführenden Registranten. Ergreifen Sie die Initiative</a:t>
            </a:r>
          </a:p>
          <a:p>
            <a:endParaRPr lang="de-DE" sz="4200" noProof="0" smtClean="0"/>
          </a:p>
          <a:p>
            <a:r>
              <a:rPr lang="de-DE" sz="4200" noProof="0" smtClean="0"/>
              <a:t>Einigen Sie sich auf die Stoffgleichheit</a:t>
            </a:r>
          </a:p>
          <a:p>
            <a:endParaRPr lang="de-DE" sz="4200" noProof="0" smtClean="0"/>
          </a:p>
          <a:p>
            <a:r>
              <a:rPr lang="de-DE" sz="4200" noProof="0" smtClean="0"/>
              <a:t>Stellen Sie fest, bei welchen Stoffen Sie allein sind und über keine Daten verfügen. Suchen Sie Hilfe, falls es sich um essenzielle Stoffe für Ihr Geschäft handelt</a:t>
            </a:r>
          </a:p>
          <a:p>
            <a:endParaRPr lang="de-DE" sz="4200"/>
          </a:p>
          <a:p>
            <a:r>
              <a:rPr lang="de-DE" sz="4200"/>
              <a:t>Unterstützung erhalten Sie </a:t>
            </a:r>
            <a:r>
              <a:rPr lang="de-DE" sz="4200" smtClean="0"/>
              <a:t>unter: </a:t>
            </a:r>
            <a:r>
              <a:rPr lang="de-DE" sz="4200" smtClean="0">
                <a:hlinkClick r:id="rId3"/>
              </a:rPr>
              <a:t>https://echa.europa.eu/reach-2018</a:t>
            </a:r>
            <a:endParaRPr lang="de-DE" sz="4200" smtClean="0"/>
          </a:p>
          <a:p>
            <a:pPr marL="0" indent="0">
              <a:buNone/>
            </a:pPr>
            <a:endParaRPr lang="de-DE" sz="4200"/>
          </a:p>
          <a:p>
            <a:endParaRPr lang="de-DE" noProof="0"/>
          </a:p>
        </p:txBody>
      </p:sp>
    </p:spTree>
    <p:extLst>
      <p:ext uri="{BB962C8B-B14F-4D97-AF65-F5344CB8AC3E}">
        <p14:creationId xmlns:p14="http://schemas.microsoft.com/office/powerpoint/2010/main" val="1604304338"/>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de-DE"/>
          </a:p>
        </p:txBody>
      </p:sp>
      <p:sp>
        <p:nvSpPr>
          <p:cNvPr id="4" name="Title 3"/>
          <p:cNvSpPr>
            <a:spLocks noGrp="1"/>
          </p:cNvSpPr>
          <p:nvPr>
            <p:ph type="title"/>
          </p:nvPr>
        </p:nvSpPr>
        <p:spPr/>
        <p:txBody>
          <a:bodyPr/>
          <a:lstStyle/>
          <a:p>
            <a:r>
              <a:rPr lang="de-DE" noProof="0" smtClean="0"/>
              <a:t>Zweck der Präsentation</a:t>
            </a:r>
            <a:endParaRPr lang="de-DE" noProof="0"/>
          </a:p>
        </p:txBody>
      </p:sp>
      <p:sp>
        <p:nvSpPr>
          <p:cNvPr id="5" name="Content Placeholder 4"/>
          <p:cNvSpPr>
            <a:spLocks noGrp="1"/>
          </p:cNvSpPr>
          <p:nvPr>
            <p:ph idx="1"/>
          </p:nvPr>
        </p:nvSpPr>
        <p:spPr/>
        <p:txBody>
          <a:bodyPr>
            <a:normAutofit fontScale="62500" lnSpcReduction="20000"/>
          </a:bodyPr>
          <a:lstStyle/>
          <a:p>
            <a:r>
              <a:rPr lang="de-DE" altLang="en-US" noProof="0"/>
              <a:t>Diese Präsentation und die zugehörigen Notizen wurden von der ECHA, der Europäischen Chemikalienagentur, erstellt, um Sie bei der Ausarbeitung einer eigenen Präsentation zu REACH 2018, also der letzten Registrierungsfrist für Phase-in-Stoffe, zu unterstützen. Sie ermöglicht Ihnen, relevante Folien auszuwählen und sie entsprechend den Bedürfnissen Ihres Publikums – Führungskräfte, Arbeitnehmer, Fachkräfte für Umweltgesundheit und Sicherheit, Behörden usw. – abzuändern. Die Nutzung bedarf keiner weiteren Genehmigung.</a:t>
            </a:r>
          </a:p>
          <a:p>
            <a:endParaRPr lang="de-DE" altLang="en-US" noProof="0"/>
          </a:p>
          <a:p>
            <a:r>
              <a:rPr lang="de-DE" altLang="en-US" noProof="0"/>
              <a:t>In dieser Präsentation wird ein kurzer Überblick über Phase 2 (Ermitteln Sie Ihre Mitregistranten) des Fahrplans der ECHA für REACH 2018 gegeben. Sie ist Bestandteil einer Reihe von Präsentationen zu REACH 2018, die auf der Website der ECHA veröffentlicht werden. Anregungen und Kommentare können Sie an folgende E-Mail-Adresse richten: </a:t>
            </a:r>
            <a:r>
              <a:rPr lang="de-DE" altLang="en-US" b="1" noProof="0" smtClean="0">
                <a:solidFill>
                  <a:srgbClr val="0046AD"/>
                </a:solidFill>
              </a:rPr>
              <a:t>reach-2018@echa.europa.eu</a:t>
            </a:r>
            <a:r>
              <a:rPr lang="de-DE" altLang="en-US" noProof="0"/>
              <a:t>.  </a:t>
            </a:r>
          </a:p>
          <a:p>
            <a:endParaRPr lang="de-DE" altLang="en-US" noProof="0"/>
          </a:p>
          <a:p>
            <a:r>
              <a:rPr lang="de-DE" altLang="en-US" b="1" noProof="0"/>
              <a:t>Rechtlicher Hinweis: </a:t>
            </a:r>
            <a:r>
              <a:rPr lang="de-DE" altLang="en-US" noProof="0"/>
              <a:t>Die Informationen in dieser Präsentation bilden keine Rechtsberatung und stellen nicht notwendigerweise den in rechtlichem Sinne offiziellen Standpunkt der Europäischen Chemikalienagentur dar. Die Europäische Chemikalienagentur übernimmt keine Haftung für den Inhalt dieses Dokuments.</a:t>
            </a:r>
          </a:p>
          <a:p>
            <a:endParaRPr lang="de-DE" altLang="en-US" noProof="0"/>
          </a:p>
          <a:p>
            <a:r>
              <a:rPr lang="de-DE" altLang="en-US" noProof="0"/>
              <a:t>Veröffentlichung: Mai 2017</a:t>
            </a:r>
          </a:p>
          <a:p>
            <a:pPr marL="0" indent="0">
              <a:buNone/>
            </a:pPr>
            <a:endParaRPr lang="de-DE" noProof="0"/>
          </a:p>
        </p:txBody>
      </p:sp>
    </p:spTree>
    <p:extLst>
      <p:ext uri="{BB962C8B-B14F-4D97-AF65-F5344CB8AC3E}">
        <p14:creationId xmlns:p14="http://schemas.microsoft.com/office/powerpoint/2010/main" val="4167697365"/>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659829"/>
            <a:ext cx="8229600" cy="1143000"/>
          </a:xfrm>
        </p:spPr>
        <p:txBody>
          <a:bodyPr/>
          <a:lstStyle/>
          <a:p>
            <a:r>
              <a:rPr lang="de-DE" noProof="0"/>
              <a:t>REACH-Registrierung 2018</a:t>
            </a:r>
          </a:p>
        </p:txBody>
      </p:sp>
      <p:sp>
        <p:nvSpPr>
          <p:cNvPr id="3" name="Content Placeholder 2"/>
          <p:cNvSpPr>
            <a:spLocks noGrp="1"/>
          </p:cNvSpPr>
          <p:nvPr>
            <p:ph idx="1"/>
          </p:nvPr>
        </p:nvSpPr>
        <p:spPr>
          <a:xfrm>
            <a:off x="457200" y="1783357"/>
            <a:ext cx="8229600" cy="4525963"/>
          </a:xfrm>
        </p:spPr>
        <p:txBody>
          <a:bodyPr/>
          <a:lstStyle/>
          <a:p>
            <a:pPr marL="0" lvl="0" indent="0">
              <a:spcBef>
                <a:spcPts val="1200"/>
              </a:spcBef>
              <a:spcAft>
                <a:spcPts val="2400"/>
              </a:spcAft>
              <a:buNone/>
              <a:defRPr/>
            </a:pPr>
            <a:r>
              <a:rPr lang="de-DE" b="1" noProof="0">
                <a:solidFill>
                  <a:srgbClr val="008BC8"/>
                </a:solidFill>
                <a:latin typeface="Verdana"/>
              </a:rPr>
              <a:t>Maßnahmen während der Phase 2</a:t>
            </a:r>
          </a:p>
          <a:p>
            <a:pPr marL="457200" lvl="0" indent="-457200">
              <a:spcBef>
                <a:spcPts val="600"/>
              </a:spcBef>
              <a:spcAft>
                <a:spcPts val="1200"/>
              </a:spcAft>
              <a:buFont typeface="+mj-lt"/>
              <a:buAutoNum type="arabicPeriod"/>
              <a:defRPr/>
            </a:pPr>
            <a:r>
              <a:rPr lang="de-DE" sz="2200" noProof="0">
                <a:solidFill>
                  <a:sysClr val="windowText" lastClr="000000"/>
                </a:solidFill>
                <a:latin typeface="Verdana"/>
              </a:rPr>
              <a:t>Stellen Sie fest, ob Ihre Stoffe bereits registriert sind</a:t>
            </a:r>
          </a:p>
          <a:p>
            <a:pPr marL="457200" lvl="0" indent="-457200">
              <a:spcBef>
                <a:spcPts val="600"/>
              </a:spcBef>
              <a:spcAft>
                <a:spcPts val="1200"/>
              </a:spcAft>
              <a:buFont typeface="+mj-lt"/>
              <a:buAutoNum type="arabicPeriod"/>
              <a:defRPr/>
            </a:pPr>
            <a:r>
              <a:rPr lang="de-DE" sz="2200" noProof="0">
                <a:solidFill>
                  <a:sysClr val="windowText" lastClr="000000"/>
                </a:solidFill>
                <a:latin typeface="Verdana"/>
              </a:rPr>
              <a:t>Überprüfen Sie Ihre Vorregistrierungen</a:t>
            </a:r>
          </a:p>
          <a:p>
            <a:pPr marL="457200" lvl="0" indent="-457200">
              <a:spcBef>
                <a:spcPts val="600"/>
              </a:spcBef>
              <a:spcAft>
                <a:spcPts val="1200"/>
              </a:spcAft>
              <a:buFont typeface="+mj-lt"/>
              <a:buAutoNum type="arabicPeriod"/>
              <a:defRPr/>
            </a:pPr>
            <a:r>
              <a:rPr lang="de-DE" sz="2200" noProof="0">
                <a:solidFill>
                  <a:sysClr val="windowText" lastClr="000000"/>
                </a:solidFill>
                <a:latin typeface="Verdana"/>
              </a:rPr>
              <a:t>Ermitteln Sie Ihre Mitregistranten und kontaktieren Sie diese</a:t>
            </a:r>
          </a:p>
          <a:p>
            <a:pPr marL="457200" lvl="0" indent="-457200">
              <a:spcBef>
                <a:spcPts val="600"/>
              </a:spcBef>
              <a:spcAft>
                <a:spcPts val="1200"/>
              </a:spcAft>
              <a:buFont typeface="+mj-lt"/>
              <a:buAutoNum type="arabicPeriod"/>
              <a:defRPr/>
            </a:pPr>
            <a:r>
              <a:rPr lang="de-DE" sz="2200" noProof="0">
                <a:solidFill>
                  <a:sysClr val="windowText" lastClr="000000"/>
                </a:solidFill>
                <a:latin typeface="Verdana"/>
              </a:rPr>
              <a:t>Stellen Sie die Stoffgleichheit fest</a:t>
            </a:r>
          </a:p>
          <a:p>
            <a:pPr marL="457200" lvl="0" indent="-457200">
              <a:spcBef>
                <a:spcPts val="600"/>
              </a:spcBef>
              <a:spcAft>
                <a:spcPts val="1200"/>
              </a:spcAft>
              <a:buFont typeface="+mj-lt"/>
              <a:buAutoNum type="arabicPeriod"/>
              <a:defRPr/>
            </a:pPr>
            <a:r>
              <a:rPr lang="de-DE" sz="2200" noProof="0">
                <a:solidFill>
                  <a:sysClr val="windowText" lastClr="000000"/>
                </a:solidFill>
                <a:latin typeface="Verdana"/>
              </a:rPr>
              <a:t>Bereiten Sie die Zusammenarbeit im Rahmen des SIEF vor</a:t>
            </a:r>
          </a:p>
          <a:p>
            <a:endParaRPr lang="de-DE" noProof="0"/>
          </a:p>
        </p:txBody>
      </p:sp>
    </p:spTree>
    <p:extLst>
      <p:ext uri="{BB962C8B-B14F-4D97-AF65-F5344CB8AC3E}">
        <p14:creationId xmlns:p14="http://schemas.microsoft.com/office/powerpoint/2010/main" val="1381194592"/>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6104" y="332656"/>
            <a:ext cx="8229600" cy="1143000"/>
          </a:xfrm>
        </p:spPr>
        <p:txBody>
          <a:bodyPr/>
          <a:lstStyle/>
          <a:p>
            <a:r>
              <a:rPr lang="de-DE" noProof="0" smtClean="0"/>
              <a:t>SIEF – Forum zum Austausch</a:t>
            </a:r>
            <a:br/>
            <a:r>
              <a:rPr lang="de-DE" noProof="0" smtClean="0"/>
              <a:t>von Stoffinformationen</a:t>
            </a:r>
            <a:endParaRPr lang="de-DE" noProof="0"/>
          </a:p>
        </p:txBody>
      </p:sp>
      <p:sp>
        <p:nvSpPr>
          <p:cNvPr id="3" name="Content Placeholder 2"/>
          <p:cNvSpPr>
            <a:spLocks noGrp="1"/>
          </p:cNvSpPr>
          <p:nvPr>
            <p:ph idx="1"/>
          </p:nvPr>
        </p:nvSpPr>
        <p:spPr>
          <a:xfrm>
            <a:off x="457200" y="1783357"/>
            <a:ext cx="8229600" cy="4525963"/>
          </a:xfrm>
        </p:spPr>
        <p:txBody>
          <a:bodyPr>
            <a:normAutofit/>
          </a:bodyPr>
          <a:lstStyle/>
          <a:p>
            <a:r>
              <a:rPr lang="de-DE" noProof="0" smtClean="0"/>
              <a:t>Zusammenarbeit von Unternehmen bei der gemeinsamen Registrierung desselben Stoffes</a:t>
            </a:r>
          </a:p>
          <a:p>
            <a:pPr lvl="1">
              <a:buFont typeface="Arial" panose="020b0604020202020204" pitchFamily="34" charset="0"/>
              <a:buChar char="•"/>
            </a:pPr>
            <a:r>
              <a:rPr lang="de-DE" noProof="0"/>
              <a:t>Erweitern Sie die Kenntnisse über Ihren Stoff</a:t>
            </a:r>
          </a:p>
          <a:p>
            <a:pPr lvl="1">
              <a:buFont typeface="Arial" panose="020b0604020202020204" pitchFamily="34" charset="0"/>
              <a:buChar char="•"/>
            </a:pPr>
            <a:r>
              <a:rPr lang="de-DE" noProof="0"/>
              <a:t>Senken Sie die Kosten der Registrierung für alle</a:t>
            </a:r>
          </a:p>
          <a:p>
            <a:pPr lvl="1">
              <a:buFont typeface="Arial" panose="020b0604020202020204" pitchFamily="34" charset="0"/>
              <a:buChar char="•"/>
            </a:pPr>
            <a:r>
              <a:rPr lang="de-DE" noProof="0"/>
              <a:t>Vermeiden Sie unnötige Tierversuche</a:t>
            </a:r>
          </a:p>
          <a:p>
            <a:r>
              <a:rPr lang="de-DE" noProof="0"/>
              <a:t>Nutzen Sie Daten über den Stoff gemeinsam und teilen Sie die Kosten</a:t>
            </a:r>
          </a:p>
          <a:p>
            <a:r>
              <a:rPr lang="de-DE" noProof="0"/>
              <a:t>Vorregistrierung &gt; Prä-SIEF &gt; SIEF &gt; gemeinsame Registrierung</a:t>
            </a:r>
          </a:p>
          <a:p>
            <a:pPr marL="0" indent="0">
              <a:buNone/>
            </a:pPr>
            <a:endParaRPr lang="de-DE" noProof="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5211640"/>
            <a:ext cx="1258517" cy="1296000"/>
          </a:xfrm>
          <a:prstGeom prst="rect">
            <a:avLst/>
          </a:prstGeom>
        </p:spPr>
      </p:pic>
    </p:spTree>
    <p:extLst>
      <p:ext uri="{BB962C8B-B14F-4D97-AF65-F5344CB8AC3E}">
        <p14:creationId xmlns:p14="http://schemas.microsoft.com/office/powerpoint/2010/main" val="2334860510"/>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Title 2"/>
          <p:cNvSpPr>
            <a:spLocks noGrp="1"/>
          </p:cNvSpPr>
          <p:nvPr>
            <p:ph type="title"/>
          </p:nvPr>
        </p:nvSpPr>
        <p:spPr>
          <a:xfrm>
            <a:off x="395536" y="404664"/>
            <a:ext cx="8229600" cy="1143000"/>
          </a:xfrm>
        </p:spPr>
        <p:txBody>
          <a:bodyPr/>
          <a:lstStyle/>
          <a:p>
            <a:r>
              <a:rPr lang="de-DE" noProof="0"/>
              <a:t>Stellen Sie fest, ob Ihr Stoff </a:t>
            </a:r>
            <a:br/>
            <a:r>
              <a:rPr lang="de-DE" noProof="0"/>
              <a:t>bereits registriert ist</a:t>
            </a:r>
          </a:p>
        </p:txBody>
      </p:sp>
      <p:sp>
        <p:nvSpPr>
          <p:cNvPr id="6" name="Content Placeholder 2"/>
          <p:cNvSpPr txBox="1"/>
          <p:nvPr/>
        </p:nvSpPr>
        <p:spPr>
          <a:xfrm>
            <a:off x="230832" y="1547664"/>
            <a:ext cx="8229600" cy="357986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85800" lvl="1">
              <a:buFont typeface="Arial" panose="020b0604020202020204" pitchFamily="34" charset="0"/>
              <a:buChar char="•"/>
            </a:pPr>
            <a:r>
              <a:rPr lang="de-DE" sz="2400" smtClean="0"/>
              <a:t>ECHA-Datenbank registrierter Stoffe</a:t>
            </a:r>
          </a:p>
          <a:p>
            <a:pPr marL="685800" lvl="1">
              <a:buFont typeface="Arial" panose="020b0604020202020204" pitchFamily="34" charset="0"/>
              <a:buChar char="•"/>
            </a:pPr>
            <a:r>
              <a:rPr lang="de-DE" sz="2400" smtClean="0">
                <a:solidFill>
                  <a:prstClr val="black"/>
                </a:solidFill>
                <a:latin typeface="Verdana"/>
              </a:rPr>
              <a:t>Liste der federführenden Registranten</a:t>
            </a:r>
            <a:r>
              <a:rPr lang="de-DE" smtClean="0"/>
              <a:t> </a:t>
            </a:r>
            <a:endParaRPr lang="de-DE" sz="2400"/>
          </a:p>
          <a:p>
            <a:pPr marL="685800" lvl="1">
              <a:buFont typeface="Arial" panose="020b0604020202020204" pitchFamily="34" charset="0"/>
              <a:buChar char="•"/>
            </a:pPr>
            <a:r>
              <a:rPr lang="de-DE" sz="2400" smtClean="0"/>
              <a:t>In REACH-IT: Menü </a:t>
            </a:r>
            <a:r>
              <a:rPr lang="en-GB" sz="2400" smtClean="0">
                <a:sym typeface="Wingdings" panose="05000000000000000000" pitchFamily="2" charset="2"/>
              </a:rPr>
              <a:t></a:t>
            </a:r>
            <a:r>
              <a:rPr lang="de-DE" smtClean="0"/>
              <a:t> </a:t>
            </a:r>
            <a:r>
              <a:rPr lang="de-DE" sz="2400" i="1" smtClean="0"/>
              <a:t>Joint submissions</a:t>
            </a:r>
            <a:r>
              <a:rPr lang="de-DE" sz="2400" smtClean="0"/>
              <a:t> (Gemeinsame Einreichungen)</a:t>
            </a:r>
            <a:br>
              <a:rPr lang="de-DE" sz="2400" smtClean="0"/>
            </a:br>
            <a:r>
              <a:rPr lang="en-GB" sz="2400" smtClean="0">
                <a:sym typeface="Wingdings" panose="05000000000000000000" pitchFamily="2" charset="2"/>
              </a:rPr>
              <a:t></a:t>
            </a:r>
            <a:r>
              <a:rPr lang="de-DE" smtClean="0"/>
              <a:t> </a:t>
            </a:r>
            <a:r>
              <a:rPr lang="de-DE" sz="2400" i="1" err="1" smtClean="0"/>
              <a:t>provide identifiers of your substance</a:t>
            </a:r>
            <a:r>
              <a:rPr lang="de-DE" sz="2400" smtClean="0"/>
              <a:t> (Identifikatoren Ihres Stoffes übermitteln)</a:t>
            </a:r>
          </a:p>
          <a:p>
            <a:pPr marL="400050" lvl="1" indent="0">
              <a:buNone/>
            </a:pPr>
            <a:endParaRPr lang="de-DE" sz="140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8188" y="4221088"/>
            <a:ext cx="2664296" cy="1123799"/>
          </a:xfrm>
          <a:prstGeom prst="rect">
            <a:avLst/>
          </a:prstGeom>
        </p:spPr>
      </p:pic>
      <p:sp>
        <p:nvSpPr>
          <p:cNvPr id="9" name="TextBox 8"/>
          <p:cNvSpPr txBox="1"/>
          <p:nvPr/>
        </p:nvSpPr>
        <p:spPr>
          <a:xfrm>
            <a:off x="4788024" y="5445224"/>
            <a:ext cx="3240360" cy="1015663"/>
          </a:xfrm>
          <a:prstGeom prst="rect">
            <a:avLst/>
          </a:prstGeom>
          <a:noFill/>
        </p:spPr>
        <p:txBody>
          <a:bodyPr wrap="square" rtlCol="0">
            <a:spAutoFit/>
          </a:bodyPr>
          <a:lstStyle/>
          <a:p>
            <a:pPr algn="ctr"/>
            <a:r>
              <a:rPr lang="de-DE" sz="2000" smtClean="0">
                <a:solidFill>
                  <a:prstClr val="black"/>
                </a:solidFill>
                <a:latin typeface="Verdana" panose="020b0604030504040204" pitchFamily="34" charset="0"/>
              </a:rPr>
              <a:t>JA:</a:t>
            </a:r>
          </a:p>
          <a:p>
            <a:pPr algn="ctr"/>
            <a:r>
              <a:rPr lang="de-DE" sz="2000">
                <a:solidFill>
                  <a:prstClr val="black"/>
                </a:solidFill>
                <a:latin typeface="Verdana" panose="020b0604030504040204" pitchFamily="34" charset="0"/>
              </a:rPr>
              <a:t>einem bestehenden SIEF beitreten</a:t>
            </a:r>
          </a:p>
        </p:txBody>
      </p:sp>
      <p:grpSp>
        <p:nvGrpSpPr>
          <p:cNvPr id="2" name="Group 1"/>
          <p:cNvGrpSpPr/>
          <p:nvPr/>
        </p:nvGrpSpPr>
        <p:grpSpPr>
          <a:xfrm>
            <a:off x="661865" y="5445224"/>
            <a:ext cx="2685999" cy="1152128"/>
            <a:chOff x="683568" y="4115238"/>
            <a:chExt cx="2685999" cy="936104"/>
          </a:xfrm>
        </p:grpSpPr>
        <p:sp>
          <p:nvSpPr>
            <p:cNvPr id="8" name="TextBox 7"/>
            <p:cNvSpPr txBox="1"/>
            <p:nvPr/>
          </p:nvSpPr>
          <p:spPr>
            <a:xfrm>
              <a:off x="683568" y="4161273"/>
              <a:ext cx="2664296" cy="707886"/>
            </a:xfrm>
            <a:prstGeom prst="rect">
              <a:avLst/>
            </a:prstGeom>
            <a:noFill/>
          </p:spPr>
          <p:txBody>
            <a:bodyPr wrap="square" rtlCol="0">
              <a:spAutoFit/>
            </a:bodyPr>
            <a:lstStyle/>
            <a:p>
              <a:pPr algn="ctr"/>
              <a:r>
                <a:rPr lang="de-DE" sz="2000" smtClean="0">
                  <a:solidFill>
                    <a:prstClr val="black"/>
                  </a:solidFill>
                  <a:latin typeface="Verdana" panose="020b0604030504040204" pitchFamily="34" charset="0"/>
                </a:rPr>
                <a:t>NEIN:</a:t>
              </a:r>
            </a:p>
            <a:p>
              <a:pPr algn="ctr"/>
              <a:r>
                <a:rPr lang="de-DE" sz="2000">
                  <a:solidFill>
                    <a:prstClr val="black"/>
                  </a:solidFill>
                  <a:latin typeface="Verdana" panose="020b0604030504040204" pitchFamily="34" charset="0"/>
                </a:rPr>
                <a:t>ein neues SIEF einrichten</a:t>
              </a:r>
              <a:endParaRPr lang="de-DE" sz="200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ounded Rectangle 9"/>
            <p:cNvSpPr/>
            <p:nvPr/>
          </p:nvSpPr>
          <p:spPr>
            <a:xfrm>
              <a:off x="705271" y="4115238"/>
              <a:ext cx="2664296" cy="936104"/>
            </a:xfrm>
            <a:prstGeom prst="roundRect">
              <a:avLst/>
            </a:prstGeom>
            <a:noFill/>
            <a:ln>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Tree>
    <p:extLst>
      <p:ext uri="{BB962C8B-B14F-4D97-AF65-F5344CB8AC3E}">
        <p14:creationId xmlns:p14="http://schemas.microsoft.com/office/powerpoint/2010/main" val="3638734778"/>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694" y="476672"/>
            <a:ext cx="8229600" cy="1143000"/>
          </a:xfrm>
        </p:spPr>
        <p:txBody>
          <a:bodyPr/>
          <a:lstStyle/>
          <a:p>
            <a:r>
              <a:rPr lang="de-DE" noProof="0" smtClean="0"/>
              <a:t>Überprüfen Sie Ihre</a:t>
            </a:r>
            <a:br>
              <a:rPr/>
            </a:br>
            <a:r>
              <a:rPr lang="de-DE" noProof="0" smtClean="0"/>
              <a:t>Vorregistrierung</a:t>
            </a:r>
            <a:endParaRPr lang="de-DE" noProof="0"/>
          </a:p>
        </p:txBody>
      </p:sp>
      <p:sp>
        <p:nvSpPr>
          <p:cNvPr id="3" name="Content Placeholder 2"/>
          <p:cNvSpPr>
            <a:spLocks noGrp="1"/>
          </p:cNvSpPr>
          <p:nvPr>
            <p:ph idx="1"/>
          </p:nvPr>
        </p:nvSpPr>
        <p:spPr>
          <a:xfrm>
            <a:off x="457200" y="1844824"/>
            <a:ext cx="7067128" cy="4525963"/>
          </a:xfrm>
        </p:spPr>
        <p:txBody>
          <a:bodyPr/>
          <a:lstStyle/>
          <a:p>
            <a:r>
              <a:rPr lang="de-DE" noProof="0"/>
              <a:t>Diese räumt Ihnen das Recht ein, bis zum 31. Mai 2018 auf dem Markt zu bleiben</a:t>
            </a:r>
            <a:endParaRPr lang="de-DE"/>
          </a:p>
          <a:p>
            <a:pPr lvl="1">
              <a:buFont typeface="Arial" panose="020b0604020202020204" pitchFamily="34" charset="0"/>
              <a:buChar char="•"/>
            </a:pPr>
            <a:r>
              <a:rPr lang="de-DE" noProof="0" smtClean="0"/>
              <a:t>Je Stoff, den Sie registrieren möchten, ist eine Vorregistrierung erforderlich </a:t>
            </a:r>
          </a:p>
          <a:p>
            <a:r>
              <a:rPr lang="de-DE" noProof="0" smtClean="0"/>
              <a:t>In REACH-IT</a:t>
            </a:r>
          </a:p>
          <a:p>
            <a:pPr lvl="1">
              <a:buFont typeface="Arial" panose="020b0604020202020204" pitchFamily="34" charset="0"/>
              <a:buChar char="•"/>
            </a:pPr>
            <a:r>
              <a:rPr lang="de-DE" sz="2000" noProof="0" smtClean="0"/>
              <a:t>Stellen Sie sicher, dass Sie auf Ihr Konto zugreifen können: Dazu benötigen Sie Benutzername und Passwort</a:t>
            </a:r>
          </a:p>
          <a:p>
            <a:r>
              <a:rPr lang="de-DE" noProof="0"/>
              <a:t>Bietet den Mitregistranten die Möglichkeit, andere Mitregistranten zu ermitteln</a:t>
            </a:r>
          </a:p>
          <a:p>
            <a:pPr lvl="1">
              <a:buFont typeface="Arial" panose="020b0604020202020204" pitchFamily="34" charset="0"/>
              <a:buChar char="•"/>
            </a:pPr>
            <a:r>
              <a:rPr lang="de-DE" sz="2000" noProof="0" smtClean="0"/>
              <a:t>Stellen Sie sicher, dass Ihre Kontaktdaten aktuell sind</a:t>
            </a:r>
          </a:p>
          <a:p>
            <a:pPr marL="0" indent="0">
              <a:buNone/>
            </a:pPr>
            <a:endParaRPr lang="de-DE" noProof="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4500711"/>
            <a:ext cx="1461972" cy="1304553"/>
          </a:xfrm>
          <a:prstGeom prst="rect">
            <a:avLst/>
          </a:prstGeom>
        </p:spPr>
      </p:pic>
    </p:spTree>
    <p:extLst>
      <p:ext uri="{BB962C8B-B14F-4D97-AF65-F5344CB8AC3E}">
        <p14:creationId xmlns:p14="http://schemas.microsoft.com/office/powerpoint/2010/main" val="81739650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476672"/>
            <a:ext cx="6995120" cy="1143000"/>
          </a:xfrm>
        </p:spPr>
        <p:txBody>
          <a:bodyPr/>
          <a:lstStyle/>
          <a:p>
            <a:r>
              <a:rPr lang="de-DE" noProof="0" smtClean="0"/>
              <a:t>Wenn Ihr Stoff noch nicht</a:t>
            </a:r>
            <a:br>
              <a:rPr/>
            </a:br>
            <a:r>
              <a:rPr lang="de-DE" noProof="0" smtClean="0"/>
              <a:t>registriert ist:</a:t>
            </a:r>
            <a:endParaRPr lang="de-DE" noProof="0"/>
          </a:p>
        </p:txBody>
      </p:sp>
      <p:sp>
        <p:nvSpPr>
          <p:cNvPr id="3" name="Content Placeholder 2"/>
          <p:cNvSpPr>
            <a:spLocks noGrp="1"/>
          </p:cNvSpPr>
          <p:nvPr>
            <p:ph idx="1"/>
          </p:nvPr>
        </p:nvSpPr>
        <p:spPr>
          <a:xfrm>
            <a:off x="457200" y="1988840"/>
            <a:ext cx="8229600" cy="3196952"/>
          </a:xfrm>
        </p:spPr>
        <p:txBody>
          <a:bodyPr>
            <a:normAutofit fontScale="92500" lnSpcReduction="10000"/>
          </a:bodyPr>
          <a:lstStyle/>
          <a:p>
            <a:r>
              <a:rPr lang="de-DE" noProof="0" smtClean="0"/>
              <a:t>Ermitteln Sie Ihre Mitregistranten im Prä-SIEF in REACH-IT</a:t>
            </a:r>
          </a:p>
          <a:p>
            <a:r>
              <a:rPr lang="de-DE" noProof="0"/>
              <a:t>Kontakt über E-Mail</a:t>
            </a:r>
          </a:p>
          <a:p>
            <a:r>
              <a:rPr lang="de-DE" noProof="0" smtClean="0"/>
              <a:t>Als SIEF Formation Facilitator (SFF) können Sie in REACH-IT angeben, dass Sie Mitregistranten ermitteln möchten oder in welcher Form Sie die Diskussionen organisieren möchten</a:t>
            </a:r>
          </a:p>
          <a:p>
            <a:r>
              <a:rPr lang="de-DE" noProof="0"/>
              <a:t>Ein SIEF kann klein sein, oder Sie sind unter Umständen der einzige Registrant</a:t>
            </a:r>
          </a:p>
          <a:p>
            <a:endParaRPr lang="de-DE" b="1" noProof="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8312" y="4941168"/>
            <a:ext cx="1258517" cy="1296000"/>
          </a:xfrm>
          <a:prstGeom prst="rect">
            <a:avLst/>
          </a:prstGeom>
        </p:spPr>
      </p:pic>
    </p:spTree>
    <p:extLst>
      <p:ext uri="{BB962C8B-B14F-4D97-AF65-F5344CB8AC3E}">
        <p14:creationId xmlns:p14="http://schemas.microsoft.com/office/powerpoint/2010/main" val="1157626187"/>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374848" y="332656"/>
            <a:ext cx="8229600" cy="1143000"/>
          </a:xfrm>
        </p:spPr>
        <p:txBody>
          <a:bodyPr/>
          <a:lstStyle/>
          <a:p>
            <a:r>
              <a:rPr lang="de-DE" noProof="0" smtClean="0"/>
              <a:t>Stoffidentitätsprofil (SIP)</a:t>
            </a:r>
            <a:endParaRPr lang="de-DE" noProof="0"/>
          </a:p>
        </p:txBody>
      </p:sp>
      <p:sp>
        <p:nvSpPr>
          <p:cNvPr id="4" name="Slide Number Placeholder 3"/>
          <p:cNvSpPr>
            <a:spLocks noGrp="1"/>
          </p:cNvSpPr>
          <p:nvPr>
            <p:ph type="sldNum" sz="quarter" idx="12"/>
          </p:nvPr>
        </p:nvSpPr>
        <p:spPr/>
        <p:txBody>
          <a:bodyPr/>
          <a:lstStyle/>
          <a:p>
            <a:pPr>
              <a:buNone/>
            </a:pPr>
            <a:fld id="{53FE240C-791C-4FA0-BA72-1FE57C9E7D13}" type="slidenum">
              <a:rPr lang="en-GB" smtClean="0">
                <a:solidFill>
                  <a:prstClr val="black">
                    <a:tint val="75000"/>
                  </a:prstClr>
                </a:solidFill>
              </a:rPr>
              <a:pPr>
                <a:buNone/>
              </a:pPr>
              <a:t>8</a:t>
            </a:fld>
            <a:endParaRPr lang="de-DE">
              <a:solidFill>
                <a:prstClr val="black">
                  <a:tint val="75000"/>
                </a:prstClr>
              </a:solidFill>
            </a:endParaRPr>
          </a:p>
        </p:txBody>
      </p:sp>
      <p:sp>
        <p:nvSpPr>
          <p:cNvPr id="7" name="Content Placeholder 2"/>
          <p:cNvSpPr>
            <a:spLocks noGrp="1"/>
          </p:cNvSpPr>
          <p:nvPr>
            <p:ph idx="1"/>
          </p:nvPr>
        </p:nvSpPr>
        <p:spPr>
          <a:xfrm>
            <a:off x="486916" y="1899268"/>
            <a:ext cx="8117532" cy="4079608"/>
          </a:xfrm>
        </p:spPr>
        <p:txBody>
          <a:bodyPr>
            <a:normAutofit/>
          </a:bodyPr>
          <a:lstStyle/>
          <a:p>
            <a:pPr marL="457200" indent="-457200">
              <a:spcAft>
                <a:spcPts val="1200"/>
              </a:spcAft>
              <a:buFont typeface="+mj-lt"/>
              <a:buAutoNum type="arabicPeriod"/>
            </a:pPr>
            <a:r>
              <a:rPr lang="de-DE" noProof="0"/>
              <a:t>Name </a:t>
            </a:r>
          </a:p>
          <a:p>
            <a:pPr marL="457200" indent="-457200">
              <a:spcAft>
                <a:spcPts val="1200"/>
              </a:spcAft>
              <a:buFont typeface="+mj-lt"/>
              <a:buAutoNum type="arabicPeriod"/>
            </a:pPr>
            <a:r>
              <a:rPr lang="de-DE" noProof="0"/>
              <a:t>Andere Identifikatoren (</a:t>
            </a:r>
            <a:r>
              <a:rPr lang="de-DE" noProof="0" smtClean="0"/>
              <a:t>z. B</a:t>
            </a:r>
            <a:r>
              <a:rPr lang="de-DE" noProof="0"/>
              <a:t>. EG, CAS)</a:t>
            </a:r>
          </a:p>
          <a:p>
            <a:pPr marL="457200" indent="-457200">
              <a:spcAft>
                <a:spcPts val="1200"/>
              </a:spcAft>
              <a:buFont typeface="+mj-lt"/>
              <a:buAutoNum type="arabicPeriod"/>
            </a:pPr>
            <a:r>
              <a:rPr lang="de-DE" noProof="0"/>
              <a:t>Zusammensetzung (Grenzzusammensetzung)</a:t>
            </a:r>
          </a:p>
          <a:p>
            <a:pPr marL="0" indent="0">
              <a:buNone/>
            </a:pPr>
            <a:r>
              <a:rPr lang="de-DE" noProof="0"/>
              <a:t>des </a:t>
            </a:r>
            <a:r>
              <a:rPr lang="de-DE" b="1" noProof="0"/>
              <a:t>gemeinsam registrierten </a:t>
            </a:r>
            <a:r>
              <a:rPr lang="de-DE" noProof="0"/>
              <a:t>Stoffes</a:t>
            </a:r>
          </a:p>
        </p:txBody>
      </p:sp>
      <p:pic>
        <p:nvPicPr>
          <p:cNvPr id="8"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4250684"/>
            <a:ext cx="1728192" cy="1728192"/>
          </a:xfrm>
          <a:prstGeom prst="rect">
            <a:avLst/>
          </a:prstGeom>
          <a:ln w="22225" cmpd="thickThin">
            <a:solidFill>
              <a:schemeClr val="bg1"/>
            </a:solidFill>
          </a:ln>
        </p:spPr>
      </p:pic>
    </p:spTree>
    <p:extLst>
      <p:ext uri="{BB962C8B-B14F-4D97-AF65-F5344CB8AC3E}">
        <p14:creationId xmlns:p14="http://schemas.microsoft.com/office/powerpoint/2010/main" val="713652411"/>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323528" y="357596"/>
            <a:ext cx="8229600" cy="1143000"/>
          </a:xfrm>
        </p:spPr>
        <p:txBody>
          <a:bodyPr/>
          <a:lstStyle/>
          <a:p>
            <a:r>
              <a:rPr lang="de-DE" noProof="0"/>
              <a:t>Stellen Sie die Stoffgleichheit fest </a:t>
            </a:r>
          </a:p>
        </p:txBody>
      </p:sp>
      <p:sp>
        <p:nvSpPr>
          <p:cNvPr id="3" name="Content Placeholder 2"/>
          <p:cNvSpPr>
            <a:spLocks noGrp="1"/>
          </p:cNvSpPr>
          <p:nvPr>
            <p:ph idx="1"/>
          </p:nvPr>
        </p:nvSpPr>
        <p:spPr>
          <a:xfrm>
            <a:off x="457200" y="1783357"/>
            <a:ext cx="7787208" cy="4525963"/>
          </a:xfrm>
        </p:spPr>
        <p:txBody>
          <a:bodyPr>
            <a:normAutofit lnSpcReduction="10000"/>
          </a:bodyPr>
          <a:lstStyle/>
          <a:p>
            <a:pPr marL="0" lvl="0" indent="0">
              <a:buNone/>
              <a:defRPr/>
            </a:pPr>
            <a:r>
              <a:rPr lang="de-DE" b="1" noProof="0">
                <a:solidFill>
                  <a:srgbClr val="008BC8"/>
                </a:solidFill>
                <a:latin typeface="Verdana"/>
              </a:rPr>
              <a:t>Ergibt sich aus Ihrer Stoffidentifizierung</a:t>
            </a:r>
          </a:p>
          <a:p>
            <a:pPr marL="0" lvl="0" indent="0">
              <a:buNone/>
              <a:defRPr/>
            </a:pPr>
            <a:endParaRPr lang="de-DE" noProof="0">
              <a:solidFill>
                <a:sysClr val="windowText" lastClr="000000"/>
              </a:solidFill>
              <a:latin typeface="Verdana"/>
              <a:ea typeface="ＭＳ Ｐゴシック" charset="-128"/>
              <a:cs typeface="Arial" pitchFamily="34" charset="0"/>
            </a:endParaRPr>
          </a:p>
          <a:p>
            <a:pPr lvl="0"/>
            <a:r>
              <a:rPr lang="de-DE" noProof="0">
                <a:solidFill>
                  <a:prstClr val="black"/>
                </a:solidFill>
              </a:rPr>
              <a:t>Die Mitregistranten ermitteln den Namen</a:t>
            </a:r>
            <a:br>
              <a:rPr/>
            </a:br>
            <a:r>
              <a:rPr lang="de-DE" noProof="0">
                <a:solidFill>
                  <a:prstClr val="black"/>
                </a:solidFill>
              </a:rPr>
              <a:t>ihres Stoffes gemäß den Leitlinien der</a:t>
            </a:r>
            <a:br>
              <a:rPr/>
            </a:br>
            <a:r>
              <a:rPr lang="de-DE" noProof="0">
                <a:solidFill>
                  <a:prstClr val="black"/>
                </a:solidFill>
              </a:rPr>
              <a:t>ECHA unter Berücksichtigung der</a:t>
            </a:r>
            <a:br>
              <a:rPr/>
            </a:br>
            <a:r>
              <a:rPr lang="de-DE" noProof="0">
                <a:solidFill>
                  <a:prstClr val="black"/>
                </a:solidFill>
              </a:rPr>
              <a:t>Zusammensetzung und der Art des Stoffes</a:t>
            </a:r>
          </a:p>
          <a:p>
            <a:pPr lvl="0"/>
            <a:r>
              <a:rPr lang="de-DE" noProof="0">
                <a:solidFill>
                  <a:prstClr val="black"/>
                </a:solidFill>
              </a:rPr>
              <a:t>Wenn der Stoffname übereinstimmt, werden die Stoffe als identisch betrachtet</a:t>
            </a:r>
          </a:p>
          <a:p>
            <a:pPr lvl="0"/>
            <a:r>
              <a:rPr lang="de-DE" noProof="0" smtClean="0">
                <a:solidFill>
                  <a:prstClr val="black"/>
                </a:solidFill>
              </a:rPr>
              <a:t>Definieren Sie gemeinsam das Stoffidentitätsprofil (SIP) und die Grenzzusammensetzung(en) des gemeinsam zu registrierenden Stoffes </a:t>
            </a:r>
            <a:endParaRPr lang="de-DE" noProof="0">
              <a:solidFill>
                <a:prstClr val="black"/>
              </a:solidFill>
            </a:endParaRPr>
          </a:p>
          <a:p>
            <a:endParaRPr lang="de-DE" noProof="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0312" y="2348880"/>
            <a:ext cx="1458954" cy="1103568"/>
          </a:xfrm>
          <a:prstGeom prst="rect">
            <a:avLst/>
          </a:prstGeom>
        </p:spPr>
      </p:pic>
    </p:spTree>
    <p:extLst>
      <p:ext uri="{BB962C8B-B14F-4D97-AF65-F5344CB8AC3E}">
        <p14:creationId xmlns:p14="http://schemas.microsoft.com/office/powerpoint/2010/main" val="2279216872"/>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ACTV10-6-53868</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https://activity.echa.europa.eu/sites/act-10/process-10-11/_layouts/DocIdRedir.aspx?ID=ACTV10-6-53868</Url>
      <Description>ACTV10-6-53868</Description>
    </_dlc_DocIdUrl>
    <ECHACategoryTaxHTField0 xmlns="1a101ee2-a8a8-4e0f-bfd9-aff15f9bc839">
      <Terms xmlns="http://schemas.microsoft.com/office/infopath/2007/PartnerControls"/>
    </ECHACategoryTaxHTField0>
  </documentManagement>
</p:properties>
</file>

<file path=customXml/itemProps1.xml><?xml version="1.0" encoding="utf-8"?>
<ds:datastoreItem xmlns:ds="http://schemas.openxmlformats.org/officeDocument/2006/customXml" ds:itemID="{57325CAE-108D-4A40-AB78-5D4972D3F836}">
  <ds:schemaRefs/>
</ds:datastoreItem>
</file>

<file path=customXml/itemProps2.xml><?xml version="1.0" encoding="utf-8"?>
<ds:datastoreItem xmlns:ds="http://schemas.openxmlformats.org/officeDocument/2006/customXml" ds:itemID="{C661D9F9-A681-4970-9AB3-BB2CEB580C4E}">
  <ds:schemaRefs/>
</ds:datastoreItem>
</file>

<file path=customXml/itemProps3.xml><?xml version="1.0" encoding="utf-8"?>
<ds:datastoreItem xmlns:ds="http://schemas.openxmlformats.org/officeDocument/2006/customXml" ds:itemID="{393C2A4F-378A-406C-8017-7706C7BE96B5}">
  <ds:schemaRefs/>
</ds:datastoreItem>
</file>

<file path=customXml/itemProps4.xml><?xml version="1.0" encoding="utf-8"?>
<ds:datastoreItem xmlns:ds="http://schemas.openxmlformats.org/officeDocument/2006/customXml" ds:itemID="{BC4D770D-82C3-4A6C-9FA2-FCA4CA3018DD}">
  <ds:schemaRefs/>
</ds:datastoreItem>
</file>

<file path=customXml/itemProps5.xml><?xml version="1.0" encoding="utf-8"?>
<ds:datastoreItem xmlns:ds="http://schemas.openxmlformats.org/officeDocument/2006/customXml" ds:itemID="{7BCF6A5F-9D12-494B-A636-D4E7909EB38C}">
  <ds:schemaRefs>
    <ds:schemaRef ds:uri="b80ede5c-af4c-4bf2-9a87-706a3579dc11"/>
    <ds:schemaRef ds:uri="http://schemas.microsoft.com/office/2006/metadata/properties"/>
    <ds:schemaRef ds:uri="http://purl.org/dc/elements/1.1/"/>
    <ds:schemaRef ds:uri="http://purl.org/dc/terms/"/>
    <ds:schemaRef ds:uri="http://www.w3.org/XML/1998/namespace"/>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1a101ee2-a8a8-4e0f-bfd9-aff15f9bc839"/>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77</Paragraphs>
  <Slides>12</Slides>
  <Notes>12</Notes>
  <TotalTime>2331</TotalTime>
  <HiddenSlides>0</HiddenSlides>
  <MMClips>0</MMClips>
  <ScaleCrop>0</ScaleCrop>
  <HeadingPairs>
    <vt:vector baseType="variant" size="4">
      <vt:variant>
        <vt:lpstr>Theme</vt:lpstr>
      </vt:variant>
      <vt:variant>
        <vt:i4>1</vt:i4>
      </vt:variant>
      <vt:variant>
        <vt:lpstr>Slide Titles</vt:lpstr>
      </vt:variant>
      <vt:variant>
        <vt:i4>12</vt:i4>
      </vt:variant>
    </vt:vector>
  </HeadingPairs>
  <TitlesOfParts>
    <vt:vector baseType="lpstr" size="13">
      <vt:lpstr>1_Office Theme</vt:lpstr>
      <vt:lpstr>Slide 1</vt:lpstr>
      <vt:lpstr>Zweck der Präsentation</vt:lpstr>
      <vt:lpstr>REACH-Registrierung 2018</vt:lpstr>
      <vt:lpstr>SIEF – Forum zum Austauschvon Stoffinformationen</vt:lpstr>
      <vt:lpstr>Stellen Sie fest, ob Ihr Stoff bereits registriert ist</vt:lpstr>
      <vt:lpstr>Überprüfen Sie IhreVorregistrierung</vt:lpstr>
      <vt:lpstr>Wenn Ihr Stoff noch nichtregistriert ist:</vt:lpstr>
      <vt:lpstr>Stoffidentitätsprofil (SIP)</vt:lpstr>
      <vt:lpstr>Stellen Sie die Stoffgleichheit fest </vt:lpstr>
      <vt:lpstr>Grenzzusammensetzung</vt:lpstr>
      <vt:lpstr>Wenn der Stoff bereits registriert ist</vt:lpstr>
      <vt:lpstr>Das Wichtigste in Kürze</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252</cp:revision>
  <cp:lastPrinted>2017-04-07T11:08:57.000</cp:lastPrinted>
  <dcterms:created xsi:type="dcterms:W3CDTF">2015-06-16T10:48:03Z</dcterms:created>
  <dcterms:modified xsi:type="dcterms:W3CDTF">2017-05-29T14:08:09Z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911e7af0-8994-43db-bf9a-9e8370605df7</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