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48" r:id="rId7"/>
  </p:sldMasterIdLst>
  <p:notesMasterIdLst>
    <p:notesMasterId r:id="rId8"/>
  </p:notesMasterIdLst>
  <p:sldIdLst>
    <p:sldId id="256" r:id="rId9"/>
    <p:sldId id="290" r:id="rId10"/>
    <p:sldId id="288" r:id="rId11"/>
    <p:sldId id="263" r:id="rId12"/>
    <p:sldId id="266" r:id="rId13"/>
    <p:sldId id="267" r:id="rId14"/>
    <p:sldId id="287" r:id="rId15"/>
    <p:sldId id="268" r:id="rId16"/>
    <p:sldId id="269" r:id="rId17"/>
    <p:sldId id="270" r:id="rId18"/>
    <p:sldId id="271" r:id="rId19"/>
    <p:sldId id="277" r:id="rId20"/>
    <p:sldId id="278" r:id="rId21"/>
    <p:sldId id="282" r:id="rId22"/>
    <p:sldId id="289" r:id="rId23"/>
    <p:sldId id="279" r:id="rId24"/>
    <p:sldId id="280" r:id="rId25"/>
    <p:sldId id="281" r:id="rId26"/>
    <p:sldId id="284" r:id="rId27"/>
  </p:sldIdLst>
  <p:sldSz cx="9144000" cy="6858000" type="screen4x3"/>
  <p:notesSz cx="6797675" cy="9926638"/>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WALIN Laura" initials="WL" lastIdx="0" clrIdx="0">
    <p:extLst>
      <p:ext uri="{19B8F6BF-5375-455C-9EA6-DF929625EA0E}">
        <p15:presenceInfo xmlns:p15="http://schemas.microsoft.com/office/powerpoint/2012/main" userId="S-1-5-21-2444889250-2882189981-708495972-2135" providerId="AD"/>
      </p:ext>
    </p:extLst>
  </p:cmAuthor>
  <p:cmAuthor id="2" name="BUCHANAN Steven" initials="BS" lastIdx="0" clrIdx="1">
    <p:extLst>
      <p:ext uri="{19B8F6BF-5375-455C-9EA6-DF929625EA0E}">
        <p15:presenceInfo xmlns:p15="http://schemas.microsoft.com/office/powerpoint/2012/main" userId="S-1-5-21-2444889250-2882189981-708495972-1879" providerId="AD"/>
      </p:ext>
    </p:extLst>
  </p:cmAuthor>
  <p:cmAuthor id="3" name="MUSSET Christel" initials="MC" lastIdx="0" clrIdx="2">
    <p:extLst>
      <p:ext uri="{19B8F6BF-5375-455C-9EA6-DF929625EA0E}">
        <p15:presenceInfo xmlns:p15="http://schemas.microsoft.com/office/powerpoint/2012/main" userId="S-1-5-21-2444889250-2882189981-708495972-1341" providerId="AD"/>
      </p:ext>
    </p:extLst>
  </p:cmAuthor>
  <p:cmAuthor id="4" name="TROUTH Paul" initials="TP" lastIdx="0" clrIdx="3">
    <p:extLst>
      <p:ext uri="{19B8F6BF-5375-455C-9EA6-DF929625EA0E}">
        <p15:presenceInfo xmlns:p15="http://schemas.microsoft.com/office/powerpoint/2012/main" userId="S-1-5-21-2444889250-2882189981-708495972-51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76261" autoAdjust="0"/>
  </p:normalViewPr>
  <p:slideViewPr>
    <p:cSldViewPr>
      <p:cViewPr varScale="1">
        <p:scale>
          <a:sx n="85" d="100"/>
          <a:sy n="85" d="100"/>
        </p:scale>
        <p:origin x="2214" y="84"/>
      </p:cViewPr>
      <p:guideLst>
        <p:guide orient="horz" pos="2160"/>
        <p:guide pos="2880"/>
      </p:guideLst>
    </p:cSldViewPr>
  </p:slideViewPr>
  <p:outlineViewPr>
    <p:cViewPr>
      <p:scale>
        <a:sx n="33" d="100"/>
        <a:sy n="33" d="100"/>
      </p:scale>
      <p:origin x="0" y="-17466"/>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tags" Target="tags/tag1.xml" /><Relationship Id="rId29" Type="http://schemas.openxmlformats.org/officeDocument/2006/relationships/presProps" Target="presProps.xml" /><Relationship Id="rId3" Type="http://schemas.openxmlformats.org/officeDocument/2006/relationships/customXml" Target="../customXml/item3.xml" /><Relationship Id="rId30" Type="http://schemas.openxmlformats.org/officeDocument/2006/relationships/viewProps" Target="viewProps.xml" /><Relationship Id="rId31" Type="http://schemas.openxmlformats.org/officeDocument/2006/relationships/theme" Target="theme/theme1.xml" /><Relationship Id="rId32"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8E478A7-AFE6-4A1C-B985-B1032FA8D500}" type="datetimeFigureOut">
              <a:rPr lang="en-GB" smtClean="0"/>
              <a:t>30/05/2017</a:t>
            </a:fld>
            <a:endParaRPr lang="ro-R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ro-RO"/>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ro-RO"/>
          </a:p>
        </p:txBody>
      </p:sp>
    </p:spTree>
    <p:extLst>
      <p:ext uri="{BB962C8B-B14F-4D97-AF65-F5344CB8AC3E}">
        <p14:creationId xmlns:p14="http://schemas.microsoft.com/office/powerpoint/2010/main" val="3987989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Unele substanțe nu trebuie înregistrate, în principal pentru că se știe că prezintă un risc scăzut. Notă: În cazul polimerilor, verificați cu atenție criteriile de încadrare în această categorie; dacă substanța este un polimer, va trebui să înregistrați monomerii.</a:t>
            </a:r>
          </a:p>
          <a:p>
            <a:endParaRPr lang="ro-RO" smtClean="0"/>
          </a:p>
          <a:p>
            <a:r>
              <a:rPr lang="ro-RO" smtClean="0"/>
              <a:t>De asemenea, există </a:t>
            </a:r>
            <a:r>
              <a:rPr lang="ro-RO" u="sng" smtClean="0"/>
              <a:t>utilizări</a:t>
            </a:r>
            <a:r>
              <a:rPr lang="ro-RO" smtClean="0"/>
              <a:t> ale substanțelor care sunt exceptate deoarece sunt reglementate în mod adecvat în temeiul altor acte legislative sau al altor dispoziții din REACH. Dacă utilizați substanța doar pentru utilizări exceptate, nu va trebui să o înregistrați, dar dacă îi dați (sau dacă clienții dumneavoastră îi dau) alte utilizări, atunci va trebui să o înregistrați.</a:t>
            </a:r>
          </a:p>
          <a:p>
            <a:endParaRPr lang="ro-RO" smtClean="0"/>
          </a:p>
          <a:p>
            <a:r>
              <a:rPr lang="ro-RO" smtClean="0"/>
              <a:t>A treia categorie de substanțe exceptate este legată de condiții specifice, de exemplu substanțe reimportate care au fost deja înregistrate, substanțe eliminate ca deșeuri sau substanțe recuperate din deșeuri, care au fost deja înregistrate.</a:t>
            </a:r>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Al treilea factor de care trebuie să țineți cont, pe lângă rolul dumneavoastră și substanța în sine, este cantitatea, iar întrebarea care trebuie pusă este „</a:t>
            </a:r>
            <a:r>
              <a:rPr lang="ro-RO" b="1" smtClean="0">
                <a:solidFill>
                  <a:srgbClr val="0046AD"/>
                </a:solidFill>
              </a:rPr>
              <a:t>Atingeți pragul de 1 tonă pe an?</a:t>
            </a:r>
            <a:r>
              <a:rPr lang="ro-RO" smtClean="0">
                <a:solidFill>
                  <a:srgbClr val="0046AD"/>
                </a:solidFill>
              </a:rPr>
              <a:t>”</a:t>
            </a:r>
            <a:r>
              <a:rPr lang="ro-RO" smtClean="0"/>
              <a:t> </a:t>
            </a:r>
          </a:p>
          <a:p>
            <a:endParaRPr lang="ro-RO" smtClean="0"/>
          </a:p>
          <a:p>
            <a:r>
              <a:rPr lang="ro-RO" smtClean="0"/>
              <a:t>Cantitatea dumneavoastră va determina și cât de multe informații va trebui să furnizați în dosarul de înregistrare, deci ar trebui să stabiliți și dacă aveți între 1 și 10 tone pe an, între 10 și 100 de tone pe an, între 100 și 1 000 de tone pe an sau peste 1 000 de tone pe an.</a:t>
            </a:r>
          </a:p>
          <a:p>
            <a:endParaRPr lang="ro-RO" smtClean="0"/>
          </a:p>
          <a:p>
            <a:r>
              <a:rPr lang="ro-RO" smtClean="0"/>
              <a:t>Atât cantitatea care determină termenul de înregistrare, cât și cantitatea care determină cerințele privind informațiile se calculează ca medie a ultimilor trei ani, în cazul în care este îndeplinită condiția celor trei ani consecutivi.</a:t>
            </a:r>
          </a:p>
          <a:p>
            <a:endParaRPr lang="ro-RO" baseline="0" smtClean="0"/>
          </a:p>
          <a:p>
            <a:pPr marL="0" marR="0" lvl="0" indent="0" algn="l" defTabSz="914400" rtl="0" eaLnBrk="1" fontAlgn="auto" latinLnBrk="0" hangingPunct="1">
              <a:lnSpc>
                <a:spcPct val="100000"/>
              </a:lnSpc>
              <a:spcBef>
                <a:spcPct val="0"/>
              </a:spcBef>
              <a:spcAft>
                <a:spcPct val="0"/>
              </a:spcAft>
              <a:buClrTx/>
              <a:buSzTx/>
              <a:buFontTx/>
              <a:buNone/>
              <a:defRPr/>
            </a:pPr>
            <a:r>
              <a:rPr lang="ro-RO" smtClean="0"/>
              <a:t>Dacă utilizați substanța și ca </a:t>
            </a:r>
            <a:r>
              <a:rPr lang="ro-RO" i="1" smtClean="0"/>
              <a:t>intermediar în producerea unei alte substanțe, în condiții strict controlate</a:t>
            </a:r>
            <a:r>
              <a:rPr lang="ro-RO" smtClean="0"/>
              <a:t>, în mod normal puteți calcula separat cantitatea pentru aceasta. Informațiile pe care trebuie să le furnizați pentru înregistrarea ca intermediar sunt mai puține decât cele pentru o înregistrare completă.</a:t>
            </a:r>
          </a:p>
          <a:p>
            <a:endParaRPr lang="ro-RO" smtClean="0"/>
          </a:p>
          <a:p>
            <a:r>
              <a:rPr lang="ro-RO" b="1" smtClean="0"/>
              <a:t>Linkuri utile:</a:t>
            </a:r>
          </a:p>
          <a:p>
            <a:r>
              <a:rPr lang="ro-RO" smtClean="0"/>
              <a:t>Ghidul privind înregistrarea, secțiunile 2.2.6 și 2.3 (https://echa.europa.eu/ro/guidance-documents/guidance-on-reach)</a:t>
            </a:r>
          </a:p>
          <a:p>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Următoarele trei diapozitive vă oferă o indicație privind informațiile pe care trebuie să le culegeți sau să le generați pentru înregistrare.</a:t>
            </a:r>
          </a:p>
          <a:p>
            <a:endParaRPr lang="ro-RO" baseline="0" smtClean="0"/>
          </a:p>
          <a:p>
            <a:r>
              <a:rPr lang="ro-RO" smtClean="0"/>
              <a:t>În general, trebuie să culegeți </a:t>
            </a:r>
            <a:r>
              <a:rPr lang="ro-RO" sz="1200" b="0" i="0" u="none" strike="noStrike" kern="1200" baseline="0" smtClean="0">
                <a:solidFill>
                  <a:schemeClr val="tx1"/>
                </a:solidFill>
                <a:latin typeface="Arial"/>
              </a:rPr>
              <a:t>toate informațiile fizico-chimice, toxicologice și ecotoxicologice care sunt relevante și disponibile. Regulamentul REACH stabilește însă un minim de informații care trebuie furnizate. Acest minim este prezentat aici într-o formă foarte schematică.</a:t>
            </a:r>
          </a:p>
          <a:p>
            <a:pPr marL="171450" indent="-171450">
              <a:buFontTx/>
              <a:buChar char="-"/>
            </a:pPr>
            <a:endParaRPr lang="ro-RO"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ro-RO" smtClean="0"/>
              <a:t>Atunci când cantitatea dumneavoastră este cuprinsă între 1 și 10 tone pe an și puteți justifica faptul că substanța prezintă un risc scăzut (nu îndeplinește criteriile din anexa III), acestea sunt informațiile minime necesare.</a:t>
            </a:r>
          </a:p>
          <a:p>
            <a:pPr marL="0" marR="0" indent="0" algn="l" defTabSz="914400" rtl="0" eaLnBrk="0" fontAlgn="base" latinLnBrk="0" hangingPunct="0">
              <a:lnSpc>
                <a:spcPct val="100000"/>
              </a:lnSpc>
              <a:spcBef>
                <a:spcPct val="30000"/>
              </a:spcBef>
              <a:spcAft>
                <a:spcPct val="0"/>
              </a:spcAft>
              <a:buClrTx/>
              <a:buSzTx/>
              <a:buFontTx/>
              <a:buNone/>
              <a:defRPr/>
            </a:pPr>
            <a:endParaRPr lang="ro-RO"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ro-RO" b="1" baseline="0" smtClean="0"/>
              <a:t>Linkuri utile: </a:t>
            </a:r>
          </a:p>
          <a:p>
            <a:pPr marL="0" marR="0" indent="0" algn="l" defTabSz="914400" rtl="0" eaLnBrk="0" fontAlgn="base" latinLnBrk="0" hangingPunct="0">
              <a:lnSpc>
                <a:spcPct val="100000"/>
              </a:lnSpc>
              <a:spcBef>
                <a:spcPct val="30000"/>
              </a:spcBef>
              <a:spcAft>
                <a:spcPct val="0"/>
              </a:spcAft>
              <a:buClrTx/>
              <a:buSzTx/>
              <a:buFontTx/>
              <a:buNone/>
              <a:defRPr/>
            </a:pPr>
            <a:r>
              <a:rPr lang="ro-RO" smtClean="0"/>
              <a:t>https://echa.europa.eu/ro/information-on-chemicals/annex-iii-inventory</a:t>
            </a:r>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Aceste informații, împreună cu cerințele din diapozitivul precedent, reprezintă cerințele standard privind informațiile pentru înregistrarea unei substanțe care nu prezintă risc scăzut – în cantități cuprinse între 1 și 10 tone pe an. </a:t>
            </a:r>
          </a:p>
          <a:p>
            <a:endParaRPr lang="ro-RO" baseline="0" smtClean="0"/>
          </a:p>
          <a:p>
            <a:r>
              <a:rPr lang="ro-RO" smtClean="0"/>
              <a:t>În acest diapozitiv sunt prezentate câteva exemple de astfel de studii. Pentru o listă completă, consultați anexa VII la REACH.</a:t>
            </a:r>
          </a:p>
          <a:p>
            <a:endParaRPr lang="ro-RO" smtClean="0"/>
          </a:p>
          <a:p>
            <a:r>
              <a:rPr lang="ro-RO" b="1" smtClean="0"/>
              <a:t>Informații suplimentare:</a:t>
            </a:r>
          </a:p>
          <a:p>
            <a:r>
              <a:rPr lang="ro-RO" smtClean="0"/>
              <a:t>https://echa.europa.eu/ro/support/registration/what-information-you-need </a:t>
            </a:r>
          </a:p>
        </p:txBody>
      </p:sp>
      <p:sp>
        <p:nvSpPr>
          <p:cNvPr id="4" name="Slide Number Placeholder 3"/>
          <p:cNvSpPr>
            <a:spLocks noGrp="1"/>
          </p:cNvSpPr>
          <p:nvPr>
            <p:ph type="sldNum" sz="quarter" idx="10"/>
          </p:nvPr>
        </p:nvSpPr>
        <p:spPr/>
        <p:txBody>
          <a:bodyPr/>
          <a:lstStyle/>
          <a:p>
            <a:fld id="{68DD4212-E431-464C-A3C7-FAC7436F6DC4}" type="slidenum">
              <a:rPr lang="en-GB" smtClean="0"/>
              <a:t>13</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ro-RO" smtClean="0"/>
              <a:t>Aceste informații, împreună cu cerințele din cele două diapozitive precedente, reprezintă cerințele standard privind informațiile pentru înregistrarea unei substanțe în cantități cuprinse între 10 și 100 de tone pe an. </a:t>
            </a:r>
          </a:p>
          <a:p>
            <a:endParaRPr lang="ro-RO" smtClean="0"/>
          </a:p>
          <a:p>
            <a:r>
              <a:rPr lang="ro-RO" smtClean="0"/>
              <a:t>Sunt necesare unele studii suplimentare atât pentru proprietățile toxicologice, cât și pentru proprietățile ecotoxicologice. În acest diapozitiv sunt prezentate câteva exemple de astfel de studii. Pentru o listă completă, consultați anexa VIII la REACH.</a:t>
            </a:r>
          </a:p>
          <a:p>
            <a:endParaRPr lang="ro-RO" baseline="0" smtClean="0"/>
          </a:p>
          <a:p>
            <a:r>
              <a:rPr lang="ro-RO" smtClean="0"/>
              <a:t>Este important să rețineți că la acest interval cantitativ este necesară o evaluare completă a securității chimice. Aceasta trebuie documentată într-un raport de securitate chimică inclus în dosarul de înregistrare. </a:t>
            </a:r>
          </a:p>
          <a:p>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smtClean="0"/>
              <a:t>Informații suplimentare:</a:t>
            </a:r>
          </a:p>
          <a:p>
            <a:endParaRPr lang="ro-RO" smtClean="0"/>
          </a:p>
          <a:p>
            <a:r>
              <a:rPr lang="ro-RO" i="1" smtClean="0"/>
              <a:t>Ghid privind intermediarii </a:t>
            </a:r>
            <a:r>
              <a:rPr lang="ro-RO" smtClean="0"/>
              <a:t>(https://echa.europa.eu/ro/guidance-documents/guidance-on-reach)</a:t>
            </a:r>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ro-RO"/>
          </a:p>
        </p:txBody>
      </p:sp>
    </p:spTree>
    <p:extLst>
      <p:ext uri="{BB962C8B-B14F-4D97-AF65-F5344CB8AC3E}">
        <p14:creationId xmlns:p14="http://schemas.microsoft.com/office/powerpoint/2010/main" val="2871302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ro-RO" smtClean="0"/>
              <a:t>Există obligația de a culege toate informațiile existente disponibile, chiar dacă aceasta presupune depășirea cerințelor minime stabilite în REACH pentru înregistrare.</a:t>
            </a:r>
          </a:p>
          <a:p>
            <a:pPr marL="171450" indent="-171450">
              <a:buFontTx/>
              <a:buChar char="-"/>
            </a:pPr>
            <a:r>
              <a:rPr lang="ro-RO" smtClean="0"/>
              <a:t>Solicitanții înregistrării au obligația să facă schimb de informații cu alte întreprinderi care înregistrează aceeași substanță. Toate informațiile privind proprietățile substanței trebuie transmise în comun de către toate întreprinderile care lucrează cu aceeași substanță (conform principiului REACH: o substanță, o înregistrare).</a:t>
            </a:r>
          </a:p>
          <a:p>
            <a:pPr marL="171450" indent="-171450">
              <a:buFontTx/>
              <a:buChar char="-"/>
            </a:pPr>
            <a:r>
              <a:rPr lang="ro-RO" smtClean="0"/>
              <a:t>După ce obține o privire de ansamblu satisfăcătoare asupra tuturor informațiilor disponibile, grupul de solicitanți ai înregistrării trebuie să compare datele existente cu informațiile necesare pentru înregistrare.</a:t>
            </a:r>
          </a:p>
          <a:p>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Înregistrarea unei substanțe va necesita investiții pentru compilarea și evaluarea informațiilor.</a:t>
            </a:r>
          </a:p>
          <a:p>
            <a:endParaRPr lang="ro-RO" baseline="0" smtClean="0"/>
          </a:p>
          <a:p>
            <a:r>
              <a:rPr lang="ro-RO" smtClean="0"/>
              <a:t>Această activitate va trebui să se realizeze la două niveluri diferite: în cadrul întreprinderii fiecărui solicitant al înregistrării și împreună cu celelalte întreprinderi care produc sau importă aceeași substanță. </a:t>
            </a:r>
          </a:p>
          <a:p>
            <a:endParaRPr lang="ro-RO" baseline="0" smtClean="0"/>
          </a:p>
          <a:p>
            <a:r>
              <a:rPr lang="ro-RO" smtClean="0"/>
              <a:t>Aceasta înseamnă alocarea de resurse pentru:</a:t>
            </a:r>
          </a:p>
          <a:p>
            <a:pPr marL="171450" indent="-171450">
              <a:buFontTx/>
              <a:buChar char="-"/>
            </a:pPr>
            <a:r>
              <a:rPr lang="ro-RO" smtClean="0"/>
              <a:t>culegerea și evaluarea tuturor informațiilor disponibile în cadrul propriei întreprinderi, inclusiv cercetări documentare;</a:t>
            </a:r>
          </a:p>
          <a:p>
            <a:pPr marL="171450" indent="-171450">
              <a:buFontTx/>
              <a:buChar char="-"/>
            </a:pPr>
            <a:r>
              <a:rPr lang="ro-RO" smtClean="0"/>
              <a:t>obținerea de informații privind diferitele utilizări ale substanței de către clienți și în avalul lanțului de aprovizionare.</a:t>
            </a:r>
          </a:p>
          <a:p>
            <a:pPr marL="0" indent="0">
              <a:buFontTx/>
              <a:buNone/>
            </a:pPr>
            <a:endParaRPr lang="ro-RO" baseline="0" smtClean="0"/>
          </a:p>
          <a:p>
            <a:pPr marL="0" indent="0">
              <a:buFontTx/>
              <a:buNone/>
            </a:pPr>
            <a:r>
              <a:rPr lang="ro-RO" smtClean="0"/>
              <a:t>Analizați dacă există în cadrul organizației experții necesari sau dacă activitatea ar trebui externalizată.</a:t>
            </a:r>
          </a:p>
          <a:p>
            <a:pPr marL="0" indent="0">
              <a:buFontTx/>
              <a:buNone/>
            </a:pPr>
            <a:endParaRPr lang="ro-RO" smtClean="0"/>
          </a:p>
          <a:p>
            <a:pPr marL="0" indent="0">
              <a:buFontTx/>
              <a:buNone/>
            </a:pPr>
            <a:r>
              <a:rPr lang="ro-RO" smtClean="0"/>
              <a:t>Sunt necesare acorduri contractuale cu celelalte întreprinderi care înregistrează aceeași substanță, pentru a lucra împreună și pentru a conveni cu privire la modul de obținere a oricăror informații care lipsesc, precum și pentru a împărți costurile.</a:t>
            </a:r>
          </a:p>
          <a:p>
            <a:pPr marL="0" indent="0">
              <a:buFontTx/>
              <a:buNone/>
            </a:pPr>
            <a:endParaRPr lang="ro-RO"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17</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Experiența dobândită de la întreprinderile care și-au înregistrat deja substanțele a dovedit că o bună planificare este esențială pentru respectarea termenului.</a:t>
            </a:r>
          </a:p>
          <a:p>
            <a:endParaRPr lang="ro-RO" baseline="0" smtClean="0"/>
          </a:p>
          <a:p>
            <a:r>
              <a:rPr lang="ro-RO" smtClean="0"/>
              <a:t>Analizați posibilitatea implicării cu suficient timp înaintea celorlalte departamente din cadrul întreprinderii care sigur vor juca un rol în înregistrare.</a:t>
            </a:r>
          </a:p>
          <a:p>
            <a:endParaRPr lang="ro-RO" baseline="0" smtClean="0"/>
          </a:p>
          <a:p>
            <a:r>
              <a:rPr lang="ro-RO" smtClean="0"/>
              <a:t>În funcție de numărul de substanțe pe care trebuie să le înregistrați până în 2018, ar putea fi util să prioritizați una dintre ele, cu care să parcurgeți toate etapele înregistrării pentru a învăța cum funcționează întregul proces.</a:t>
            </a:r>
          </a:p>
          <a:p>
            <a:endParaRPr lang="ro-RO" baseline="0" smtClean="0"/>
          </a:p>
          <a:p>
            <a:r>
              <a:rPr lang="ro-RO" smtClean="0"/>
              <a:t>De asemenea, este util să vă familiarizați cu instrumentele informatice pentru înregistrare.</a:t>
            </a:r>
          </a:p>
          <a:p>
            <a:endParaRPr lang="ro-RO" baseline="0" smtClean="0"/>
          </a:p>
          <a:p>
            <a:r>
              <a:rPr lang="ro-RO" smtClean="0"/>
              <a:t>În sfârșit, informațiile referitoare la substanțe vor evolua în timp și va fi necesar să fie actualizate permanent în dosarul de înregistrare. Pentru aceasta ar trebui prevăzut un anumit nivel de resurse.</a:t>
            </a:r>
          </a:p>
          <a:p>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18</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19</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ro-RO"/>
          </a:p>
        </p:txBody>
      </p:sp>
    </p:spTree>
    <p:extLst>
      <p:ext uri="{BB962C8B-B14F-4D97-AF65-F5344CB8AC3E}">
        <p14:creationId xmlns:p14="http://schemas.microsoft.com/office/powerpoint/2010/main" val="4074094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Înregistrarea vă oferă ocazia de a vă documenta îndeplinirea responsabilității de a asigura producerea și utilizarea substanțelor în condiții de siguranță, urmând pașii din această prezentare. Dosarul de înregistrare transmis la ECHA reprezintă dovada că v-ați îndeplinit responsabilitățile.</a:t>
            </a:r>
          </a:p>
          <a:p>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ro-RO"/>
          </a:p>
        </p:txBody>
      </p:sp>
    </p:spTree>
    <p:extLst>
      <p:ext uri="{BB962C8B-B14F-4D97-AF65-F5344CB8AC3E}">
        <p14:creationId xmlns:p14="http://schemas.microsoft.com/office/powerpoint/2010/main" val="815286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Foaia de parcurs a ECHA pentru termenul REACH 2018 împarte procesul unei înregistrări reușite în 7 etape.</a:t>
            </a:r>
          </a:p>
          <a:p>
            <a:endParaRPr lang="ro-RO" smtClean="0"/>
          </a:p>
          <a:p>
            <a:r>
              <a:rPr lang="ro-RO" smtClean="0"/>
              <a:t>Această prezentare discută activitățile din etapa 1. Acestea constau în</a:t>
            </a:r>
            <a:r>
              <a:rPr lang="ro-RO" u="none" smtClean="0"/>
              <a:t> activitățile pregătitoare pe care va trebui să le realizați înainte de a</a:t>
            </a:r>
            <a:r>
              <a:rPr lang="ro-RO" smtClean="0"/>
              <a:t> începe să lucrați împreună cu ceilalți cosolicitanți ai înregistrării.</a:t>
            </a:r>
          </a:p>
          <a:p>
            <a:endParaRPr lang="ro-RO" smtClean="0"/>
          </a:p>
          <a:p>
            <a:r>
              <a:rPr lang="ro-RO" smtClean="0"/>
              <a:t>Pentru materiale ajutătoare mai detaliate, consultați pagina https://echa.europa.eu/ro/reach-2018.</a:t>
            </a:r>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Punctul de pornire în pregătirea înregistrării constă în cunoașterea portofoliului din punctul de vedere al REACH; </a:t>
            </a:r>
            <a:r>
              <a:rPr lang="ro-RO" u="none" smtClean="0"/>
              <a:t>care sunt substanțele cu care lucrați</a:t>
            </a:r>
            <a:r>
              <a:rPr lang="ro-RO" smtClean="0"/>
              <a:t>.</a:t>
            </a:r>
          </a:p>
          <a:p>
            <a:endParaRPr lang="ro-RO" smtClean="0"/>
          </a:p>
          <a:p>
            <a:r>
              <a:rPr lang="ro-RO" smtClean="0"/>
              <a:t>În unele cazuri, răspunsul este foarte clar. De exemplu, dacă produceți sau importați substanțe ca atare, probabil că aveți deja un inventar al substanțelor.</a:t>
            </a:r>
          </a:p>
          <a:p>
            <a:endParaRPr lang="ro-RO" smtClean="0"/>
          </a:p>
          <a:p>
            <a:r>
              <a:rPr lang="ro-RO" smtClean="0"/>
              <a:t>Dacă lucrați cu produse (amestecuri), cum sunt detergenții sau vopselele, trebuie să știți sau să aflați care sunt substanțele din compoziție, deoarece trebuie să înregistrați substanțele și nu produsele.</a:t>
            </a:r>
          </a:p>
          <a:p>
            <a:endParaRPr lang="ro-RO" smtClean="0"/>
          </a:p>
          <a:p>
            <a:r>
              <a:rPr lang="ro-RO" smtClean="0"/>
              <a:t>În concluzie, trebuie înregistrate substanțele ca atare, substanțele din amestecuri, precum și substanțele din articole destinate a fi eliberate din articolul respectiv – de exemplu, o substanță parfumată eliberată dintr-un tricou.</a:t>
            </a:r>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Fiecare substanță din portofoliul dumneavoastră trebuie caracterizată și identificată conform regulilor stabilite în REACH.</a:t>
            </a:r>
          </a:p>
          <a:p>
            <a:endParaRPr lang="ro-RO" smtClean="0"/>
          </a:p>
          <a:p>
            <a:r>
              <a:rPr lang="ro-RO" smtClean="0"/>
              <a:t>Aceasta înseamnă că, în mod normal, trebuie să efectuați un set de analize chimice, pe baza căruia, împreună cu un chimist, să stabiliți compoziția și tipul substanței, în special să aflați dacă este vorba de: </a:t>
            </a:r>
          </a:p>
          <a:p>
            <a:pPr marL="171450" indent="-171450">
              <a:buFont typeface="Arial" panose="020b0604020202020204" pitchFamily="34" charset="0"/>
              <a:buChar char="•"/>
            </a:pPr>
            <a:r>
              <a:rPr lang="ro-RO" smtClean="0"/>
              <a:t>o substanță mono-constituent, formată în principal dintr-un singur constituent;</a:t>
            </a:r>
          </a:p>
          <a:p>
            <a:pPr marL="171450" indent="-171450">
              <a:buFont typeface="Arial" panose="020b0604020202020204" pitchFamily="34" charset="0"/>
              <a:buChar char="•"/>
            </a:pPr>
            <a:r>
              <a:rPr lang="ro-RO" smtClean="0"/>
              <a:t>o substanță multi-constituent, formată din mai mulți constituenți sau compuși sau</a:t>
            </a:r>
          </a:p>
          <a:p>
            <a:pPr marL="171450" indent="-171450">
              <a:buFont typeface="Arial" panose="020b0604020202020204" pitchFamily="34" charset="0"/>
              <a:buChar char="•"/>
            </a:pPr>
            <a:r>
              <a:rPr lang="ro-RO" smtClean="0"/>
              <a:t>o substanță UVCB, care este o substanță cu compoziție necunoscută sau variabilă, un produs de reacție complex sau un material biologic.</a:t>
            </a:r>
          </a:p>
          <a:p>
            <a:endParaRPr lang="ro-RO" smtClean="0"/>
          </a:p>
          <a:p>
            <a:r>
              <a:rPr lang="ro-RO" smtClean="0"/>
              <a:t>Pe baza compoziției și a tipului substanței, trebuie să stabiliți denumirea acesteia și apoi să găsiți numărul CE și numărul CAS (dacă sunt disponibile pentru substanța dumneavoastră). Sau verificați dacă numărul CE și numărul CAS pe care le utilizați se potrivesc cu denumirea și identitatea substanței rezultate din analizele chimice.</a:t>
            </a:r>
          </a:p>
          <a:p>
            <a:endParaRPr lang="ro-RO" smtClean="0"/>
          </a:p>
          <a:p>
            <a:r>
              <a:rPr lang="ro-RO" smtClean="0"/>
              <a:t>Este important să vă identificați substanța corect, deoarece ulterior va trebui să discutați cu cosolicitanții înregistrării dacă aveți aceeași substanță. Dacă aveți aceeași substanță, va trebui să o înregistrați în comun și să vă asigurați că datele din cadrul înregistrării comune sunt corespunzătoare pentru toți cosolicitanții.</a:t>
            </a:r>
          </a:p>
          <a:p>
            <a:endParaRPr lang="ro-RO" smtClean="0"/>
          </a:p>
          <a:p>
            <a:r>
              <a:rPr lang="ro-RO" b="1" smtClean="0"/>
              <a:t>Linkuri utile:</a:t>
            </a:r>
          </a:p>
          <a:p>
            <a:r>
              <a:rPr lang="ro-RO" i="1" smtClean="0"/>
              <a:t>Ghid pentru identificarea și denumirea substanțelor conform REACH și CLP</a:t>
            </a:r>
            <a:r>
              <a:rPr lang="ro-RO" smtClean="0"/>
              <a:t> (https://echa.europa.eu/ro/guidance-documents/guidance-on-reach)</a:t>
            </a:r>
          </a:p>
          <a:p>
            <a:r>
              <a:rPr lang="ro-RO" smtClean="0"/>
              <a:t>Identificarea substanței (https://echa.europa.eu/ro/support/substance-identification)</a:t>
            </a:r>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0" smtClean="0"/>
              <a:t>Aici sunt prezentate schematic spectrele substanțelor mono-constituent, multi-constituent și UVCB.</a:t>
            </a:r>
          </a:p>
          <a:p>
            <a:pPr marL="171450" indent="-171450">
              <a:buFont typeface="Arial" panose="020b0604020202020204" pitchFamily="34" charset="0"/>
              <a:buChar char="•"/>
            </a:pPr>
            <a:r>
              <a:rPr lang="ro-RO" b="0" baseline="0" smtClean="0"/>
              <a:t>Substanța mono-constituent conține un constituent principal într-o concentrație &gt;= 80 %.</a:t>
            </a:r>
          </a:p>
          <a:p>
            <a:pPr marL="171450" indent="-171450">
              <a:buFont typeface="Arial" panose="020b0604020202020204" pitchFamily="34" charset="0"/>
              <a:buChar char="•"/>
            </a:pPr>
            <a:r>
              <a:rPr lang="ro-RO" b="0" baseline="0" smtClean="0"/>
              <a:t>Substanța multi-constituent conține doi sau mai mulți constituenți principali în concentrații cuprinse între 10 și 80 %.</a:t>
            </a:r>
          </a:p>
          <a:p>
            <a:pPr marL="171450" indent="-171450">
              <a:buFont typeface="Arial" panose="020b0604020202020204" pitchFamily="34" charset="0"/>
              <a:buChar char="•"/>
            </a:pPr>
            <a:r>
              <a:rPr lang="ro-RO" b="0" baseline="0" smtClean="0"/>
              <a:t>Constituenții substanței UVCB variază și nu pot fi identificați cu exactitate. De obicei, pentru identificarea substanțelor UVCB se utilizează materialul sursă și procesul de fabricație.</a:t>
            </a:r>
            <a:endParaRPr lang="ro-RO" b="0" smtClean="0"/>
          </a:p>
          <a:p>
            <a:endParaRPr lang="ro-RO" b="1" smtClean="0"/>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ro-RO"/>
          </a:p>
        </p:txBody>
      </p:sp>
    </p:spTree>
    <p:extLst>
      <p:ext uri="{BB962C8B-B14F-4D97-AF65-F5344CB8AC3E}">
        <p14:creationId xmlns:p14="http://schemas.microsoft.com/office/powerpoint/2010/main" val="1863353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După ce ați stabilit ce substanțe aveți în portofoliu, puteți stabili ce obligații de înregistrare vă revin pentru fiecare dintre ele.</a:t>
            </a:r>
          </a:p>
          <a:p>
            <a:endParaRPr lang="ro-RO" smtClean="0"/>
          </a:p>
          <a:p>
            <a:r>
              <a:rPr lang="ro-RO" smtClean="0"/>
              <a:t>În acest scop, trebuie să răspundeți la trei întrebări; dacă răspunsul este afirmativ la toate trei, va trebui să înregistrați substanța.</a:t>
            </a:r>
          </a:p>
          <a:p>
            <a:r>
              <a:rPr lang="ro-RO" smtClean="0"/>
              <a:t>Dacă răspunsul la una dintre întrebări este negativ, nu trebuie să înregistrați substanța. Acestea sunt:</a:t>
            </a:r>
          </a:p>
          <a:p>
            <a:endParaRPr lang="ro-RO" smtClean="0"/>
          </a:p>
          <a:p>
            <a:pPr marL="228600" indent="-228600">
              <a:buAutoNum type="arabicParenR"/>
            </a:pPr>
            <a:r>
              <a:rPr lang="ro-RO" smtClean="0"/>
              <a:t>Sunteți producător, importator sau reprezentant unic pentru substanță?</a:t>
            </a:r>
            <a:endParaRPr lang="ro-RO" baseline="0" smtClean="0"/>
          </a:p>
          <a:p>
            <a:pPr marL="228600" indent="-228600">
              <a:buAutoNum type="arabicParenR"/>
            </a:pPr>
            <a:r>
              <a:rPr lang="ro-RO" smtClean="0"/>
              <a:t>Substanța trebuie înregistrată? </a:t>
            </a:r>
          </a:p>
          <a:p>
            <a:pPr marL="228600" indent="-228600">
              <a:buAutoNum type="arabicParenR"/>
            </a:pPr>
            <a:r>
              <a:rPr lang="ro-RO" smtClean="0"/>
              <a:t>Cantitatea anuală de substanță cu care lucrați este de cel puțin o tonă?</a:t>
            </a:r>
          </a:p>
          <a:p>
            <a:pPr marL="228600" indent="-228600">
              <a:buAutoNum type="arabicParenR"/>
            </a:pPr>
            <a:endParaRPr lang="ro-RO" smtClean="0"/>
          </a:p>
          <a:p>
            <a:endParaRPr lang="ro-RO" smtClean="0"/>
          </a:p>
          <a:p>
            <a:r>
              <a:rPr lang="ro-RO" smtClean="0"/>
              <a:t>Atunci când analizați acești trei factori, ar trebui să începeți cu cel la care este cel mai probabil să obțineți un răspuns negativ. </a:t>
            </a:r>
          </a:p>
          <a:p>
            <a:endParaRPr lang="ro-RO" smtClean="0"/>
          </a:p>
          <a:p>
            <a:endParaRPr lang="ro-RO" smtClean="0"/>
          </a:p>
          <a:p>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8</a:t>
            </a:fld>
            <a:endParaRPr lang="ro-RO"/>
          </a:p>
        </p:txBody>
      </p:sp>
    </p:spTree>
    <p:extLst>
      <p:ext uri="{BB962C8B-B14F-4D97-AF65-F5344CB8AC3E}">
        <p14:creationId xmlns:p14="http://schemas.microsoft.com/office/powerpoint/2010/main" val="27943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Prima întrebare se referă la rolul dumneavoastră în lanțul de aprovizionare și este „</a:t>
            </a:r>
            <a:r>
              <a:rPr lang="ro-RO" b="1" smtClean="0">
                <a:solidFill>
                  <a:srgbClr val="0046AD"/>
                </a:solidFill>
              </a:rPr>
              <a:t>Substanța trebuie să fie înregistrată de </a:t>
            </a:r>
            <a:r>
              <a:rPr lang="ro-RO" b="1" u="sng" smtClean="0">
                <a:solidFill>
                  <a:srgbClr val="0046AD"/>
                </a:solidFill>
              </a:rPr>
              <a:t>dumneavoastră</a:t>
            </a:r>
            <a:r>
              <a:rPr lang="ro-RO" b="1" smtClean="0">
                <a:solidFill>
                  <a:srgbClr val="0046AD"/>
                </a:solidFill>
              </a:rPr>
              <a:t>?”</a:t>
            </a:r>
          </a:p>
          <a:p>
            <a:r>
              <a:rPr lang="ro-RO" smtClean="0"/>
              <a:t> </a:t>
            </a:r>
            <a:endParaRPr lang="ro-RO" smtClean="0">
              <a:solidFill>
                <a:srgbClr val="0046AD"/>
              </a:solidFill>
            </a:endParaRPr>
          </a:p>
          <a:p>
            <a:r>
              <a:rPr lang="ro-RO" smtClean="0"/>
              <a:t>În primul rând, este important </a:t>
            </a:r>
            <a:r>
              <a:rPr lang="ro-RO" u="none" smtClean="0"/>
              <a:t>unde</a:t>
            </a:r>
            <a:r>
              <a:rPr lang="ro-RO" smtClean="0"/>
              <a:t> aveți sediul. Dacă sediul este într-una din țările Spațiului Economic European, poate fi necesar să efectuați înregistrarea. Aceste țări sunt prezentate pe hartă în culoarea albastru închis. Este vorba despre statele membre ale UE plus Norvegia, Islanda și Liechtenstein. Dacă aveți sediul în oricare dintre țările colorate în albastru deschis aflate în afara Spațiului Economic European, nu puteți efectua înregistrarea.</a:t>
            </a:r>
          </a:p>
          <a:p>
            <a:endParaRPr lang="ro-RO" smtClean="0"/>
          </a:p>
          <a:p>
            <a:r>
              <a:rPr lang="ro-RO" smtClean="0"/>
              <a:t>În al doilea rând, trebuie să stabiliți cu exactitate ce anume faceți </a:t>
            </a:r>
            <a:r>
              <a:rPr lang="ro-RO" u="sng" smtClean="0"/>
              <a:t>dumneavoastră</a:t>
            </a:r>
            <a:r>
              <a:rPr lang="ro-RO" smtClean="0"/>
              <a:t> cu substanța. În lanțul de aprovizionare există patru roluri cărora le revine obligația de a efectua înregistrarea.</a:t>
            </a:r>
          </a:p>
          <a:p>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ro-RO"/>
          </a:p>
        </p:txBody>
      </p:sp>
    </p:spTree>
    <p:extLst>
      <p:ext uri="{BB962C8B-B14F-4D97-AF65-F5344CB8AC3E}">
        <p14:creationId xmlns:p14="http://schemas.microsoft.com/office/powerpoint/2010/main" val="279430817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4666"/>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695912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917835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210329240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12508"/>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82146359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 y="1"/>
            <a:ext cx="9143999" cy="6858000"/>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4.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image" Target="../media/image16.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17.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 Id="rId3" Type="http://schemas.openxmlformats.org/officeDocument/2006/relationships/image" Target="../media/image18.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hyperlink" Target="https://echa.europa.eu/ro/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6.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7.png" /><Relationship Id="rId4" Type="http://schemas.openxmlformats.org/officeDocument/2006/relationships/image" Target="../media/image8.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9.png" /><Relationship Id="rId4" Type="http://schemas.openxmlformats.org/officeDocument/2006/relationships/image" Target="../media/image10.png" /><Relationship Id="rId5" Type="http://schemas.openxmlformats.org/officeDocument/2006/relationships/image" Target="../media/image11.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2.png" /><Relationship Id="rId4" Type="http://schemas.openxmlformats.org/officeDocument/2006/relationships/image" Target="../media/image13.png" /><Relationship Id="rId5" Type="http://schemas.openxmlformats.org/officeDocument/2006/relationships/image" Target="../media/image14.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2.png" /><Relationship Id="rId4" Type="http://schemas.openxmlformats.org/officeDocument/2006/relationships/image" Target="../media/image15.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905232"/>
            <a:ext cx="6336704" cy="2523768"/>
          </a:xfrm>
          <a:prstGeom prst="rect">
            <a:avLst/>
          </a:prstGeom>
          <a:noFill/>
        </p:spPr>
        <p:txBody>
          <a:bodyPr wrap="square" rtlCol="0">
            <a:spAutoFit/>
          </a:bodyPr>
          <a:lstStyle/>
          <a:p>
            <a:r>
              <a:rPr lang="ro-RO" sz="5000" b="1" smtClean="0">
                <a:solidFill>
                  <a:schemeClr val="bg1"/>
                </a:solidFill>
                <a:latin typeface="Verdana" panose="020b0604030504040204" pitchFamily="34" charset="0"/>
              </a:rPr>
              <a:t>REACH 2018</a:t>
            </a:r>
          </a:p>
          <a:p>
            <a:endParaRPr lang="ro-RO"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ro-RO" sz="3600" smtClean="0">
                <a:solidFill>
                  <a:schemeClr val="bg1"/>
                </a:solidFill>
                <a:latin typeface="Verdana" panose="020b0604030504040204" pitchFamily="34" charset="0"/>
              </a:rPr>
              <a:t>Cunoașteți-vă bine portofoliul și începeți chiar acum pregătirile</a:t>
            </a:r>
            <a:endParaRPr lang="ro-RO"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ro-RO" noProof="0"/>
              <a:t>Domeniu de aplicare </a:t>
            </a:r>
            <a:br>
              <a:rPr lang="ro-RO" noProof="0" smtClean="0"/>
            </a:br>
            <a:r>
              <a:rPr lang="ro-RO" noProof="0" smtClean="0"/>
              <a:t>și excepții</a:t>
            </a:r>
            <a:endParaRPr lang="ro-RO" noProof="0"/>
          </a:p>
        </p:txBody>
      </p:sp>
      <p:sp>
        <p:nvSpPr>
          <p:cNvPr id="3" name="Content Placeholder 2"/>
          <p:cNvSpPr>
            <a:spLocks noGrp="1"/>
          </p:cNvSpPr>
          <p:nvPr>
            <p:ph idx="1"/>
          </p:nvPr>
        </p:nvSpPr>
        <p:spPr/>
        <p:txBody>
          <a:bodyPr/>
          <a:lstStyle/>
          <a:p>
            <a:pPr marL="0" indent="0">
              <a:buNone/>
            </a:pPr>
            <a:r>
              <a:rPr lang="ro-RO" b="1" noProof="0"/>
              <a:t>Substanța</a:t>
            </a:r>
            <a:r>
              <a:rPr lang="ro-RO" noProof="0"/>
              <a:t> trebuie înregistrată?</a:t>
            </a:r>
          </a:p>
          <a:p>
            <a:pPr marL="0" indent="0">
              <a:buNone/>
            </a:pPr>
            <a:endParaRPr lang="ro-RO" sz="1400" noProof="0"/>
          </a:p>
          <a:p>
            <a:r>
              <a:rPr lang="ro-RO" noProof="0"/>
              <a:t>Verificați excepțiile de la înregistrare pentru:</a:t>
            </a:r>
          </a:p>
          <a:p>
            <a:pPr lvl="1"/>
            <a:r>
              <a:rPr lang="ro-RO" noProof="0"/>
              <a:t>substanțe (polimer, apă, …)</a:t>
            </a:r>
          </a:p>
          <a:p>
            <a:pPr lvl="1"/>
            <a:r>
              <a:rPr lang="ro-RO" noProof="0"/>
              <a:t>utilizări ale substanțelor (dezvoltare de produse, produs alimentar, …)</a:t>
            </a:r>
          </a:p>
          <a:p>
            <a:pPr lvl="1"/>
            <a:r>
              <a:rPr lang="ro-RO" noProof="0"/>
              <a:t>condiții specifice (reimport, deșeu, …)</a:t>
            </a:r>
          </a:p>
          <a:p>
            <a:pPr marL="0" indent="0">
              <a:buNone/>
            </a:pPr>
            <a:endParaRPr lang="ro-RO" noProof="0"/>
          </a:p>
        </p:txBody>
      </p:sp>
      <p:sp>
        <p:nvSpPr>
          <p:cNvPr id="5" name="Slide Number Placeholder 4"/>
          <p:cNvSpPr>
            <a:spLocks noGrp="1"/>
          </p:cNvSpPr>
          <p:nvPr>
            <p:ph type="sldNum" sz="quarter" idx="12"/>
          </p:nvPr>
        </p:nvSpPr>
        <p:spPr/>
        <p:txBody>
          <a:bodyPr/>
          <a:lstStyle/>
          <a:p>
            <a:fld id="{53FE240C-791C-4FA0-BA72-1FE57C9E7D13}" type="slidenum">
              <a:rPr lang="en-GB" smtClean="0"/>
              <a:t>10</a:t>
            </a:fld>
            <a:endParaRPr lang="ro-RO"/>
          </a:p>
        </p:txBody>
      </p:sp>
      <p:pic>
        <p:nvPicPr>
          <p:cNvPr id="6" name="Picture 2" descr="B:\IEtemp\u07041\Temporary Internet Files\Content.Outlook\DOW1UNL0\substance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580112" y="559798"/>
            <a:ext cx="812698" cy="87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ro-RO" noProof="0"/>
              <a:t>Cantitate</a:t>
            </a: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pPr marL="0" indent="0">
              <a:buNone/>
            </a:pPr>
            <a:r>
              <a:rPr lang="ro-RO" noProof="0" smtClean="0"/>
              <a:t>Atingeți pragul de </a:t>
            </a:r>
            <a:r>
              <a:rPr lang="ro-RO" b="1" noProof="0" smtClean="0"/>
              <a:t>1 tonă pe an</a:t>
            </a:r>
            <a:r>
              <a:rPr lang="ro-RO" noProof="0" smtClean="0"/>
              <a:t>?</a:t>
            </a:r>
          </a:p>
          <a:p>
            <a:pPr marL="0" indent="0">
              <a:buNone/>
            </a:pPr>
            <a:endParaRPr lang="ro-RO" sz="1400" noProof="0" smtClean="0">
              <a:solidFill>
                <a:srgbClr val="0046AD"/>
              </a:solidFill>
            </a:endParaRPr>
          </a:p>
          <a:p>
            <a:r>
              <a:rPr lang="ro-RO" noProof="0" smtClean="0"/>
              <a:t>Calculați-vă cantitatea pentru </a:t>
            </a:r>
            <a:r>
              <a:rPr lang="ro-RO" i="1" noProof="0" smtClean="0"/>
              <a:t>fiecare</a:t>
            </a:r>
            <a:r>
              <a:rPr lang="ro-RO" noProof="0" smtClean="0"/>
              <a:t> an calendaristic:</a:t>
            </a:r>
          </a:p>
          <a:p>
            <a:pPr lvl="1">
              <a:buFont typeface="Arial" panose="020b0604020202020204" pitchFamily="34" charset="0"/>
              <a:buChar char="•"/>
            </a:pPr>
            <a:r>
              <a:rPr lang="ro-RO" noProof="0" smtClean="0"/>
              <a:t>dacă ați produs sau ați importat substanța în cursul ultimilor trei ani, folosiți media acestor trei ani</a:t>
            </a:r>
          </a:p>
          <a:p>
            <a:pPr lvl="1">
              <a:buFont typeface="Arial" panose="020b0604020202020204" pitchFamily="34" charset="0"/>
              <a:buChar char="•"/>
            </a:pPr>
            <a:r>
              <a:rPr lang="ro-RO" noProof="0" smtClean="0"/>
              <a:t>în caz contrar, folosiți cantitatea produsă sau importată într-un an calendaristic</a:t>
            </a:r>
            <a:endParaRPr lang="ro-RO" i="1" noProof="0" smtClean="0"/>
          </a:p>
          <a:p>
            <a:r>
              <a:rPr lang="ro-RO" noProof="0" smtClean="0"/>
              <a:t>Cea mai mare cantitate </a:t>
            </a:r>
            <a:r>
              <a:rPr lang="ro-RO" i="1" noProof="0" smtClean="0"/>
              <a:t>anuală calculată ca mai sus </a:t>
            </a:r>
            <a:r>
              <a:rPr lang="ro-RO" noProof="0" smtClean="0"/>
              <a:t>de la 1 iunie 2007 determină termenul de înregistrare</a:t>
            </a:r>
          </a:p>
          <a:p>
            <a:r>
              <a:rPr lang="ro-RO" noProof="0" smtClean="0"/>
              <a:t>Cantitatea </a:t>
            </a:r>
            <a:r>
              <a:rPr lang="ro-RO" i="1" noProof="0" smtClean="0"/>
              <a:t>anuală calculată</a:t>
            </a:r>
            <a:r>
              <a:rPr lang="ro-RO" noProof="0" smtClean="0"/>
              <a:t> în anul înregistrării determină cerințele privind informațiile</a:t>
            </a:r>
          </a:p>
          <a:p>
            <a:pPr lvl="1">
              <a:buFont typeface="Arial" panose="020b0604020202020204" pitchFamily="34" charset="0"/>
              <a:buChar char="•"/>
            </a:pPr>
            <a:r>
              <a:rPr lang="ro-RO" noProof="0" smtClean="0"/>
              <a:t>dacă ați produs sau ați importat substanța în cursul ultimilor 3 ani, folosiți media acestor 3 ani</a:t>
            </a:r>
          </a:p>
          <a:p>
            <a:pPr lvl="1">
              <a:buFont typeface="Arial" panose="020b0604020202020204" pitchFamily="34" charset="0"/>
              <a:buChar char="•"/>
            </a:pPr>
            <a:r>
              <a:rPr lang="ro-RO" noProof="0" smtClean="0"/>
              <a:t>în caz contrar, folosiți cantitatea estimată produsă sau importată în anul calendaristic în care efectuați înregistrarea</a:t>
            </a:r>
          </a:p>
          <a:p>
            <a:r>
              <a:rPr lang="ro-RO" noProof="0" smtClean="0"/>
              <a:t>Faceți separat calculul pentru intermediarii în condiții strict controlate</a:t>
            </a:r>
          </a:p>
          <a:p>
            <a:endParaRPr lang="ro-RO" noProof="0" smtClean="0"/>
          </a:p>
          <a:p>
            <a:pPr marL="0" indent="0">
              <a:buNone/>
            </a:pPr>
            <a:endParaRPr lang="ro-RO" noProof="0"/>
          </a:p>
        </p:txBody>
      </p:sp>
      <p:sp>
        <p:nvSpPr>
          <p:cNvPr id="5" name="Slide Number Placeholder 4"/>
          <p:cNvSpPr>
            <a:spLocks noGrp="1"/>
          </p:cNvSpPr>
          <p:nvPr>
            <p:ph type="sldNum" sz="quarter" idx="12"/>
          </p:nvPr>
        </p:nvSpPr>
        <p:spPr/>
        <p:txBody>
          <a:bodyPr/>
          <a:lstStyle/>
          <a:p>
            <a:fld id="{53FE240C-791C-4FA0-BA72-1FE57C9E7D13}" type="slidenum">
              <a:rPr lang="en-GB" smtClean="0"/>
              <a:t>11</a:t>
            </a:fld>
            <a:endParaRPr lang="ro-RO"/>
          </a:p>
        </p:txBody>
      </p:sp>
      <p:pic>
        <p:nvPicPr>
          <p:cNvPr id="6" name="Picture 2" descr="B:\IEtemp\u07041\Temporary Internet Files\Content.Outlook\DOW1UNL0\weight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83768" y="692696"/>
            <a:ext cx="681494" cy="681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ro-RO" noProof="0" smtClean="0"/>
              <a:t>Ce informații sunt necesare?</a:t>
            </a:r>
            <a:endParaRPr lang="ro-RO" noProof="0"/>
          </a:p>
        </p:txBody>
      </p:sp>
      <p:sp>
        <p:nvSpPr>
          <p:cNvPr id="3" name="Content Placeholder 2"/>
          <p:cNvSpPr>
            <a:spLocks noGrp="1"/>
          </p:cNvSpPr>
          <p:nvPr>
            <p:ph idx="1"/>
          </p:nvPr>
        </p:nvSpPr>
        <p:spPr/>
        <p:txBody>
          <a:bodyPr>
            <a:normAutofit lnSpcReduction="10000"/>
          </a:bodyPr>
          <a:lstStyle/>
          <a:p>
            <a:r>
              <a:rPr lang="ro-RO" noProof="0"/>
              <a:t>Identificarea substanței</a:t>
            </a:r>
          </a:p>
          <a:p>
            <a:pPr lvl="1">
              <a:buFont typeface="Arial" panose="020b0604020202020204" pitchFamily="34" charset="0"/>
              <a:buChar char="•"/>
            </a:pPr>
            <a:r>
              <a:rPr lang="ro-RO" noProof="0"/>
              <a:t>informații analitice</a:t>
            </a:r>
          </a:p>
          <a:p>
            <a:pPr lvl="1"/>
            <a:endParaRPr lang="ro-RO" noProof="0"/>
          </a:p>
          <a:p>
            <a:r>
              <a:rPr lang="ro-RO" noProof="0"/>
              <a:t>Informații privind producerea, utilizarea și expunerea</a:t>
            </a:r>
          </a:p>
          <a:p>
            <a:pPr lvl="1">
              <a:buFont typeface="Arial" panose="020b0604020202020204" pitchFamily="34" charset="0"/>
              <a:buChar char="•"/>
            </a:pPr>
            <a:r>
              <a:rPr lang="ro-RO" noProof="0"/>
              <a:t>toate utilizările din ciclul de viață, de la producere până la stadiul de deșeu</a:t>
            </a:r>
          </a:p>
          <a:p>
            <a:pPr lvl="1"/>
            <a:endParaRPr lang="ro-RO" noProof="0"/>
          </a:p>
          <a:p>
            <a:r>
              <a:rPr lang="ro-RO" noProof="0"/>
              <a:t>Informații fizico-chimice, cum ar fi</a:t>
            </a:r>
          </a:p>
          <a:p>
            <a:pPr lvl="1">
              <a:buFont typeface="Arial" panose="020b0604020202020204" pitchFamily="34" charset="0"/>
              <a:buChar char="•"/>
            </a:pPr>
            <a:r>
              <a:rPr lang="ro-RO" noProof="0"/>
              <a:t>punctul de fierbere, presiunea de vapori, granulometria...</a:t>
            </a:r>
          </a:p>
          <a:p>
            <a:pPr lvl="1"/>
            <a:endParaRPr lang="ro-RO" noProof="0"/>
          </a:p>
          <a:p>
            <a:r>
              <a:rPr lang="ro-RO" noProof="0"/>
              <a:t>Clasificarea și etichetarea</a:t>
            </a:r>
          </a:p>
          <a:p>
            <a:pPr marL="0" indent="0">
              <a:buNone/>
            </a:pPr>
            <a:endParaRPr lang="ro-RO" noProof="0"/>
          </a:p>
        </p:txBody>
      </p:sp>
      <p:sp>
        <p:nvSpPr>
          <p:cNvPr id="5" name="Slide Number Placeholder 4"/>
          <p:cNvSpPr>
            <a:spLocks noGrp="1"/>
          </p:cNvSpPr>
          <p:nvPr>
            <p:ph type="sldNum" sz="quarter" idx="12"/>
          </p:nvPr>
        </p:nvSpPr>
        <p:spPr/>
        <p:txBody>
          <a:bodyPr/>
          <a:lstStyle/>
          <a:p>
            <a:fld id="{53FE240C-791C-4FA0-BA72-1FE57C9E7D13}" type="slidenum">
              <a:rPr lang="en-GB" smtClean="0"/>
              <a:t>12</a:t>
            </a:fld>
            <a:endParaRPr lang="ro-RO"/>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4725144"/>
            <a:ext cx="1296144" cy="1529497"/>
          </a:xfrm>
          <a:prstGeom prst="rect">
            <a:avLst/>
          </a:prstGeom>
        </p:spPr>
      </p:pic>
      <p:sp>
        <p:nvSpPr>
          <p:cNvPr id="8" name="TextBox 7"/>
          <p:cNvSpPr txBox="1"/>
          <p:nvPr/>
        </p:nvSpPr>
        <p:spPr>
          <a:xfrm>
            <a:off x="5724128" y="1556792"/>
            <a:ext cx="2376264" cy="830997"/>
          </a:xfrm>
          <a:prstGeom prst="rect">
            <a:avLst/>
          </a:prstGeom>
          <a:noFill/>
        </p:spPr>
        <p:txBody>
          <a:bodyPr wrap="square" rtlCol="0">
            <a:spAutoFit/>
          </a:bodyPr>
          <a:lstStyle/>
          <a:p>
            <a:pPr>
              <a:buNone/>
            </a:pPr>
            <a:r>
              <a:rPr lang="ro-RO" sz="2400" b="1" smtClean="0">
                <a:solidFill>
                  <a:srgbClr val="008BC8"/>
                </a:solidFill>
                <a:latin typeface="Verdana" panose="020b0604030504040204" pitchFamily="34" charset="0"/>
              </a:rPr>
              <a:t>Necesare întotdeauna</a:t>
            </a:r>
            <a:endParaRPr lang="ro-RO"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6992074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ro-RO" noProof="0"/>
              <a:t>Informații necesare</a:t>
            </a:r>
          </a:p>
        </p:txBody>
      </p:sp>
      <p:sp>
        <p:nvSpPr>
          <p:cNvPr id="3" name="Content Placeholder 2"/>
          <p:cNvSpPr>
            <a:spLocks noGrp="1"/>
          </p:cNvSpPr>
          <p:nvPr>
            <p:ph idx="1"/>
          </p:nvPr>
        </p:nvSpPr>
        <p:spPr/>
        <p:txBody>
          <a:bodyPr/>
          <a:lstStyle/>
          <a:p>
            <a:r>
              <a:rPr lang="ro-RO" noProof="0"/>
              <a:t>Informații toxicologice, cum ar fi</a:t>
            </a:r>
          </a:p>
          <a:p>
            <a:pPr lvl="1">
              <a:buFont typeface="Arial" panose="020b0604020202020204" pitchFamily="34" charset="0"/>
              <a:buChar char="•"/>
            </a:pPr>
            <a:r>
              <a:rPr lang="ro-RO" noProof="0"/>
              <a:t>iritarea pielii și a ochilor – </a:t>
            </a:r>
            <a:r>
              <a:rPr lang="ro-RO" i="1" noProof="0"/>
              <a:t>in vitro</a:t>
            </a:r>
          </a:p>
          <a:p>
            <a:pPr lvl="1">
              <a:buFont typeface="Arial" panose="020b0604020202020204" pitchFamily="34" charset="0"/>
              <a:buChar char="•"/>
            </a:pPr>
            <a:r>
              <a:rPr lang="ro-RO" noProof="0"/>
              <a:t>mutagenitatea la bacterii – </a:t>
            </a:r>
            <a:r>
              <a:rPr lang="ro-RO" i="1" noProof="0"/>
              <a:t>in vitro</a:t>
            </a:r>
          </a:p>
          <a:p>
            <a:pPr lvl="1">
              <a:buFont typeface="Arial" panose="020b0604020202020204" pitchFamily="34" charset="0"/>
              <a:buChar char="•"/>
            </a:pPr>
            <a:r>
              <a:rPr lang="ro-RO" i="1" noProof="0"/>
              <a:t>…</a:t>
            </a:r>
            <a:endParaRPr lang="ro-RO" noProof="0"/>
          </a:p>
          <a:p>
            <a:pPr lvl="1"/>
            <a:endParaRPr lang="ro-RO" noProof="0"/>
          </a:p>
          <a:p>
            <a:r>
              <a:rPr lang="ro-RO" noProof="0" smtClean="0"/>
              <a:t>Informații ecotoxicologice, cum ar fi</a:t>
            </a:r>
          </a:p>
          <a:p>
            <a:pPr lvl="1">
              <a:buFont typeface="Arial" panose="020b0604020202020204" pitchFamily="34" charset="0"/>
              <a:buChar char="•"/>
            </a:pPr>
            <a:r>
              <a:rPr lang="ro-RO" noProof="0"/>
              <a:t>toxicitatea acvatică pe termen scurt</a:t>
            </a:r>
            <a:br/>
            <a:r>
              <a:rPr lang="ro-RO" noProof="0"/>
              <a:t>la </a:t>
            </a:r>
            <a:r>
              <a:rPr lang="ro-RO" i="1" noProof="0"/>
              <a:t>Daphnia</a:t>
            </a:r>
          </a:p>
          <a:p>
            <a:pPr lvl="1">
              <a:buFont typeface="Arial" panose="020b0604020202020204" pitchFamily="34" charset="0"/>
              <a:buChar char="•"/>
            </a:pPr>
            <a:r>
              <a:rPr lang="ro-RO" noProof="0"/>
              <a:t>biodegradabilitatea</a:t>
            </a:r>
          </a:p>
          <a:p>
            <a:pPr lvl="1">
              <a:buFont typeface="Arial" panose="020b0604020202020204" pitchFamily="34" charset="0"/>
              <a:buChar char="•"/>
            </a:pPr>
            <a:r>
              <a:rPr lang="ro-RO" noProof="0"/>
              <a:t>…</a:t>
            </a:r>
          </a:p>
          <a:p>
            <a:pPr marL="0" indent="0">
              <a:buNone/>
            </a:pPr>
            <a:endParaRPr lang="ro-RO" noProof="0"/>
          </a:p>
        </p:txBody>
      </p:sp>
      <p:sp>
        <p:nvSpPr>
          <p:cNvPr id="5" name="Slide Number Placeholder 4"/>
          <p:cNvSpPr>
            <a:spLocks noGrp="1"/>
          </p:cNvSpPr>
          <p:nvPr>
            <p:ph type="sldNum" sz="quarter" idx="12"/>
          </p:nvPr>
        </p:nvSpPr>
        <p:spPr/>
        <p:txBody>
          <a:bodyPr/>
          <a:lstStyle/>
          <a:p>
            <a:fld id="{53FE240C-791C-4FA0-BA72-1FE57C9E7D13}" type="slidenum">
              <a:rPr lang="en-GB" smtClean="0"/>
              <a:t>13</a:t>
            </a:fld>
            <a:endParaRPr lang="ro-RO"/>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3854921"/>
            <a:ext cx="1491615" cy="2238375"/>
          </a:xfrm>
          <a:prstGeom prst="rect">
            <a:avLst/>
          </a:prstGeom>
        </p:spPr>
      </p:pic>
      <p:sp>
        <p:nvSpPr>
          <p:cNvPr id="7" name="TextBox 6"/>
          <p:cNvSpPr txBox="1"/>
          <p:nvPr/>
        </p:nvSpPr>
        <p:spPr>
          <a:xfrm>
            <a:off x="6372200" y="1832856"/>
            <a:ext cx="2520280" cy="830997"/>
          </a:xfrm>
          <a:prstGeom prst="rect">
            <a:avLst/>
          </a:prstGeom>
          <a:noFill/>
        </p:spPr>
        <p:txBody>
          <a:bodyPr wrap="square" rtlCol="0">
            <a:spAutoFit/>
          </a:bodyPr>
          <a:lstStyle/>
          <a:p>
            <a:pPr>
              <a:buNone/>
            </a:pPr>
            <a:r>
              <a:rPr lang="ro-RO" sz="2400" b="1">
                <a:solidFill>
                  <a:srgbClr val="008BC8"/>
                </a:solidFill>
                <a:latin typeface="Verdana" panose="020b0604030504040204" pitchFamily="34" charset="0"/>
              </a:rPr>
              <a:t>1-10 tone/an</a:t>
            </a:r>
            <a:endParaRPr lang="ro-RO"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13825618"/>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ro-RO" noProof="0"/>
              <a:t>Informații necesare</a:t>
            </a:r>
          </a:p>
        </p:txBody>
      </p:sp>
      <p:sp>
        <p:nvSpPr>
          <p:cNvPr id="3" name="Content Placeholder 2"/>
          <p:cNvSpPr>
            <a:spLocks noGrp="1"/>
          </p:cNvSpPr>
          <p:nvPr>
            <p:ph idx="1"/>
          </p:nvPr>
        </p:nvSpPr>
        <p:spPr/>
        <p:txBody>
          <a:bodyPr/>
          <a:lstStyle/>
          <a:p>
            <a:r>
              <a:rPr lang="ro-RO" noProof="0"/>
              <a:t>Informații toxicologice, cum ar fi</a:t>
            </a:r>
          </a:p>
          <a:p>
            <a:pPr lvl="1">
              <a:buFont typeface="Arial" panose="020b0604020202020204" pitchFamily="34" charset="0"/>
              <a:buChar char="•"/>
            </a:pPr>
            <a:r>
              <a:rPr lang="ro-RO" noProof="0"/>
              <a:t>toxicitatea la doză repetată pe termen scurt</a:t>
            </a:r>
          </a:p>
          <a:p>
            <a:pPr lvl="1">
              <a:buFont typeface="Arial" panose="020b0604020202020204" pitchFamily="34" charset="0"/>
              <a:buChar char="•"/>
            </a:pPr>
            <a:r>
              <a:rPr lang="ro-RO" noProof="0"/>
              <a:t>depistarea toxicității pentru reproducere</a:t>
            </a:r>
          </a:p>
          <a:p>
            <a:pPr lvl="1">
              <a:buFont typeface="Arial" panose="020b0604020202020204" pitchFamily="34" charset="0"/>
              <a:buChar char="•"/>
            </a:pPr>
            <a:r>
              <a:rPr lang="ro-RO" noProof="0"/>
              <a:t>…</a:t>
            </a:r>
          </a:p>
          <a:p>
            <a:r>
              <a:rPr lang="ro-RO" noProof="0" smtClean="0"/>
              <a:t>Informații ecotoxicologice, cum ar fi</a:t>
            </a:r>
          </a:p>
          <a:p>
            <a:pPr lvl="1">
              <a:buFont typeface="Arial" panose="020b0604020202020204" pitchFamily="34" charset="0"/>
              <a:buChar char="•"/>
            </a:pPr>
            <a:r>
              <a:rPr lang="ro-RO" noProof="0"/>
              <a:t>toxicitatea acvatică pe termen scurt la pești</a:t>
            </a:r>
          </a:p>
          <a:p>
            <a:pPr lvl="1">
              <a:buFont typeface="Arial" panose="020b0604020202020204" pitchFamily="34" charset="0"/>
              <a:buChar char="•"/>
            </a:pPr>
            <a:r>
              <a:rPr lang="ro-RO" noProof="0"/>
              <a:t>inhibarea respirației în nămol activat</a:t>
            </a:r>
          </a:p>
          <a:p>
            <a:pPr lvl="1">
              <a:buFont typeface="Arial" panose="020b0604020202020204" pitchFamily="34" charset="0"/>
              <a:buChar char="•"/>
            </a:pPr>
            <a:r>
              <a:rPr lang="ro-RO" noProof="0"/>
              <a:t>depistarea adsorbției/desorbției</a:t>
            </a:r>
          </a:p>
          <a:p>
            <a:pPr lvl="1">
              <a:buFont typeface="Arial" panose="020b0604020202020204" pitchFamily="34" charset="0"/>
              <a:buChar char="•"/>
            </a:pPr>
            <a:r>
              <a:rPr lang="ro-RO" noProof="0"/>
              <a:t>…</a:t>
            </a:r>
          </a:p>
          <a:p>
            <a:r>
              <a:rPr lang="ro-RO" noProof="0"/>
              <a:t>Evaluarea securității chimice!</a:t>
            </a:r>
          </a:p>
          <a:p>
            <a:pPr marL="0" indent="0">
              <a:buNone/>
            </a:pPr>
            <a:endParaRPr lang="ro-RO" noProof="0"/>
          </a:p>
        </p:txBody>
      </p:sp>
      <p:sp>
        <p:nvSpPr>
          <p:cNvPr id="5" name="Slide Number Placeholder 4"/>
          <p:cNvSpPr>
            <a:spLocks noGrp="1"/>
          </p:cNvSpPr>
          <p:nvPr>
            <p:ph type="sldNum" sz="quarter" idx="12"/>
          </p:nvPr>
        </p:nvSpPr>
        <p:spPr/>
        <p:txBody>
          <a:bodyPr/>
          <a:lstStyle/>
          <a:p>
            <a:fld id="{53FE240C-791C-4FA0-BA72-1FE57C9E7D13}" type="slidenum">
              <a:rPr lang="en-GB" smtClean="0"/>
              <a:t>14</a:t>
            </a:fld>
            <a:endParaRPr lang="ro-RO"/>
          </a:p>
        </p:txBody>
      </p:sp>
      <p:sp>
        <p:nvSpPr>
          <p:cNvPr id="7" name="TextBox 6"/>
          <p:cNvSpPr txBox="1"/>
          <p:nvPr/>
        </p:nvSpPr>
        <p:spPr>
          <a:xfrm>
            <a:off x="6948264" y="1832856"/>
            <a:ext cx="1944216" cy="830997"/>
          </a:xfrm>
          <a:prstGeom prst="rect">
            <a:avLst/>
          </a:prstGeom>
          <a:noFill/>
        </p:spPr>
        <p:txBody>
          <a:bodyPr wrap="square" rtlCol="0">
            <a:spAutoFit/>
          </a:bodyPr>
          <a:lstStyle/>
          <a:p>
            <a:pPr>
              <a:buNone/>
            </a:pPr>
            <a:r>
              <a:rPr lang="ro-RO" sz="2400" b="1" smtClean="0">
                <a:solidFill>
                  <a:srgbClr val="008BC8"/>
                </a:solidFill>
                <a:latin typeface="Verdana" panose="020b0604030504040204" pitchFamily="34" charset="0"/>
              </a:rPr>
              <a:t>10-100 de tone/an</a:t>
            </a:r>
            <a:endParaRPr lang="ro-RO"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9432485"/>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15</a:t>
            </a:fld>
            <a:endParaRPr lang="ro-RO"/>
          </a:p>
        </p:txBody>
      </p:sp>
      <p:sp>
        <p:nvSpPr>
          <p:cNvPr id="4" name="Title 3"/>
          <p:cNvSpPr>
            <a:spLocks noGrp="1"/>
          </p:cNvSpPr>
          <p:nvPr>
            <p:ph type="title"/>
          </p:nvPr>
        </p:nvSpPr>
        <p:spPr>
          <a:xfrm>
            <a:off x="457200" y="476672"/>
            <a:ext cx="8229600" cy="1440160"/>
          </a:xfrm>
        </p:spPr>
        <p:txBody>
          <a:bodyPr/>
          <a:lstStyle/>
          <a:p>
            <a:r>
              <a:rPr lang="ro-RO" noProof="0" smtClean="0"/>
              <a:t>Cerințe privind informațiile </a:t>
            </a:r>
            <a:br>
              <a:rPr lang="ro-RO" noProof="0" smtClean="0"/>
            </a:br>
            <a:r>
              <a:rPr lang="ro-RO" noProof="0" smtClean="0"/>
              <a:t>pentru înregistrarea intermediarilor</a:t>
            </a:r>
            <a:endParaRPr lang="ro-RO" noProof="0"/>
          </a:p>
        </p:txBody>
      </p:sp>
      <p:sp>
        <p:nvSpPr>
          <p:cNvPr id="5" name="Content Placeholder 4"/>
          <p:cNvSpPr>
            <a:spLocks noGrp="1"/>
          </p:cNvSpPr>
          <p:nvPr>
            <p:ph idx="1"/>
          </p:nvPr>
        </p:nvSpPr>
        <p:spPr>
          <a:xfrm>
            <a:off x="457200" y="1916832"/>
            <a:ext cx="8229600" cy="4209331"/>
          </a:xfrm>
        </p:spPr>
        <p:txBody>
          <a:bodyPr/>
          <a:lstStyle/>
          <a:p>
            <a:r>
              <a:rPr lang="ro-RO" noProof="0" smtClean="0"/>
              <a:t>Dacă produceți intermediari izolați </a:t>
            </a:r>
            <a:r>
              <a:rPr lang="ro-RO" u="sng" noProof="0" smtClean="0"/>
              <a:t>în condiții strict controlate</a:t>
            </a:r>
            <a:r>
              <a:rPr lang="ro-RO" noProof="0" smtClean="0"/>
              <a:t>, se aplică cerințe reduse</a:t>
            </a:r>
          </a:p>
          <a:p>
            <a:r>
              <a:rPr lang="ro-RO" noProof="0" smtClean="0"/>
              <a:t>Definiția intermediarului</a:t>
            </a:r>
          </a:p>
          <a:p>
            <a:pPr lvl="1">
              <a:buFont typeface="Arial" panose="020b0604020202020204" pitchFamily="34" charset="0"/>
              <a:buChar char="•"/>
            </a:pPr>
            <a:r>
              <a:rPr lang="ro-RO" noProof="0" smtClean="0"/>
              <a:t>substanță care este transformată într-o altă substanță, care este produsă</a:t>
            </a:r>
          </a:p>
          <a:p>
            <a:pPr lvl="1">
              <a:buFont typeface="Arial" panose="020b0604020202020204" pitchFamily="34" charset="0"/>
              <a:buChar char="•"/>
            </a:pPr>
            <a:r>
              <a:rPr lang="ro-RO" noProof="0" smtClean="0"/>
              <a:t>și utilizată în condiții strict controlate la locurile de producere a substanțelor chimice</a:t>
            </a:r>
          </a:p>
          <a:p>
            <a:r>
              <a:rPr lang="ro-RO" noProof="0" smtClean="0"/>
              <a:t>Statutul de intermediar al unei substanțe nu decurge din natura sa chimică, ci depinde de modul în care este utilizată după fabricație.</a:t>
            </a:r>
          </a:p>
          <a:p>
            <a:endParaRPr lang="ro-RO" noProof="0"/>
          </a:p>
        </p:txBody>
      </p:sp>
    </p:spTree>
    <p:extLst>
      <p:ext uri="{BB962C8B-B14F-4D97-AF65-F5344CB8AC3E}">
        <p14:creationId xmlns:p14="http://schemas.microsoft.com/office/powerpoint/2010/main" val="3876745143"/>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ro-RO" noProof="0"/>
              <a:t>Înainte de a genera date noi</a:t>
            </a:r>
          </a:p>
        </p:txBody>
      </p:sp>
      <p:sp>
        <p:nvSpPr>
          <p:cNvPr id="3" name="Content Placeholder 2"/>
          <p:cNvSpPr>
            <a:spLocks noGrp="1"/>
          </p:cNvSpPr>
          <p:nvPr>
            <p:ph idx="1"/>
          </p:nvPr>
        </p:nvSpPr>
        <p:spPr/>
        <p:txBody>
          <a:bodyPr/>
          <a:lstStyle/>
          <a:p>
            <a:pPr marL="457200" indent="-457200">
              <a:buFont typeface="+mj-lt"/>
              <a:buAutoNum type="arabicPeriod"/>
            </a:pPr>
            <a:r>
              <a:rPr lang="ro-RO" noProof="0"/>
              <a:t>Strângeți informațiile disponibile</a:t>
            </a:r>
          </a:p>
          <a:p>
            <a:pPr marL="457200" indent="-457200">
              <a:buFont typeface="+mj-lt"/>
              <a:buAutoNum type="arabicPeriod"/>
            </a:pPr>
            <a:endParaRPr lang="ro-RO" sz="2000" noProof="0"/>
          </a:p>
          <a:p>
            <a:pPr marL="457200" indent="-457200">
              <a:buFont typeface="+mj-lt"/>
              <a:buAutoNum type="arabicPeriod"/>
            </a:pPr>
            <a:r>
              <a:rPr lang="ro-RO" noProof="0"/>
              <a:t>Faceți schimb de date cu alte întreprinderi</a:t>
            </a:r>
          </a:p>
          <a:p>
            <a:pPr lvl="1">
              <a:buFont typeface="Arial" panose="020b0604020202020204" pitchFamily="34" charset="0"/>
              <a:buChar char="•"/>
            </a:pPr>
            <a:r>
              <a:rPr lang="ro-RO" noProof="0"/>
              <a:t>Informațiile vor trebui transmise în comun</a:t>
            </a:r>
          </a:p>
          <a:p>
            <a:pPr lvl="1"/>
            <a:endParaRPr lang="ro-RO" noProof="0"/>
          </a:p>
          <a:p>
            <a:pPr marL="457200" indent="-457200">
              <a:buFont typeface="+mj-lt"/>
              <a:buAutoNum type="arabicPeriod"/>
            </a:pPr>
            <a:r>
              <a:rPr lang="ro-RO" noProof="0"/>
              <a:t>Analizați necesarul de informații</a:t>
            </a:r>
          </a:p>
          <a:p>
            <a:pPr marL="457200" indent="-457200">
              <a:buFont typeface="+mj-lt"/>
              <a:buAutoNum type="arabicPeriod"/>
            </a:pPr>
            <a:endParaRPr lang="ro-RO" sz="2000" noProof="0"/>
          </a:p>
          <a:p>
            <a:pPr marL="457200" indent="-457200">
              <a:buFont typeface="+mj-lt"/>
              <a:buAutoNum type="arabicPeriod"/>
            </a:pPr>
            <a:r>
              <a:rPr lang="ro-RO" noProof="0"/>
              <a:t>Identificați informațiile lipsă</a:t>
            </a:r>
          </a:p>
          <a:p>
            <a:pPr marL="457200" indent="-457200">
              <a:buFont typeface="+mj-lt"/>
              <a:buAutoNum type="arabicPeriod"/>
            </a:pPr>
            <a:endParaRPr lang="ro-RO" sz="2000" noProof="0"/>
          </a:p>
        </p:txBody>
      </p:sp>
      <p:sp>
        <p:nvSpPr>
          <p:cNvPr id="5" name="Slide Number Placeholder 4"/>
          <p:cNvSpPr>
            <a:spLocks noGrp="1"/>
          </p:cNvSpPr>
          <p:nvPr>
            <p:ph type="sldNum" sz="quarter" idx="12"/>
          </p:nvPr>
        </p:nvSpPr>
        <p:spPr/>
        <p:txBody>
          <a:bodyPr/>
          <a:lstStyle/>
          <a:p>
            <a:fld id="{53FE240C-791C-4FA0-BA72-1FE57C9E7D13}" type="slidenum">
              <a:rPr lang="en-GB" smtClean="0"/>
              <a:t>16</a:t>
            </a:fld>
            <a:endParaRPr lang="ro-RO"/>
          </a:p>
        </p:txBody>
      </p:sp>
    </p:spTree>
    <p:extLst>
      <p:ext uri="{BB962C8B-B14F-4D97-AF65-F5344CB8AC3E}">
        <p14:creationId xmlns:p14="http://schemas.microsoft.com/office/powerpoint/2010/main" val="3313825618"/>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476672"/>
            <a:ext cx="8229600" cy="1584176"/>
          </a:xfrm>
        </p:spPr>
        <p:txBody>
          <a:bodyPr/>
          <a:lstStyle/>
          <a:p>
            <a:r>
              <a:rPr lang="ro-RO" sz="3200" noProof="0"/>
              <a:t>Aspecte de avut în vedere</a:t>
            </a:r>
            <a:br>
              <a:rPr/>
            </a:br>
            <a:r>
              <a:rPr lang="ro-RO" sz="3200" noProof="0"/>
              <a:t>pentru activitatea </a:t>
            </a:r>
            <a:r>
              <a:rPr lang="ro-RO" sz="3200" noProof="0" smtClean="0"/>
              <a:t>dumneavoastră</a:t>
            </a:r>
            <a:endParaRPr lang="ro-RO" sz="3200" noProof="0"/>
          </a:p>
        </p:txBody>
      </p:sp>
      <p:sp>
        <p:nvSpPr>
          <p:cNvPr id="3" name="Content Placeholder 2"/>
          <p:cNvSpPr>
            <a:spLocks noGrp="1"/>
          </p:cNvSpPr>
          <p:nvPr>
            <p:ph idx="1"/>
          </p:nvPr>
        </p:nvSpPr>
        <p:spPr>
          <a:xfrm>
            <a:off x="457200" y="1844824"/>
            <a:ext cx="8229600" cy="4281339"/>
          </a:xfrm>
        </p:spPr>
        <p:txBody>
          <a:bodyPr>
            <a:normAutofit lnSpcReduction="10000"/>
          </a:bodyPr>
          <a:lstStyle/>
          <a:p>
            <a:r>
              <a:rPr lang="ro-RO" noProof="0"/>
              <a:t>Compilarea și evaluarea informațiilor...</a:t>
            </a:r>
          </a:p>
          <a:p>
            <a:endParaRPr lang="ro-RO" noProof="0"/>
          </a:p>
          <a:p>
            <a:pPr>
              <a:buFont typeface="Wingdings 3" panose="05040102010807070707" pitchFamily="18" charset="2"/>
              <a:buChar char=""/>
            </a:pPr>
            <a:r>
              <a:rPr lang="ro-RO" noProof="0"/>
              <a:t>în cadrul întreprinderii</a:t>
            </a:r>
          </a:p>
          <a:p>
            <a:pPr lvl="1"/>
            <a:r>
              <a:rPr lang="ro-RO" noProof="0"/>
              <a:t>Ce informații dețineți deja despre substanță?</a:t>
            </a:r>
          </a:p>
          <a:p>
            <a:pPr lvl="1"/>
            <a:r>
              <a:rPr lang="ro-RO" noProof="0"/>
              <a:t>Știți cum se utilizează substanța?</a:t>
            </a:r>
          </a:p>
          <a:p>
            <a:pPr lvl="1"/>
            <a:r>
              <a:rPr lang="ro-RO" noProof="0"/>
              <a:t>Dispuneți de competențele necesare pentru a finaliza înregistrarea?</a:t>
            </a:r>
          </a:p>
          <a:p>
            <a:pPr>
              <a:buFont typeface="Wingdings 3" panose="05040102010807070707" pitchFamily="18" charset="2"/>
              <a:buChar char="["/>
            </a:pPr>
            <a:r>
              <a:rPr lang="ro-RO" noProof="0"/>
              <a:t>împreună cu ceilalți cosolicitanți ai înregistrării </a:t>
            </a:r>
          </a:p>
          <a:p>
            <a:pPr lvl="1"/>
            <a:r>
              <a:rPr lang="ro-RO" noProof="0" smtClean="0"/>
              <a:t>Există și alte întreprinderi sau sunteți singur?</a:t>
            </a:r>
          </a:p>
          <a:p>
            <a:pPr lvl="1"/>
            <a:r>
              <a:rPr lang="ro-RO" noProof="0"/>
              <a:t>Stabilirea modului de colaborare</a:t>
            </a:r>
          </a:p>
          <a:p>
            <a:pPr lvl="1"/>
            <a:r>
              <a:rPr lang="ro-RO" noProof="0"/>
              <a:t>Evaluarea și punerea în comun a informațiilor existente</a:t>
            </a:r>
          </a:p>
          <a:p>
            <a:pPr lvl="1"/>
            <a:r>
              <a:rPr lang="ro-RO" noProof="0"/>
              <a:t>Generarea informațiilor lipsă</a:t>
            </a:r>
          </a:p>
          <a:p>
            <a:pPr marL="0" indent="0">
              <a:buNone/>
            </a:pPr>
            <a:endParaRPr lang="ro-RO" noProof="0"/>
          </a:p>
        </p:txBody>
      </p:sp>
      <p:sp>
        <p:nvSpPr>
          <p:cNvPr id="5" name="Slide Number Placeholder 4"/>
          <p:cNvSpPr>
            <a:spLocks noGrp="1"/>
          </p:cNvSpPr>
          <p:nvPr>
            <p:ph type="sldNum" sz="quarter" idx="12"/>
          </p:nvPr>
        </p:nvSpPr>
        <p:spPr/>
        <p:txBody>
          <a:bodyPr/>
          <a:lstStyle/>
          <a:p>
            <a:fld id="{53FE240C-791C-4FA0-BA72-1FE57C9E7D13}" type="slidenum">
              <a:rPr lang="en-GB" smtClean="0"/>
              <a:t>17</a:t>
            </a:fld>
            <a:endParaRPr lang="ro-RO"/>
          </a:p>
        </p:txBody>
      </p:sp>
    </p:spTree>
    <p:extLst>
      <p:ext uri="{BB962C8B-B14F-4D97-AF65-F5344CB8AC3E}">
        <p14:creationId xmlns:p14="http://schemas.microsoft.com/office/powerpoint/2010/main" val="3313825618"/>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64244" y="449310"/>
            <a:ext cx="8229600" cy="1683545"/>
          </a:xfrm>
        </p:spPr>
        <p:txBody>
          <a:bodyPr/>
          <a:lstStyle/>
          <a:p>
            <a:pPr fontAlgn="auto">
              <a:spcAft>
                <a:spcPct val="0"/>
              </a:spcAft>
            </a:pPr>
            <a:r>
              <a:rPr lang="ro-RO" sz="3200" noProof="0"/>
              <a:t>Aspecte de avut în vedere </a:t>
            </a:r>
            <a:br>
              <a:rPr lang="ro-RO" sz="3200" noProof="0" smtClean="0"/>
            </a:br>
            <a:r>
              <a:rPr lang="ro-RO" sz="3200" noProof="0" smtClean="0"/>
              <a:t>pentru </a:t>
            </a:r>
            <a:r>
              <a:rPr lang="ro-RO" sz="3200" noProof="0"/>
              <a:t>activitatea dumneavoastră</a:t>
            </a:r>
          </a:p>
        </p:txBody>
      </p:sp>
      <p:sp>
        <p:nvSpPr>
          <p:cNvPr id="3" name="Content Placeholder 2"/>
          <p:cNvSpPr>
            <a:spLocks noGrp="1"/>
          </p:cNvSpPr>
          <p:nvPr>
            <p:ph idx="1"/>
          </p:nvPr>
        </p:nvSpPr>
        <p:spPr>
          <a:xfrm>
            <a:off x="457200" y="2060848"/>
            <a:ext cx="8229600" cy="4176464"/>
          </a:xfrm>
        </p:spPr>
        <p:txBody>
          <a:bodyPr>
            <a:normAutofit lnSpcReduction="10000"/>
          </a:bodyPr>
          <a:lstStyle/>
          <a:p>
            <a:r>
              <a:rPr lang="ro-RO" noProof="0"/>
              <a:t>Organizarea internă</a:t>
            </a:r>
          </a:p>
          <a:p>
            <a:pPr lvl="1">
              <a:buFont typeface="Arial" panose="020b0604020202020204" pitchFamily="34" charset="0"/>
              <a:buChar char="•"/>
            </a:pPr>
            <a:r>
              <a:rPr lang="ro-RO" noProof="0"/>
              <a:t>Planificați din timp înregistrarea tuturor substanțelor</a:t>
            </a:r>
          </a:p>
          <a:p>
            <a:pPr lvl="1">
              <a:buFont typeface="Arial" panose="020b0604020202020204" pitchFamily="34" charset="0"/>
              <a:buChar char="•"/>
            </a:pPr>
            <a:r>
              <a:rPr lang="ro-RO" noProof="0"/>
              <a:t>Implicați și alte departamente: financiar, vânzări, elaborarea fișelor cu date de securitate</a:t>
            </a:r>
          </a:p>
          <a:p>
            <a:pPr lvl="1"/>
            <a:endParaRPr lang="ro-RO" noProof="0"/>
          </a:p>
          <a:p>
            <a:r>
              <a:rPr lang="ro-RO" noProof="0"/>
              <a:t>Familiarizați-vă cu instrumentele informatice: IUCLID, serviciile cloud ale ECHA și REACH-IT</a:t>
            </a:r>
          </a:p>
          <a:p>
            <a:pPr lvl="1">
              <a:buFont typeface="Arial" panose="020b0604020202020204" pitchFamily="34" charset="0"/>
              <a:buChar char="•"/>
            </a:pPr>
            <a:r>
              <a:rPr lang="ro-RO" noProof="0" smtClean="0"/>
              <a:t>În 2016 s-au publicat versiuni îmbunătățite</a:t>
            </a:r>
          </a:p>
          <a:p>
            <a:pPr lvl="1"/>
            <a:endParaRPr lang="ro-RO" noProof="0"/>
          </a:p>
          <a:p>
            <a:r>
              <a:rPr lang="ro-RO" noProof="0"/>
              <a:t>Păstrați resurse pentru a vă actualiza</a:t>
            </a:r>
            <a:br>
              <a:rPr/>
            </a:br>
            <a:r>
              <a:rPr lang="ro-RO" noProof="0"/>
              <a:t>înregistrarea în timp</a:t>
            </a:r>
          </a:p>
          <a:p>
            <a:pPr marL="0" indent="0">
              <a:buNone/>
            </a:pPr>
            <a:endParaRPr lang="ro-RO" noProof="0"/>
          </a:p>
        </p:txBody>
      </p:sp>
      <p:sp>
        <p:nvSpPr>
          <p:cNvPr id="5" name="Slide Number Placeholder 4"/>
          <p:cNvSpPr>
            <a:spLocks noGrp="1"/>
          </p:cNvSpPr>
          <p:nvPr>
            <p:ph type="sldNum" sz="quarter" idx="12"/>
          </p:nvPr>
        </p:nvSpPr>
        <p:spPr/>
        <p:txBody>
          <a:bodyPr/>
          <a:lstStyle/>
          <a:p>
            <a:fld id="{53FE240C-791C-4FA0-BA72-1FE57C9E7D13}" type="slidenum">
              <a:rPr lang="en-GB" smtClean="0"/>
              <a:t>18</a:t>
            </a:fld>
            <a:endParaRPr lang="ro-RO"/>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4856153"/>
            <a:ext cx="1487877" cy="1381160"/>
          </a:xfrm>
          <a:prstGeom prst="rect">
            <a:avLst/>
          </a:prstGeom>
        </p:spPr>
      </p:pic>
    </p:spTree>
    <p:extLst>
      <p:ext uri="{BB962C8B-B14F-4D97-AF65-F5344CB8AC3E}">
        <p14:creationId xmlns:p14="http://schemas.microsoft.com/office/powerpoint/2010/main" val="3313825618"/>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fontAlgn="auto">
              <a:spcAft>
                <a:spcPct val="0"/>
              </a:spcAft>
            </a:pPr>
            <a:r>
              <a:rPr lang="ro-RO" sz="3200" noProof="0"/>
              <a:t>Mesaje de reținut</a:t>
            </a:r>
          </a:p>
        </p:txBody>
      </p:sp>
      <p:sp>
        <p:nvSpPr>
          <p:cNvPr id="3" name="Content Placeholder 2"/>
          <p:cNvSpPr>
            <a:spLocks noGrp="1"/>
          </p:cNvSpPr>
          <p:nvPr>
            <p:ph idx="1"/>
          </p:nvPr>
        </p:nvSpPr>
        <p:spPr/>
        <p:txBody>
          <a:bodyPr>
            <a:normAutofit fontScale="92500" lnSpcReduction="10000"/>
          </a:bodyPr>
          <a:lstStyle/>
          <a:p>
            <a:r>
              <a:rPr lang="ro-RO" noProof="0"/>
              <a:t>Sunteți responsabil pentru utilizarea în condiții de siguranță a substanțelor dumneavoastră – înregistrarea reprezintă o ocazie de a documenta îndeplinirea acestei obligații</a:t>
            </a:r>
          </a:p>
          <a:p>
            <a:r>
              <a:rPr lang="ro-RO" noProof="0"/>
              <a:t>Analizați-vă portofoliul și începeți chiar acum să culegeți toate informațiile</a:t>
            </a:r>
          </a:p>
          <a:p>
            <a:pPr lvl="1">
              <a:spcBef>
                <a:spcPts val="600"/>
              </a:spcBef>
              <a:spcAft>
                <a:spcPts val="600"/>
              </a:spcAft>
              <a:buFont typeface="Arial" panose="020b0604020202020204" pitchFamily="34" charset="0"/>
              <a:buChar char="•"/>
            </a:pPr>
            <a:r>
              <a:rPr lang="ro-RO" noProof="0" smtClean="0"/>
              <a:t>Stabiliți care sunt substanțele de care vă ocupați</a:t>
            </a:r>
          </a:p>
          <a:p>
            <a:pPr lvl="1">
              <a:spcBef>
                <a:spcPts val="600"/>
              </a:spcBef>
              <a:spcAft>
                <a:spcPts val="600"/>
              </a:spcAft>
              <a:buFont typeface="Arial" panose="020b0604020202020204" pitchFamily="34" charset="0"/>
              <a:buChar char="•"/>
            </a:pPr>
            <a:r>
              <a:rPr lang="ro-RO" noProof="0"/>
              <a:t>Planificați acum efectuarea analizelor chimice </a:t>
            </a:r>
          </a:p>
          <a:p>
            <a:pPr lvl="1">
              <a:buFont typeface="Arial" panose="020b0604020202020204" pitchFamily="34" charset="0"/>
              <a:buChar char="•"/>
            </a:pPr>
            <a:r>
              <a:rPr lang="ro-RO" noProof="0"/>
              <a:t>Cum utilizează clienții dumneavoastră substanțele</a:t>
            </a:r>
          </a:p>
          <a:p>
            <a:r>
              <a:rPr lang="ro-RO" noProof="0" smtClean="0"/>
              <a:t>Înregistrarea necesită timp și resurse</a:t>
            </a:r>
          </a:p>
          <a:p>
            <a:r>
              <a:rPr lang="ro-RO" noProof="0"/>
              <a:t>Dispuneți de competențe în cadrul întreprinderii?</a:t>
            </a:r>
          </a:p>
          <a:p>
            <a:r>
              <a:rPr lang="ro-RO" noProof="0"/>
              <a:t>Puteți beneficia de sprijin la adresa </a:t>
            </a:r>
            <a:r>
              <a:rPr lang="ro-RO" noProof="0" smtClean="0">
                <a:hlinkClick r:id="rId3"/>
              </a:rPr>
              <a:t>https://echa.europa.eu/ro/reach-2018</a:t>
            </a:r>
            <a:r>
              <a:rPr lang="ro-RO" smtClean="0"/>
              <a:t> </a:t>
            </a:r>
            <a:endParaRPr lang="ro-RO" noProof="0"/>
          </a:p>
          <a:p>
            <a:pPr marL="0" indent="0">
              <a:buNone/>
            </a:pPr>
            <a:endParaRPr lang="ro-RO" noProof="0"/>
          </a:p>
        </p:txBody>
      </p:sp>
      <p:sp>
        <p:nvSpPr>
          <p:cNvPr id="5" name="Slide Number Placeholder 4"/>
          <p:cNvSpPr>
            <a:spLocks noGrp="1"/>
          </p:cNvSpPr>
          <p:nvPr>
            <p:ph type="sldNum" sz="quarter" idx="12"/>
          </p:nvPr>
        </p:nvSpPr>
        <p:spPr/>
        <p:txBody>
          <a:bodyPr/>
          <a:lstStyle/>
          <a:p>
            <a:fld id="{53FE240C-791C-4FA0-BA72-1FE57C9E7D13}" type="slidenum">
              <a:rPr lang="en-GB" smtClean="0"/>
              <a:t>19</a:t>
            </a:fld>
            <a:endParaRPr lang="ro-RO"/>
          </a:p>
        </p:txBody>
      </p:sp>
    </p:spTree>
    <p:extLst>
      <p:ext uri="{BB962C8B-B14F-4D97-AF65-F5344CB8AC3E}">
        <p14:creationId xmlns:p14="http://schemas.microsoft.com/office/powerpoint/2010/main" val="3548107969"/>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ro-RO"/>
          </a:p>
        </p:txBody>
      </p:sp>
      <p:sp>
        <p:nvSpPr>
          <p:cNvPr id="4" name="Title 3"/>
          <p:cNvSpPr>
            <a:spLocks noGrp="1"/>
          </p:cNvSpPr>
          <p:nvPr>
            <p:ph type="title"/>
          </p:nvPr>
        </p:nvSpPr>
        <p:spPr/>
        <p:txBody>
          <a:bodyPr/>
          <a:lstStyle/>
          <a:p>
            <a:r>
              <a:rPr lang="ro-RO" noProof="0" smtClean="0"/>
              <a:t>Scopul acestei prezentări</a:t>
            </a:r>
            <a:endParaRPr lang="ro-RO" noProof="0"/>
          </a:p>
        </p:txBody>
      </p:sp>
      <p:sp>
        <p:nvSpPr>
          <p:cNvPr id="5" name="Content Placeholder 4"/>
          <p:cNvSpPr>
            <a:spLocks noGrp="1"/>
          </p:cNvSpPr>
          <p:nvPr>
            <p:ph idx="1"/>
          </p:nvPr>
        </p:nvSpPr>
        <p:spPr/>
        <p:txBody>
          <a:bodyPr>
            <a:normAutofit fontScale="62500" lnSpcReduction="20000"/>
          </a:bodyPr>
          <a:lstStyle/>
          <a:p>
            <a:r>
              <a:rPr lang="ro-RO" altLang="en-US" noProof="0"/>
              <a:t>Această prezentare și notele aferente au fost elaborate de ECHA, Agenția Europeană pentru Produse Chimice, pentru a vă ajuta să pregătiți o prezentare despre REACH 2018, ultimul termen de înregistrare a substanțelor care beneficiază de un regim tranzitoriu. Scopul este de a vă permite să selectați diapozitivele relevante și să le modificați pentru a se potrivi publicului vizat: cadre de conducere, lucrători, profesioniști în domeniul sănătății, al securității și al mediului, autorități etc. O puteți utiliza fără a fi necesară o aprobare suplimentară.</a:t>
            </a:r>
          </a:p>
          <a:p>
            <a:endParaRPr lang="ro-RO" altLang="en-US" noProof="0"/>
          </a:p>
          <a:p>
            <a:r>
              <a:rPr lang="ro-RO" altLang="en-US" noProof="0"/>
              <a:t>Această prezentare trece pe scurt în revistă etapa 1 (Cunoașteți-vă bine portofoliul) din foaia de parcurs a ECHA pentru termenul REACH 2018 și face parte dintr-o serie de prezentări legate de REACH 2018, care se găsesc pe site-ul ECHA. Așteptăm cu interes observațiile și sugestiile dumneavoastră la adresa: </a:t>
            </a:r>
            <a:r>
              <a:rPr lang="ro-RO" altLang="en-US" b="1" noProof="0" smtClean="0">
                <a:solidFill>
                  <a:srgbClr val="0046AD"/>
                </a:solidFill>
              </a:rPr>
              <a:t>reach-2018@echa.europa.eu</a:t>
            </a:r>
            <a:r>
              <a:rPr lang="ro-RO" altLang="en-US" noProof="0"/>
              <a:t>.  </a:t>
            </a:r>
          </a:p>
          <a:p>
            <a:endParaRPr lang="ro-RO" altLang="en-US" noProof="0"/>
          </a:p>
          <a:p>
            <a:r>
              <a:rPr lang="ro-RO" altLang="en-US" b="1" noProof="0"/>
              <a:t>Aviz juridic: </a:t>
            </a:r>
            <a:r>
              <a:rPr lang="ro-RO" altLang="en-US" noProof="0"/>
              <a:t>Informațiile conținute în această prezentare nu constituie consultanță juridică și nu reprezintă neapărat, în termeni juridici, poziția oficială a Agenției Europene pentru Produse Chimice. Agenția Europeană pentru Produse Chimice nu își asumă răspunderea pentru conținutul prezentului document.</a:t>
            </a:r>
          </a:p>
          <a:p>
            <a:endParaRPr lang="ro-RO" altLang="en-US" noProof="0"/>
          </a:p>
          <a:p>
            <a:r>
              <a:rPr lang="ro-RO" altLang="en-US" noProof="0"/>
              <a:t>Data publicării: mai 2017</a:t>
            </a:r>
          </a:p>
          <a:p>
            <a:pPr marL="0" indent="0">
              <a:buNone/>
            </a:pPr>
            <a:endParaRPr lang="ro-RO" noProof="0"/>
          </a:p>
        </p:txBody>
      </p:sp>
    </p:spTree>
    <p:extLst>
      <p:ext uri="{BB962C8B-B14F-4D97-AF65-F5344CB8AC3E}">
        <p14:creationId xmlns:p14="http://schemas.microsoft.com/office/powerpoint/2010/main" val="125791833"/>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266285" y="342107"/>
            <a:ext cx="8229600" cy="1143000"/>
          </a:xfrm>
        </p:spPr>
        <p:txBody>
          <a:bodyPr/>
          <a:lstStyle/>
          <a:p>
            <a:r>
              <a:rPr lang="ro-RO" noProof="0"/>
              <a:t>Înregistrarea este </a:t>
            </a:r>
            <a:br>
              <a:rPr lang="ro-RO" noProof="0" smtClean="0"/>
            </a:br>
            <a:r>
              <a:rPr lang="ro-RO" noProof="0" smtClean="0"/>
              <a:t>responsabilitatea </a:t>
            </a:r>
            <a:r>
              <a:rPr lang="ro-RO" noProof="0"/>
              <a:t>dumneavoastră</a:t>
            </a:r>
          </a:p>
        </p:txBody>
      </p:sp>
      <p:sp>
        <p:nvSpPr>
          <p:cNvPr id="3" name="Content Placeholder 2"/>
          <p:cNvSpPr>
            <a:spLocks noGrp="1"/>
          </p:cNvSpPr>
          <p:nvPr>
            <p:ph idx="1"/>
          </p:nvPr>
        </p:nvSpPr>
        <p:spPr/>
        <p:txBody>
          <a:bodyPr/>
          <a:lstStyle/>
          <a:p>
            <a:pPr marL="0" indent="0">
              <a:buNone/>
            </a:pPr>
            <a:r>
              <a:rPr lang="ro-RO" noProof="0"/>
              <a:t>Sunteți responsabil pentru producerea și utilizarea în condiții de siguranță</a:t>
            </a:r>
          </a:p>
          <a:p>
            <a:pPr marL="0" indent="0">
              <a:buNone/>
            </a:pPr>
            <a:endParaRPr lang="ro-RO" noProof="0"/>
          </a:p>
          <a:p>
            <a:r>
              <a:rPr lang="ro-RO" noProof="0"/>
              <a:t>Culegeți și generați date despre proprietățile și utilizările substanțelor dumneavoastră</a:t>
            </a:r>
          </a:p>
          <a:p>
            <a:r>
              <a:rPr lang="ro-RO" noProof="0"/>
              <a:t>Evaluați riscurile</a:t>
            </a:r>
          </a:p>
          <a:p>
            <a:r>
              <a:rPr lang="ro-RO" noProof="0"/>
              <a:t>Elaborați măsuri pentru gestionarea riscurilor</a:t>
            </a:r>
          </a:p>
          <a:p>
            <a:r>
              <a:rPr lang="ro-RO" noProof="0"/>
              <a:t>Comunicați-le în avalul lanțului de aprovizionare </a:t>
            </a:r>
          </a:p>
          <a:p>
            <a:pPr marL="0" indent="0">
              <a:buNone/>
            </a:pPr>
            <a:endParaRPr lang="ro-RO" noProof="0" smtClean="0"/>
          </a:p>
          <a:p>
            <a:pPr marL="0" indent="0">
              <a:buNone/>
            </a:pPr>
            <a:r>
              <a:rPr lang="en-GB" noProof="0" smtClean="0">
                <a:sym typeface="Wingdings" panose="05000000000000000000" pitchFamily="2" charset="2"/>
              </a:rPr>
              <a:t></a:t>
            </a:r>
            <a:r>
              <a:rPr lang="ro-RO" smtClean="0"/>
              <a:t> </a:t>
            </a:r>
            <a:r>
              <a:rPr lang="ro-RO" noProof="0" smtClean="0"/>
              <a:t>Consemnați-le în dosarul de înregistrare</a:t>
            </a:r>
          </a:p>
          <a:p>
            <a:pPr marL="0" indent="0">
              <a:buNone/>
            </a:pPr>
            <a:endParaRPr lang="ro-RO" noProof="0"/>
          </a:p>
        </p:txBody>
      </p:sp>
      <p:sp>
        <p:nvSpPr>
          <p:cNvPr id="5" name="Slide Number Placeholder 4"/>
          <p:cNvSpPr>
            <a:spLocks noGrp="1"/>
          </p:cNvSpPr>
          <p:nvPr>
            <p:ph type="sldNum" sz="quarter" idx="12"/>
          </p:nvPr>
        </p:nvSpPr>
        <p:spPr/>
        <p:txBody>
          <a:bodyPr/>
          <a:lstStyle/>
          <a:p>
            <a:fld id="{53FE240C-791C-4FA0-BA72-1FE57C9E7D13}" type="slidenum">
              <a:rPr lang="en-GB" smtClean="0"/>
              <a:t>3</a:t>
            </a:fld>
            <a:endParaRPr lang="ro-RO"/>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3678" y="5000057"/>
            <a:ext cx="1463122" cy="1224136"/>
          </a:xfrm>
          <a:prstGeom prst="rect">
            <a:avLst/>
          </a:prstGeom>
        </p:spPr>
      </p:pic>
    </p:spTree>
    <p:extLst>
      <p:ext uri="{BB962C8B-B14F-4D97-AF65-F5344CB8AC3E}">
        <p14:creationId xmlns:p14="http://schemas.microsoft.com/office/powerpoint/2010/main" val="34013489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ro-RO" noProof="0"/>
              <a:t>Termenul de înregistrare </a:t>
            </a:r>
            <a:br>
              <a:rPr lang="ro-RO" noProof="0" smtClean="0"/>
            </a:br>
            <a:r>
              <a:rPr lang="ro-RO" noProof="0" smtClean="0"/>
              <a:t>REACH </a:t>
            </a:r>
            <a:r>
              <a:rPr lang="ro-RO" noProof="0"/>
              <a:t>2018</a:t>
            </a:r>
          </a:p>
        </p:txBody>
      </p:sp>
      <p:sp>
        <p:nvSpPr>
          <p:cNvPr id="3" name="Content Placeholder 2"/>
          <p:cNvSpPr>
            <a:spLocks noGrp="1"/>
          </p:cNvSpPr>
          <p:nvPr>
            <p:ph idx="1"/>
          </p:nvPr>
        </p:nvSpPr>
        <p:spPr/>
        <p:txBody>
          <a:bodyPr/>
          <a:lstStyle/>
          <a:p>
            <a:pPr marL="0" indent="0">
              <a:buNone/>
            </a:pPr>
            <a:r>
              <a:rPr lang="ro-RO" noProof="0" smtClean="0"/>
              <a:t>Activitățile etapei 1:</a:t>
            </a:r>
          </a:p>
          <a:p>
            <a:pPr marL="457200" indent="-457200">
              <a:spcBef>
                <a:spcPts val="1200"/>
              </a:spcBef>
              <a:spcAft>
                <a:spcPts val="1200"/>
              </a:spcAft>
              <a:buFont typeface="+mj-lt"/>
              <a:buAutoNum type="arabicPeriod"/>
            </a:pPr>
            <a:r>
              <a:rPr lang="ro-RO" noProof="0"/>
              <a:t>Cunoașteți-vă bine portofoliul</a:t>
            </a:r>
          </a:p>
          <a:p>
            <a:pPr marL="457200" indent="-457200">
              <a:spcBef>
                <a:spcPts val="1200"/>
              </a:spcBef>
              <a:spcAft>
                <a:spcPts val="1200"/>
              </a:spcAft>
              <a:buFont typeface="+mj-lt"/>
              <a:buAutoNum type="arabicPeriod"/>
            </a:pPr>
            <a:r>
              <a:rPr lang="ro-RO" noProof="0"/>
              <a:t>Identificați-vă substanțele</a:t>
            </a:r>
          </a:p>
          <a:p>
            <a:pPr marL="457200" indent="-457200">
              <a:spcBef>
                <a:spcPts val="1200"/>
              </a:spcBef>
              <a:spcAft>
                <a:spcPts val="1200"/>
              </a:spcAft>
              <a:buFont typeface="+mj-lt"/>
              <a:buAutoNum type="arabicPeriod"/>
            </a:pPr>
            <a:r>
              <a:rPr lang="ro-RO" noProof="0"/>
              <a:t>Stabiliți ce obligații vă revin privind înregistrarea</a:t>
            </a:r>
          </a:p>
          <a:p>
            <a:pPr marL="457200" indent="-457200">
              <a:spcBef>
                <a:spcPts val="1200"/>
              </a:spcBef>
              <a:spcAft>
                <a:spcPts val="1200"/>
              </a:spcAft>
              <a:buFont typeface="+mj-lt"/>
              <a:buAutoNum type="arabicPeriod"/>
            </a:pPr>
            <a:r>
              <a:rPr lang="ro-RO" noProof="0"/>
              <a:t>Înțelegeți ce informații vă trebuie</a:t>
            </a:r>
          </a:p>
          <a:p>
            <a:pPr marL="457200" indent="-457200">
              <a:spcBef>
                <a:spcPts val="1200"/>
              </a:spcBef>
              <a:spcAft>
                <a:spcPts val="1200"/>
              </a:spcAft>
              <a:buFont typeface="+mj-lt"/>
              <a:buAutoNum type="arabicPeriod"/>
            </a:pPr>
            <a:r>
              <a:rPr lang="ro-RO" noProof="0"/>
              <a:t>Analizați impactul asupra activității</a:t>
            </a:r>
          </a:p>
        </p:txBody>
      </p:sp>
      <p:sp>
        <p:nvSpPr>
          <p:cNvPr id="5" name="Slide Number Placeholder 4"/>
          <p:cNvSpPr>
            <a:spLocks noGrp="1"/>
          </p:cNvSpPr>
          <p:nvPr>
            <p:ph type="sldNum" sz="quarter" idx="12"/>
          </p:nvPr>
        </p:nvSpPr>
        <p:spPr/>
        <p:txBody>
          <a:bodyPr/>
          <a:lstStyle/>
          <a:p>
            <a:fld id="{53FE240C-791C-4FA0-BA72-1FE57C9E7D13}" type="slidenum">
              <a:rPr lang="en-GB" smtClean="0"/>
              <a:t>4</a:t>
            </a:fld>
            <a:endParaRPr lang="ro-RO"/>
          </a:p>
        </p:txBody>
      </p:sp>
    </p:spTree>
    <p:extLst>
      <p:ext uri="{BB962C8B-B14F-4D97-AF65-F5344CB8AC3E}">
        <p14:creationId xmlns:p14="http://schemas.microsoft.com/office/powerpoint/2010/main" val="1381194592"/>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ro-RO" noProof="0" smtClean="0"/>
              <a:t>Cunoașteți-vă bine portofoliul</a:t>
            </a:r>
            <a:endParaRPr lang="ro-RO" noProof="0"/>
          </a:p>
        </p:txBody>
      </p:sp>
      <p:sp>
        <p:nvSpPr>
          <p:cNvPr id="3" name="Content Placeholder 2"/>
          <p:cNvSpPr>
            <a:spLocks noGrp="1"/>
          </p:cNvSpPr>
          <p:nvPr>
            <p:ph idx="1"/>
          </p:nvPr>
        </p:nvSpPr>
        <p:spPr/>
        <p:txBody>
          <a:bodyPr/>
          <a:lstStyle/>
          <a:p>
            <a:r>
              <a:rPr lang="ro-RO" noProof="0"/>
              <a:t>Descrieți-vă portofoliul în funcție de </a:t>
            </a:r>
            <a:r>
              <a:rPr lang="ro-RO" noProof="0">
                <a:solidFill>
                  <a:schemeClr val="accent4">
                    <a:lumMod val="50000"/>
                  </a:schemeClr>
                </a:solidFill>
              </a:rPr>
              <a:t>substanțe</a:t>
            </a:r>
          </a:p>
          <a:p>
            <a:pPr lvl="1">
              <a:buFont typeface="Arial" panose="020b0604020202020204" pitchFamily="34" charset="0"/>
              <a:buChar char="•"/>
            </a:pPr>
            <a:r>
              <a:rPr lang="ro-RO" noProof="0"/>
              <a:t>substanțe ca atare</a:t>
            </a:r>
          </a:p>
          <a:p>
            <a:pPr lvl="1">
              <a:buFont typeface="Arial" panose="020b0604020202020204" pitchFamily="34" charset="0"/>
              <a:buChar char="•"/>
            </a:pPr>
            <a:r>
              <a:rPr lang="ro-RO" noProof="0"/>
              <a:t>amestecuri: ce substanțe conțin?</a:t>
            </a:r>
          </a:p>
          <a:p>
            <a:pPr lvl="1">
              <a:buFont typeface="Arial" panose="020b0604020202020204" pitchFamily="34" charset="0"/>
              <a:buChar char="•"/>
            </a:pPr>
            <a:r>
              <a:rPr lang="ro-RO" noProof="0"/>
              <a:t>articole: ce substanțe sunt eliberate din acestea?</a:t>
            </a:r>
          </a:p>
        </p:txBody>
      </p:sp>
      <p:sp>
        <p:nvSpPr>
          <p:cNvPr id="5" name="Slide Number Placeholder 4"/>
          <p:cNvSpPr>
            <a:spLocks noGrp="1"/>
          </p:cNvSpPr>
          <p:nvPr>
            <p:ph type="sldNum" sz="quarter" idx="12"/>
          </p:nvPr>
        </p:nvSpPr>
        <p:spPr/>
        <p:txBody>
          <a:bodyPr/>
          <a:lstStyle/>
          <a:p>
            <a:fld id="{53FE240C-791C-4FA0-BA72-1FE57C9E7D13}" type="slidenum">
              <a:rPr lang="en-GB" smtClean="0"/>
              <a:t>5</a:t>
            </a:fld>
            <a:endParaRPr lang="ro-RO"/>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3501008"/>
            <a:ext cx="4286250" cy="10572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964" y="4941168"/>
            <a:ext cx="4286250" cy="904875"/>
          </a:xfrm>
          <a:prstGeom prst="rect">
            <a:avLst/>
          </a:prstGeom>
        </p:spPr>
      </p:pic>
      <p:sp>
        <p:nvSpPr>
          <p:cNvPr id="8" name="TextBox 7"/>
          <p:cNvSpPr txBox="1"/>
          <p:nvPr/>
        </p:nvSpPr>
        <p:spPr>
          <a:xfrm>
            <a:off x="5951608" y="4029645"/>
            <a:ext cx="2387577" cy="369332"/>
          </a:xfrm>
          <a:prstGeom prst="rect">
            <a:avLst/>
          </a:prstGeom>
          <a:noFill/>
        </p:spPr>
        <p:txBody>
          <a:bodyPr wrap="none" rtlCol="0">
            <a:spAutoFit/>
          </a:bodyPr>
          <a:lstStyle/>
          <a:p>
            <a:r>
              <a:rPr lang="fi-FI" smtClean="0">
                <a:sym typeface="Wingdings" panose="05000000000000000000" pitchFamily="2" charset="2"/>
              </a:rPr>
              <a:t></a:t>
            </a:r>
            <a:r>
              <a:rPr lang="ro-RO" smtClean="0">
                <a:sym typeface="Wingdings" panose="05000000000000000000" pitchFamily="2" charset="2"/>
              </a:rPr>
              <a:t> Înregistrați substanța C</a:t>
            </a:r>
            <a:endParaRPr lang="ro-RO"/>
          </a:p>
        </p:txBody>
      </p:sp>
      <p:sp>
        <p:nvSpPr>
          <p:cNvPr id="10" name="TextBox 9"/>
          <p:cNvSpPr txBox="1"/>
          <p:nvPr/>
        </p:nvSpPr>
        <p:spPr>
          <a:xfrm>
            <a:off x="5951608" y="5208939"/>
            <a:ext cx="3072059" cy="369332"/>
          </a:xfrm>
          <a:prstGeom prst="rect">
            <a:avLst/>
          </a:prstGeom>
          <a:noFill/>
        </p:spPr>
        <p:txBody>
          <a:bodyPr wrap="none" rtlCol="0">
            <a:spAutoFit/>
          </a:bodyPr>
          <a:lstStyle/>
          <a:p>
            <a:r>
              <a:rPr lang="fi-FI" smtClean="0">
                <a:sym typeface="Wingdings" panose="05000000000000000000" pitchFamily="2" charset="2"/>
              </a:rPr>
              <a:t></a:t>
            </a:r>
            <a:r>
              <a:rPr lang="ro-RO" smtClean="0">
                <a:sym typeface="Wingdings" panose="05000000000000000000" pitchFamily="2" charset="2"/>
              </a:rPr>
              <a:t> Înregistrați substanțele A și B</a:t>
            </a:r>
            <a:endParaRPr lang="ro-RO"/>
          </a:p>
        </p:txBody>
      </p:sp>
    </p:spTree>
    <p:extLst>
      <p:ext uri="{BB962C8B-B14F-4D97-AF65-F5344CB8AC3E}">
        <p14:creationId xmlns:p14="http://schemas.microsoft.com/office/powerpoint/2010/main" val="4034218416"/>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ro-RO" noProof="0"/>
              <a:t>Identificați-vă substanțele</a:t>
            </a:r>
          </a:p>
        </p:txBody>
      </p:sp>
      <p:sp>
        <p:nvSpPr>
          <p:cNvPr id="3" name="Content Placeholder 2"/>
          <p:cNvSpPr>
            <a:spLocks noGrp="1"/>
          </p:cNvSpPr>
          <p:nvPr>
            <p:ph idx="1"/>
          </p:nvPr>
        </p:nvSpPr>
        <p:spPr/>
        <p:txBody>
          <a:bodyPr/>
          <a:lstStyle/>
          <a:p>
            <a:r>
              <a:rPr lang="ro-RO" noProof="0"/>
              <a:t>Stabiliți </a:t>
            </a:r>
            <a:r>
              <a:rPr lang="ro-RO" noProof="0">
                <a:solidFill>
                  <a:schemeClr val="accent4">
                    <a:lumMod val="50000"/>
                  </a:schemeClr>
                </a:solidFill>
              </a:rPr>
              <a:t>compoziția și tipul</a:t>
            </a:r>
            <a:r>
              <a:rPr lang="ro-RO" noProof="0"/>
              <a:t> substanței:</a:t>
            </a:r>
          </a:p>
          <a:p>
            <a:pPr lvl="1">
              <a:buFont typeface="Arial" panose="020b0604020202020204" pitchFamily="34" charset="0"/>
              <a:buChar char="•"/>
            </a:pPr>
            <a:r>
              <a:rPr lang="ro-RO" noProof="0"/>
              <a:t>mono-constituent</a:t>
            </a:r>
          </a:p>
          <a:p>
            <a:pPr lvl="1">
              <a:buFont typeface="Arial" panose="020b0604020202020204" pitchFamily="34" charset="0"/>
              <a:buChar char="•"/>
            </a:pPr>
            <a:r>
              <a:rPr lang="ro-RO" noProof="0"/>
              <a:t>multi-constituent</a:t>
            </a:r>
          </a:p>
          <a:p>
            <a:pPr lvl="1">
              <a:buFont typeface="Arial" panose="020b0604020202020204" pitchFamily="34" charset="0"/>
              <a:buChar char="•"/>
            </a:pPr>
            <a:r>
              <a:rPr lang="ro-RO" noProof="0"/>
              <a:t>UVCB</a:t>
            </a:r>
          </a:p>
          <a:p>
            <a:pPr lvl="1"/>
            <a:endParaRPr lang="ro-RO" noProof="0"/>
          </a:p>
          <a:p>
            <a:r>
              <a:rPr lang="ro-RO" noProof="0"/>
              <a:t>Stabiliți </a:t>
            </a:r>
            <a:r>
              <a:rPr lang="ro-RO" noProof="0">
                <a:solidFill>
                  <a:schemeClr val="accent4">
                    <a:lumMod val="50000"/>
                  </a:schemeClr>
                </a:solidFill>
              </a:rPr>
              <a:t>denumirea</a:t>
            </a:r>
            <a:r>
              <a:rPr lang="ro-RO" noProof="0"/>
              <a:t> și identificatorii (</a:t>
            </a:r>
            <a:r>
              <a:rPr lang="ro-RO" noProof="0">
                <a:solidFill>
                  <a:schemeClr val="accent4">
                    <a:lumMod val="50000"/>
                  </a:schemeClr>
                </a:solidFill>
              </a:rPr>
              <a:t>numărul CE</a:t>
            </a:r>
            <a:r>
              <a:rPr lang="ro-RO" noProof="0"/>
              <a:t> și numărul CAS)</a:t>
            </a:r>
          </a:p>
        </p:txBody>
      </p:sp>
      <p:sp>
        <p:nvSpPr>
          <p:cNvPr id="5" name="Slide Number Placeholder 4"/>
          <p:cNvSpPr>
            <a:spLocks noGrp="1"/>
          </p:cNvSpPr>
          <p:nvPr>
            <p:ph type="sldNum" sz="quarter" idx="12"/>
          </p:nvPr>
        </p:nvSpPr>
        <p:spPr/>
        <p:txBody>
          <a:bodyPr/>
          <a:lstStyle/>
          <a:p>
            <a:fld id="{53FE240C-791C-4FA0-BA72-1FE57C9E7D13}" type="slidenum">
              <a:rPr lang="en-GB" smtClean="0"/>
              <a:t>6</a:t>
            </a:fld>
            <a:endParaRPr lang="ro-RO"/>
          </a:p>
        </p:txBody>
      </p:sp>
    </p:spTree>
    <p:extLst>
      <p:ext uri="{BB962C8B-B14F-4D97-AF65-F5344CB8AC3E}">
        <p14:creationId xmlns:p14="http://schemas.microsoft.com/office/powerpoint/2010/main" val="88929798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7</a:t>
            </a:fld>
            <a:endParaRPr lang="ro-RO"/>
          </a:p>
        </p:txBody>
      </p:sp>
      <p:sp>
        <p:nvSpPr>
          <p:cNvPr id="4" name="Title 3"/>
          <p:cNvSpPr>
            <a:spLocks noGrp="1"/>
          </p:cNvSpPr>
          <p:nvPr>
            <p:ph type="title"/>
          </p:nvPr>
        </p:nvSpPr>
        <p:spPr/>
        <p:txBody>
          <a:bodyPr/>
          <a:lstStyle/>
          <a:p>
            <a:r>
              <a:rPr lang="ro-RO" noProof="0" smtClean="0"/>
              <a:t>Identificați-vă substanțele (2)</a:t>
            </a:r>
            <a:endParaRPr lang="ro-RO" noProof="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597" y="2420888"/>
            <a:ext cx="2752725" cy="2590800"/>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8588" y="2461392"/>
            <a:ext cx="2619375" cy="258127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46229" y="2461392"/>
            <a:ext cx="2962275" cy="2581275"/>
          </a:xfrm>
          <a:prstGeom prst="rect">
            <a:avLst/>
          </a:prstGeom>
        </p:spPr>
      </p:pic>
      <p:sp>
        <p:nvSpPr>
          <p:cNvPr id="9" name="TextBox 8"/>
          <p:cNvSpPr txBox="1"/>
          <p:nvPr/>
        </p:nvSpPr>
        <p:spPr>
          <a:xfrm>
            <a:off x="430529" y="5146182"/>
            <a:ext cx="2849883" cy="369332"/>
          </a:xfrm>
          <a:prstGeom prst="rect">
            <a:avLst/>
          </a:prstGeom>
          <a:noFill/>
        </p:spPr>
        <p:txBody>
          <a:bodyPr wrap="none" rtlCol="0">
            <a:spAutoFit/>
          </a:bodyPr>
          <a:lstStyle/>
          <a:p>
            <a:r>
              <a:rPr lang="ro-RO" b="1" smtClean="0">
                <a:sym typeface="Wingdings" panose="05000000000000000000" pitchFamily="2" charset="2"/>
              </a:rPr>
              <a:t>Substanță mono-constituent</a:t>
            </a:r>
            <a:endParaRPr lang="ro-RO" b="1"/>
          </a:p>
        </p:txBody>
      </p:sp>
      <p:sp>
        <p:nvSpPr>
          <p:cNvPr id="10" name="TextBox 9"/>
          <p:cNvSpPr txBox="1"/>
          <p:nvPr/>
        </p:nvSpPr>
        <p:spPr>
          <a:xfrm>
            <a:off x="3282620" y="5146182"/>
            <a:ext cx="2795381" cy="369332"/>
          </a:xfrm>
          <a:prstGeom prst="rect">
            <a:avLst/>
          </a:prstGeom>
          <a:noFill/>
        </p:spPr>
        <p:txBody>
          <a:bodyPr wrap="none" rtlCol="0">
            <a:spAutoFit/>
          </a:bodyPr>
          <a:lstStyle/>
          <a:p>
            <a:r>
              <a:rPr lang="ro-RO" b="1" smtClean="0">
                <a:sym typeface="Wingdings" panose="05000000000000000000" pitchFamily="2" charset="2"/>
              </a:rPr>
              <a:t>Substanță multi-constituent</a:t>
            </a:r>
            <a:endParaRPr lang="ro-RO" b="1"/>
          </a:p>
        </p:txBody>
      </p:sp>
      <p:sp>
        <p:nvSpPr>
          <p:cNvPr id="11" name="TextBox 10"/>
          <p:cNvSpPr txBox="1"/>
          <p:nvPr/>
        </p:nvSpPr>
        <p:spPr>
          <a:xfrm>
            <a:off x="6768933" y="5145510"/>
            <a:ext cx="1725088" cy="369332"/>
          </a:xfrm>
          <a:prstGeom prst="rect">
            <a:avLst/>
          </a:prstGeom>
          <a:noFill/>
        </p:spPr>
        <p:txBody>
          <a:bodyPr wrap="none" rtlCol="0">
            <a:spAutoFit/>
          </a:bodyPr>
          <a:lstStyle/>
          <a:p>
            <a:r>
              <a:rPr lang="ro-RO" b="1" smtClean="0">
                <a:sym typeface="Wingdings" panose="05000000000000000000" pitchFamily="2" charset="2"/>
              </a:rPr>
              <a:t>Substanță UVCB</a:t>
            </a:r>
            <a:endParaRPr lang="ro-RO" b="1"/>
          </a:p>
        </p:txBody>
      </p:sp>
    </p:spTree>
    <p:extLst>
      <p:ext uri="{BB962C8B-B14F-4D97-AF65-F5344CB8AC3E}">
        <p14:creationId xmlns:p14="http://schemas.microsoft.com/office/powerpoint/2010/main" val="641361820"/>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ro-RO" sz="3200" noProof="0"/>
              <a:t>Stabiliți ce obligații vă revin privind înregistrarea</a:t>
            </a:r>
          </a:p>
        </p:txBody>
      </p:sp>
      <p:sp>
        <p:nvSpPr>
          <p:cNvPr id="5" name="Slide Number Placeholder 4"/>
          <p:cNvSpPr>
            <a:spLocks noGrp="1"/>
          </p:cNvSpPr>
          <p:nvPr>
            <p:ph type="sldNum" sz="quarter" idx="12"/>
          </p:nvPr>
        </p:nvSpPr>
        <p:spPr/>
        <p:txBody>
          <a:bodyPr/>
          <a:lstStyle/>
          <a:p>
            <a:fld id="{53FE240C-791C-4FA0-BA72-1FE57C9E7D13}" type="slidenum">
              <a:rPr lang="en-GB" smtClean="0"/>
              <a:t>8</a:t>
            </a:fld>
            <a:endParaRPr lang="ro-RO"/>
          </a:p>
        </p:txBody>
      </p:sp>
      <p:sp>
        <p:nvSpPr>
          <p:cNvPr id="17" name="TextBox 16"/>
          <p:cNvSpPr txBox="1"/>
          <p:nvPr/>
        </p:nvSpPr>
        <p:spPr>
          <a:xfrm>
            <a:off x="2195736" y="3177006"/>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ro-RO"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DA</a:t>
            </a:r>
          </a:p>
        </p:txBody>
      </p:sp>
      <p:sp>
        <p:nvSpPr>
          <p:cNvPr id="18" name="TextBox 17"/>
          <p:cNvSpPr txBox="1"/>
          <p:nvPr/>
        </p:nvSpPr>
        <p:spPr>
          <a:xfrm>
            <a:off x="4150098" y="3166131"/>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ro-RO"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DA</a:t>
            </a:r>
          </a:p>
        </p:txBody>
      </p:sp>
      <p:sp>
        <p:nvSpPr>
          <p:cNvPr id="19" name="TextBox 18"/>
          <p:cNvSpPr txBox="1"/>
          <p:nvPr/>
        </p:nvSpPr>
        <p:spPr>
          <a:xfrm>
            <a:off x="6166322" y="3166131"/>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ro-RO"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DA</a:t>
            </a:r>
          </a:p>
        </p:txBody>
      </p:sp>
      <p:pic>
        <p:nvPicPr>
          <p:cNvPr id="20"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79712" y="1943062"/>
            <a:ext cx="1092551" cy="99890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B:\IEtemp\u07041\Temporary Internet Files\Content.Outlook\DOW1UNL0\weight_lg (2).pn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156176" y="2147015"/>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B:\IEtemp\u07041\Temporary Internet Files\Content.Outlook\DOW1UNL0\substance_blue_lg (2).png"/>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150098" y="2090221"/>
            <a:ext cx="709934" cy="765398"/>
          </a:xfrm>
          <a:prstGeom prst="rect">
            <a:avLst/>
          </a:prstGeom>
          <a:noFill/>
          <a:extLst>
            <a:ext uri="{909E8E84-426E-40DD-AFC4-6F175D3DCCD1}">
              <a14:hiddenFill xmlns:a14="http://schemas.microsoft.com/office/drawing/2010/main">
                <a:solidFill>
                  <a:srgbClr val="FFFFFF"/>
                </a:solidFill>
              </a14:hiddenFill>
            </a:ext>
          </a:extLst>
        </p:spPr>
      </p:pic>
      <p:sp>
        <p:nvSpPr>
          <p:cNvPr id="23" name="Freeform 22"/>
          <p:cNvSpPr/>
          <p:nvPr/>
        </p:nvSpPr>
        <p:spPr>
          <a:xfrm>
            <a:off x="3072263" y="362623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sp>
        <p:nvSpPr>
          <p:cNvPr id="24" name="Freeform 23"/>
          <p:cNvSpPr/>
          <p:nvPr/>
        </p:nvSpPr>
        <p:spPr>
          <a:xfrm flipH="1">
            <a:off x="4572000" y="359817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cxnSp>
        <p:nvCxnSpPr>
          <p:cNvPr id="25" name="Straight Arrow Connector 24"/>
          <p:cNvCxnSpPr>
            <a:stCxn id="24" idx="25"/>
          </p:cNvCxnSpPr>
          <p:nvPr/>
        </p:nvCxnSpPr>
        <p:spPr>
          <a:xfrm>
            <a:off x="4572000" y="4988246"/>
            <a:ext cx="2538" cy="626156"/>
          </a:xfrm>
          <a:prstGeom prst="straightConnector1">
            <a:avLst/>
          </a:prstGeom>
          <a:noFill/>
          <a:ln w="127000" cap="flat" cmpd="sng" algn="ctr">
            <a:solidFill>
              <a:srgbClr val="D7EFFA">
                <a:lumMod val="50000"/>
              </a:srgbClr>
            </a:solidFill>
            <a:prstDash val="solid"/>
            <a:headEnd type="none" w="med" len="med"/>
            <a:tailEnd type="triangle" w="med" len="med"/>
          </a:ln>
          <a:effectLst/>
        </p:spPr>
      </p:cxnSp>
      <p:sp>
        <p:nvSpPr>
          <p:cNvPr id="27" name="Text Placeholder 3"/>
          <p:cNvSpPr txBox="1"/>
          <p:nvPr/>
        </p:nvSpPr>
        <p:spPr>
          <a:xfrm>
            <a:off x="540000" y="5733256"/>
            <a:ext cx="8064000" cy="35072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ct val="0"/>
              </a:spcAft>
              <a:buClrTx/>
              <a:buSzTx/>
              <a:buFont typeface="Arial" pitchFamily="34" charset="0"/>
              <a:buNone/>
              <a:defRPr/>
            </a:pPr>
            <a:r>
              <a:rPr kumimoji="0" lang="ro-RO" sz="2400" b="1" i="0" u="none" strike="noStrike" kern="1200" cap="none" spc="0" normalizeH="0" baseline="0" noProof="0" smtClean="0">
                <a:ln>
                  <a:noFill/>
                </a:ln>
                <a:solidFill>
                  <a:srgbClr val="D7EFFA">
                    <a:lumMod val="50000"/>
                  </a:srgbClr>
                </a:solidFill>
                <a:effectLst/>
                <a:uLnTx/>
                <a:uFillTx/>
                <a:latin typeface="Verdana"/>
              </a:rPr>
              <a:t>Trebuie să înregistrați această substanță!</a:t>
            </a:r>
            <a:endParaRPr kumimoji="0" lang="ro-RO" sz="2400" b="1" i="0" u="none" strike="noStrike" kern="1200" cap="none" spc="0" normalizeH="0" baseline="0" noProof="0">
              <a:ln>
                <a:noFill/>
              </a:ln>
              <a:solidFill>
                <a:srgbClr val="D7EFFA">
                  <a:lumMod val="50000"/>
                </a:srgbClr>
              </a:solidFill>
              <a:effectLst/>
              <a:uLnTx/>
              <a:uFillTx/>
              <a:latin typeface="Verdana"/>
              <a:ea typeface="+mn-ea"/>
              <a:cs typeface="Arial" pitchFamily="34" charset="0"/>
            </a:endParaRPr>
          </a:p>
        </p:txBody>
      </p:sp>
    </p:spTree>
    <p:extLst>
      <p:ext uri="{BB962C8B-B14F-4D97-AF65-F5344CB8AC3E}">
        <p14:creationId xmlns:p14="http://schemas.microsoft.com/office/powerpoint/2010/main" val="88929798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ro-RO" noProof="0"/>
              <a:t>Rolul în lanțul de </a:t>
            </a:r>
            <a:br>
              <a:rPr lang="ro-RO" noProof="0" smtClean="0"/>
            </a:br>
            <a:r>
              <a:rPr lang="ro-RO" noProof="0" smtClean="0"/>
              <a:t>aprovizionare</a:t>
            </a:r>
            <a:endParaRPr lang="ro-RO" noProof="0"/>
          </a:p>
        </p:txBody>
      </p:sp>
      <p:sp>
        <p:nvSpPr>
          <p:cNvPr id="3" name="Content Placeholder 2"/>
          <p:cNvSpPr>
            <a:spLocks noGrp="1"/>
          </p:cNvSpPr>
          <p:nvPr>
            <p:ph idx="1"/>
          </p:nvPr>
        </p:nvSpPr>
        <p:spPr/>
        <p:txBody>
          <a:bodyPr/>
          <a:lstStyle/>
          <a:p>
            <a:pPr marL="0" indent="0">
              <a:buNone/>
            </a:pPr>
            <a:r>
              <a:rPr lang="ro-RO" noProof="0"/>
              <a:t>Substanța trebuie să fie înregistrată de </a:t>
            </a:r>
            <a:r>
              <a:rPr lang="ro-RO" b="1" noProof="0"/>
              <a:t>dumneavoastră</a:t>
            </a:r>
            <a:r>
              <a:rPr lang="ro-RO" noProof="0"/>
              <a:t>?</a:t>
            </a:r>
          </a:p>
          <a:p>
            <a:pPr marL="0" indent="0">
              <a:buNone/>
            </a:pPr>
            <a:endParaRPr lang="ro-RO" sz="1400" noProof="0"/>
          </a:p>
          <a:p>
            <a:r>
              <a:rPr lang="ro-RO" noProof="0"/>
              <a:t>Stabiliți dacă sunteți:</a:t>
            </a:r>
          </a:p>
          <a:p>
            <a:pPr lvl="1" fontAlgn="t">
              <a:buFont typeface="Arial" panose="020b0604020202020204" pitchFamily="34" charset="0"/>
              <a:buChar char="•"/>
            </a:pPr>
            <a:r>
              <a:rPr lang="ro-RO" noProof="0" smtClean="0"/>
              <a:t>producător</a:t>
            </a:r>
            <a:endParaRPr lang="ro-RO" noProof="0"/>
          </a:p>
          <a:p>
            <a:pPr lvl="1">
              <a:buFont typeface="Arial" panose="020b0604020202020204" pitchFamily="34" charset="0"/>
              <a:buChar char="•"/>
            </a:pPr>
            <a:r>
              <a:rPr lang="ro-RO" noProof="0" smtClean="0"/>
              <a:t>importator </a:t>
            </a:r>
            <a:r>
              <a:rPr lang="ro-RO" b="1" noProof="0" smtClean="0"/>
              <a:t>în</a:t>
            </a:r>
            <a:r>
              <a:rPr lang="ro-RO" noProof="0" smtClean="0"/>
              <a:t> SEE</a:t>
            </a:r>
          </a:p>
          <a:p>
            <a:pPr lvl="1">
              <a:buFont typeface="Arial" panose="020b0604020202020204" pitchFamily="34" charset="0"/>
              <a:buChar char="•"/>
            </a:pPr>
            <a:r>
              <a:rPr lang="ro-RO" noProof="0" smtClean="0"/>
              <a:t>reprezentant unic </a:t>
            </a:r>
            <a:endParaRPr lang="ro-RO" noProof="0"/>
          </a:p>
          <a:p>
            <a:pPr lvl="1">
              <a:buFont typeface="Arial" panose="020b0604020202020204" pitchFamily="34" charset="0"/>
              <a:buChar char="•"/>
            </a:pPr>
            <a:r>
              <a:rPr lang="ro-RO" noProof="0" smtClean="0"/>
              <a:t>producător sau importator</a:t>
            </a:r>
            <a:br>
              <a:rPr/>
            </a:br>
            <a:r>
              <a:rPr lang="ro-RO" noProof="0" smtClean="0"/>
              <a:t>al unui articol din care se</a:t>
            </a:r>
            <a:br>
              <a:rPr/>
            </a:br>
            <a:r>
              <a:rPr lang="ro-RO" noProof="0" smtClean="0"/>
              <a:t>eliberează o substanță</a:t>
            </a:r>
          </a:p>
          <a:p>
            <a:pPr marL="0" indent="0">
              <a:buNone/>
            </a:pPr>
            <a:endParaRPr lang="ro-RO" noProof="0"/>
          </a:p>
        </p:txBody>
      </p:sp>
      <p:sp>
        <p:nvSpPr>
          <p:cNvPr id="5" name="Slide Number Placeholder 4"/>
          <p:cNvSpPr>
            <a:spLocks noGrp="1"/>
          </p:cNvSpPr>
          <p:nvPr>
            <p:ph type="sldNum" sz="quarter" idx="12"/>
          </p:nvPr>
        </p:nvSpPr>
        <p:spPr/>
        <p:txBody>
          <a:bodyPr/>
          <a:lstStyle/>
          <a:p>
            <a:fld id="{53FE240C-791C-4FA0-BA72-1FE57C9E7D13}" type="slidenum">
              <a:rPr lang="en-GB" smtClean="0"/>
              <a:t>9</a:t>
            </a:fld>
            <a:endParaRPr lang="ro-RO"/>
          </a:p>
        </p:txBody>
      </p:sp>
      <p:pic>
        <p:nvPicPr>
          <p:cNvPr id="6"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548680"/>
            <a:ext cx="983098" cy="89883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4788024" y="2766918"/>
            <a:ext cx="4392488" cy="4118466"/>
            <a:chOff x="4788024" y="2766918"/>
            <a:chExt cx="4392488" cy="4118466"/>
          </a:xfrm>
        </p:grpSpPr>
        <p:pic>
          <p:nvPicPr>
            <p:cNvPr id="8" name="Picture 2" descr="B:\IEtemp\u07041\Temporary Internet Files\Content.Outlook\DOW1UNL0\WRLD-EU-01-0002 (5).png"/>
            <p:cNvPicPr>
              <a:picLocks noChangeAspect="1" noChangeArrowheads="1"/>
            </p:cNvPicPr>
            <p:nvPr/>
          </p:nvPicPr>
          <p:blipFill>
            <a:blip r:embed="rId4">
              <a:extLst>
                <a:ext uri="{28A0092B-C50C-407E-A947-70E740481C1C}">
                  <a14:useLocalDpi xmlns:a14="http://schemas.microsoft.com/office/drawing/2010/main" val="0"/>
                </a:ext>
              </a:extLst>
            </a:blip>
            <a:srcRect l="15745" r="6225"/>
            <a:stretch>
              <a:fillRect/>
            </a:stretch>
          </p:blipFill>
          <p:spPr bwMode="auto">
            <a:xfrm>
              <a:off x="4896512" y="2766918"/>
              <a:ext cx="4284000" cy="411846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788024" y="2766918"/>
              <a:ext cx="432048" cy="518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889297989"/>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ACTV10-6-53867</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https://activity.echa.europa.eu/sites/act-10/process-10-11/_layouts/DocIdRedir.aspx?ID=ACTV10-6-53867</Url>
      <Description>ACTV10-6-53867</Description>
    </_dlc_DocIdUrl>
    <ECHACategoryTaxHTField0 xmlns="1a101ee2-a8a8-4e0f-bfd9-aff15f9bc839">
      <Terms xmlns="http://schemas.microsoft.com/office/infopath/2007/PartnerControls"/>
    </ECHACategoryTaxHTField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Props1.xml><?xml version="1.0" encoding="utf-8"?>
<ds:datastoreItem xmlns:ds="http://schemas.openxmlformats.org/officeDocument/2006/customXml" ds:itemID="{C76D3154-D410-410D-99F3-77F945B41597}">
  <ds:schemaRefs/>
</ds:datastoreItem>
</file>

<file path=customXml/itemProps2.xml><?xml version="1.0" encoding="utf-8"?>
<ds:datastoreItem xmlns:ds="http://schemas.openxmlformats.org/officeDocument/2006/customXml" ds:itemID="{7BCF6A5F-9D12-494B-A636-D4E7909EB38C}">
  <ds:schemaRefs>
    <ds:schemaRef ds:uri="1a101ee2-a8a8-4e0f-bfd9-aff15f9bc839"/>
    <ds:schemaRef ds:uri="b80ede5c-af4c-4bf2-9a87-706a3579dc11"/>
    <ds:schemaRef ds:uri="http://purl.org/dc/elements/1.1/"/>
    <ds:schemaRef ds:uri="http://schemas.microsoft.com/office/2006/documentManagement/types"/>
    <ds:schemaRef ds:uri="http://www.w3.org/XML/1998/namespace"/>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57325CAE-108D-4A40-AB78-5D4972D3F836}">
  <ds:schemaRefs/>
</ds:datastoreItem>
</file>

<file path=customXml/itemProps4.xml><?xml version="1.0" encoding="utf-8"?>
<ds:datastoreItem xmlns:ds="http://schemas.openxmlformats.org/officeDocument/2006/customXml" ds:itemID="{393C2A4F-378A-406C-8017-7706C7BE96B5}">
  <ds:schemaRefs/>
</ds:datastoreItem>
</file>

<file path=customXml/itemProps5.xml><?xml version="1.0" encoding="utf-8"?>
<ds:datastoreItem xmlns:ds="http://schemas.openxmlformats.org/officeDocument/2006/customXml" ds:itemID="{C661D9F9-A681-4970-9AB3-BB2CEB580C4E}">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154</Paragraphs>
  <Slides>19</Slides>
  <Notes>19</Notes>
  <TotalTime>807</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Office Theme</vt:lpstr>
      <vt:lpstr>Slide 1</vt:lpstr>
      <vt:lpstr>Scopul acestei prezentări</vt:lpstr>
      <vt:lpstr>Înregistrarea este responsabilitatea dumneavoastră</vt:lpstr>
      <vt:lpstr>Termenul de înregistrare REACH 2018</vt:lpstr>
      <vt:lpstr>Cunoașteți-vă bine portofoliul</vt:lpstr>
      <vt:lpstr>Identificați-vă substanțele</vt:lpstr>
      <vt:lpstr>Identificați-vă substanțele (2)</vt:lpstr>
      <vt:lpstr>Stabiliți ce obligații vă revin privind înregistrarea</vt:lpstr>
      <vt:lpstr>Rolul în lanțul de aprovizionare</vt:lpstr>
      <vt:lpstr>Domeniu de aplicare și excepții</vt:lpstr>
      <vt:lpstr>Cantitate</vt:lpstr>
      <vt:lpstr>Ce informații sunt necesare?</vt:lpstr>
      <vt:lpstr>Informații necesare</vt:lpstr>
      <vt:lpstr>Informații necesare</vt:lpstr>
      <vt:lpstr>Cerințe privind informațiile pentru înregistrarea intermediarilor</vt:lpstr>
      <vt:lpstr>Înainte de a genera date noi</vt:lpstr>
      <vt:lpstr>Aspecte de avut în vederepentru activitatea dumneavoastră</vt:lpstr>
      <vt:lpstr>Aspecte de avut în vedere pentru activitatea dumneavoastră</vt:lpstr>
      <vt:lpstr>Mesaje de reținut</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126</cp:revision>
  <dcterms:created xsi:type="dcterms:W3CDTF">2015-06-16T10:48:03Z</dcterms:created>
  <dcterms:modified xsi:type="dcterms:W3CDTF">2017-05-30T08:33:26Z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ed931fd9-2bd9-4ebe-aa66-16fcb727f00e</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