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4.xml" ContentType="application/xml"/>
  <Override PartName="/customXml/item5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6.10.0.0-->
<p:presentation xmlns:r="http://schemas.openxmlformats.org/officeDocument/2006/relationships" xmlns:a="http://schemas.openxmlformats.org/drawingml/2006/main" xmlns:p="http://schemas.openxmlformats.org/presentationml/2006/main" showSpecialPlsOnTitleSld="0" saveSubsetFonts="1">
  <p:sldMasterIdLst>
    <p:sldMasterId id="2147483648" r:id="rId7"/>
  </p:sldMasterIdLst>
  <p:notesMasterIdLst>
    <p:notesMasterId r:id="rId8"/>
  </p:notesMasterIdLst>
  <p:sldIdLst>
    <p:sldId id="256" r:id="rId9"/>
    <p:sldId id="290" r:id="rId10"/>
    <p:sldId id="288" r:id="rId11"/>
    <p:sldId id="263" r:id="rId12"/>
    <p:sldId id="266" r:id="rId13"/>
    <p:sldId id="267" r:id="rId14"/>
    <p:sldId id="287" r:id="rId15"/>
    <p:sldId id="268" r:id="rId16"/>
    <p:sldId id="269" r:id="rId17"/>
    <p:sldId id="270" r:id="rId18"/>
    <p:sldId id="271" r:id="rId19"/>
    <p:sldId id="277" r:id="rId20"/>
    <p:sldId id="278" r:id="rId21"/>
    <p:sldId id="282" r:id="rId22"/>
    <p:sldId id="289" r:id="rId23"/>
    <p:sldId id="279" r:id="rId24"/>
    <p:sldId id="280" r:id="rId25"/>
    <p:sldId id="281" r:id="rId26"/>
    <p:sldId id="284" r:id="rId27"/>
  </p:sldIdLst>
  <p:sldSz cx="9144000" cy="6858000" type="screen4x3"/>
  <p:notesSz cx="6797675" cy="9926638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WALIN Laura" initials="WL" lastIdx="0" clrIdx="0">
    <p:extLst>
      <p:ext uri="{19B8F6BF-5375-455C-9EA6-DF929625EA0E}">
        <p15:presenceInfo xmlns:p15="http://schemas.microsoft.com/office/powerpoint/2012/main" userId="S-1-5-21-2444889250-2882189981-708495972-2135" providerId="AD"/>
      </p:ext>
    </p:extLst>
  </p:cmAuthor>
  <p:cmAuthor id="2" name="BUCHANAN Steven" initials="BS" lastIdx="0" clrIdx="1">
    <p:extLst>
      <p:ext uri="{19B8F6BF-5375-455C-9EA6-DF929625EA0E}">
        <p15:presenceInfo xmlns:p15="http://schemas.microsoft.com/office/powerpoint/2012/main" userId="S-1-5-21-2444889250-2882189981-708495972-1879" providerId="AD"/>
      </p:ext>
    </p:extLst>
  </p:cmAuthor>
  <p:cmAuthor id="3" name="MUSSET Christel" initials="MC" lastIdx="0" clrIdx="2">
    <p:extLst>
      <p:ext uri="{19B8F6BF-5375-455C-9EA6-DF929625EA0E}">
        <p15:presenceInfo xmlns:p15="http://schemas.microsoft.com/office/powerpoint/2012/main" userId="S-1-5-21-2444889250-2882189981-708495972-1341" providerId="AD"/>
      </p:ext>
    </p:extLst>
  </p:cmAuthor>
  <p:cmAuthor id="4" name="TROUTH Paul" initials="TP" lastIdx="0" clrIdx="3">
    <p:extLst>
      <p:ext uri="{19B8F6BF-5375-455C-9EA6-DF929625EA0E}">
        <p15:presenceInfo xmlns:p15="http://schemas.microsoft.com/office/powerpoint/2012/main" userId="S-1-5-21-2444889250-2882189981-708495972-5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76261" autoAdjust="0"/>
  </p:normalViewPr>
  <p:slideViewPr>
    <p:cSldViewPr>
      <p:cViewPr varScale="1">
        <p:scale>
          <a:sx n="78" d="100"/>
          <a:sy n="78" d="100"/>
        </p:scale>
        <p:origin x="10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4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2.xml" /><Relationship Id="rId11" Type="http://schemas.openxmlformats.org/officeDocument/2006/relationships/slide" Target="slides/slide3.xml" /><Relationship Id="rId12" Type="http://schemas.openxmlformats.org/officeDocument/2006/relationships/slide" Target="slides/slide4.xml" /><Relationship Id="rId13" Type="http://schemas.openxmlformats.org/officeDocument/2006/relationships/slide" Target="slides/slide5.xml" /><Relationship Id="rId14" Type="http://schemas.openxmlformats.org/officeDocument/2006/relationships/slide" Target="slides/slide6.xml" /><Relationship Id="rId15" Type="http://schemas.openxmlformats.org/officeDocument/2006/relationships/slide" Target="slides/slide7.xml" /><Relationship Id="rId16" Type="http://schemas.openxmlformats.org/officeDocument/2006/relationships/slide" Target="slides/slide8.xml" /><Relationship Id="rId17" Type="http://schemas.openxmlformats.org/officeDocument/2006/relationships/slide" Target="slides/slide9.xml" /><Relationship Id="rId18" Type="http://schemas.openxmlformats.org/officeDocument/2006/relationships/slide" Target="slides/slide10.xml" /><Relationship Id="rId19" Type="http://schemas.openxmlformats.org/officeDocument/2006/relationships/slide" Target="slides/slide11.xml" /><Relationship Id="rId2" Type="http://schemas.openxmlformats.org/officeDocument/2006/relationships/customXml" Target="../customXml/item2.xml" /><Relationship Id="rId20" Type="http://schemas.openxmlformats.org/officeDocument/2006/relationships/slide" Target="slides/slide12.xml" /><Relationship Id="rId21" Type="http://schemas.openxmlformats.org/officeDocument/2006/relationships/slide" Target="slides/slide13.xml" /><Relationship Id="rId22" Type="http://schemas.openxmlformats.org/officeDocument/2006/relationships/slide" Target="slides/slide14.xml" /><Relationship Id="rId23" Type="http://schemas.openxmlformats.org/officeDocument/2006/relationships/slide" Target="slides/slide15.xml" /><Relationship Id="rId24" Type="http://schemas.openxmlformats.org/officeDocument/2006/relationships/slide" Target="slides/slide16.xml" /><Relationship Id="rId25" Type="http://schemas.openxmlformats.org/officeDocument/2006/relationships/slide" Target="slides/slide17.xml" /><Relationship Id="rId26" Type="http://schemas.openxmlformats.org/officeDocument/2006/relationships/slide" Target="slides/slide18.xml" /><Relationship Id="rId27" Type="http://schemas.openxmlformats.org/officeDocument/2006/relationships/slide" Target="slides/slide19.xml" /><Relationship Id="rId28" Type="http://schemas.openxmlformats.org/officeDocument/2006/relationships/tags" Target="tags/tag1.xml" /><Relationship Id="rId29" Type="http://schemas.openxmlformats.org/officeDocument/2006/relationships/presProps" Target="presProps.xml" /><Relationship Id="rId3" Type="http://schemas.openxmlformats.org/officeDocument/2006/relationships/customXml" Target="../customXml/item3.xml" /><Relationship Id="rId30" Type="http://schemas.openxmlformats.org/officeDocument/2006/relationships/viewProps" Target="viewProps.xml" /><Relationship Id="rId31" Type="http://schemas.openxmlformats.org/officeDocument/2006/relationships/theme" Target="theme/theme1.xml" /><Relationship Id="rId32" Type="http://schemas.openxmlformats.org/officeDocument/2006/relationships/tableStyles" Target="tableStyles.xml" /><Relationship Id="rId4" Type="http://schemas.openxmlformats.org/officeDocument/2006/relationships/customXml" Target="../customXml/item4.xml" /><Relationship Id="rId5" Type="http://schemas.openxmlformats.org/officeDocument/2006/relationships/customXml" Target="../customXml/item5.xml" /><Relationship Id="rId6" Type="http://schemas.openxmlformats.org/officeDocument/2006/relationships/commentAuthors" Target="commentAuthors.xml" /><Relationship Id="rId7" Type="http://schemas.openxmlformats.org/officeDocument/2006/relationships/slideMaster" Target="slideMasters/slideMaster1.xml" /><Relationship Id="rId8" Type="http://schemas.openxmlformats.org/officeDocument/2006/relationships/notesMaster" Target="notesMasters/notesMaster1.xml" /><Relationship Id="rId9" Type="http://schemas.openxmlformats.org/officeDocument/2006/relationships/slide" Target="slides/slide1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78A7-AFE6-4A1C-B985-B1032FA8D500}" type="datetimeFigureOut">
              <a:rPr lang="en-GB" smtClean="0"/>
              <a:t>29/05/2017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D4212-E431-464C-A3C7-FAC7436F6DC4}" type="slidenum">
              <a:rPr lang="en-GB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3064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987989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Xi sustanzi m’hemmx bżonn li jiġu rreġistrati, l-aktar għax dawn magħrufin li huma ta’ riskju baxx. Nota: Għall-polimeri, ivverifika l-kriterji għal x’inhu polimeru b’attenzjoni, u jekk is-sustanza hija polimeru, inti teħtieġ tirreġistra l-monomeri minflok.</a:t>
            </a:r>
          </a:p>
          <a:p>
            <a:endParaRPr lang="mt-MT" smtClean="0"/>
          </a:p>
          <a:p>
            <a:r>
              <a:rPr lang="mt-MT" smtClean="0"/>
              <a:t>Hemm ukoll </a:t>
            </a:r>
            <a:r>
              <a:rPr lang="mt-MT" u="sng" smtClean="0"/>
              <a:t>użi</a:t>
            </a:r>
            <a:r>
              <a:rPr lang="mt-MT" smtClean="0"/>
              <a:t> ta’ sustanzi li jiġu eżentati, għax dawn huma regolati b’mod xieraq taħt leġiżlazzjoni oħra jew dispożizzjonijiet oħrajn taħt REACH. Jekk int tuża s-sustanza biss għall-użu eżentat, ma jkollokx għalfejn tirreġistra, iżda jekk int jew il-konsumaturi tiegħek għandkom użu ieħor għas-sustanza, ikollok tirreġistra.</a:t>
            </a:r>
          </a:p>
          <a:p>
            <a:endParaRPr lang="mt-MT" smtClean="0"/>
          </a:p>
          <a:p>
            <a:r>
              <a:rPr lang="mt-MT" smtClean="0"/>
              <a:t>It-tielet kategorija ta’ sustanzi eżentati hija relatata ma’ kondizzjonijiet speċifiċi, bħal sustanzi importati mill-ġdid li diġà ġew irreġistrati, sustanzi mormija bħala skart, jew sustanzi koperti minn skart li diġà ġew irreġistrati.</a:t>
            </a:r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10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Imbagħad it-tielet fattur li għandek tikkunsidra minbarra r-rwol tiegħek u s-sustanza nnifisha huwa l-volum tiegħek, u l-mistoqsija li għandek tistaqsi hija “</a:t>
            </a:r>
            <a:r>
              <a:rPr lang="mt-MT" b="1" smtClean="0">
                <a:solidFill>
                  <a:srgbClr val="0046AD"/>
                </a:solidFill>
              </a:rPr>
              <a:t>Tilħaq il-limitu ta’ tunnellata 1 fis-sena</a:t>
            </a:r>
            <a:r>
              <a:rPr lang="mt-MT" smtClean="0">
                <a:solidFill>
                  <a:srgbClr val="0046AD"/>
                </a:solidFill>
              </a:rPr>
              <a:t>”?</a:t>
            </a:r>
            <a:r>
              <a:rPr lang="mt-MT" smtClean="0"/>
              <a:t> </a:t>
            </a:r>
          </a:p>
          <a:p>
            <a:endParaRPr lang="mt-MT" smtClean="0"/>
          </a:p>
          <a:p>
            <a:r>
              <a:rPr lang="mt-MT" smtClean="0"/>
              <a:t>Il-volum tiegħek ukoll se jiddetermina kemm se tkun teħtieġ tipprovdi informazzjoni fir-reġistrazzjoni tiegħek, għalhekk għandek ukoll tiddetermina jekk int tinsabx bejn tunnellata 1 u 10 tunnellati fis-sena, bejn 10 u 100, bejn 100 u 1000 jew ‘il fuq minn 1000.</a:t>
            </a:r>
          </a:p>
          <a:p>
            <a:endParaRPr lang="mt-MT" smtClean="0"/>
          </a:p>
          <a:p>
            <a:r>
              <a:rPr lang="mt-MT" smtClean="0"/>
              <a:t>Kemm it-tunnellaġġ li jiddetermina l-iskadenza tar-reġistrazzjoni kif ukoll it-tunnellaġġ li jiddetermina r-rekwiżiti ta’ informazzjoni jiġu kkalkulati bħala medja ta’ tliet snin, jekk tiġi ssodisfata l-kondizzjoni ta’ tliet snin konsekuttivi.</a:t>
            </a:r>
          </a:p>
          <a:p>
            <a:endParaRPr lang="mt-MT" baseline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mt-MT" smtClean="0"/>
              <a:t>Jekk tuża s-sustanza wkoll bħala </a:t>
            </a:r>
            <a:r>
              <a:rPr lang="mt-MT" i="1" smtClean="0"/>
              <a:t>sustanza intermedja fil-produzzjoni ta’ sustanza oħra, taħt kondizzjonijiet ikkontrollati b’mod strett</a:t>
            </a:r>
            <a:r>
              <a:rPr lang="mt-MT" smtClean="0"/>
              <a:t>, normalment tista’ tagħmel kalkoli ta’ volum separat għal dan. L-informazzjoni li se tkun teħtieġ tipprovdi għar-reġistrazzjoni għal sustanza intermedja hija inqas milli għal reġistrazzjoni sħiħa.</a:t>
            </a:r>
          </a:p>
          <a:p>
            <a:endParaRPr lang="mt-MT" smtClean="0"/>
          </a:p>
          <a:p>
            <a:r>
              <a:rPr lang="mt-MT" b="1" smtClean="0"/>
              <a:t>Links utli:</a:t>
            </a:r>
          </a:p>
          <a:p>
            <a:r>
              <a:rPr lang="mt-MT" smtClean="0"/>
              <a:t>Gwida dwar ir-Reġistrazzjoni, sezzjonijiet 2.2.6 u 2.3 (https://echa.europa.eu/guidance-documents/guidance-on-reach)</a:t>
            </a:r>
          </a:p>
          <a:p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11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It-tliet slajds li ġejjin jagħtu ħjiel tal-informazzjoni li teħtieġ tiġbor jew tiġġenera għar-reġistrazzjoni tiegħek.</a:t>
            </a:r>
          </a:p>
          <a:p>
            <a:endParaRPr lang="mt-MT" baseline="0" smtClean="0"/>
          </a:p>
          <a:p>
            <a:r>
              <a:rPr lang="mt-MT" smtClean="0"/>
              <a:t>B’mod ġenerali, teħtieġ tiġbor </a:t>
            </a:r>
            <a:r>
              <a:rPr lang="mt-MT" sz="1200" u="none" strike="noStrike" kern="1200" baseline="0" smtClean="0">
                <a:solidFill>
                  <a:schemeClr val="tx1"/>
                </a:solidFill>
                <a:latin typeface="Arial"/>
              </a:rPr>
              <a:t>l-informazzjoni kollha fiżikokimika, tossikoloġika u ekotossikoloġika li hija rilevanti u disponibbli. Iżda r-Regolament REACH jistabbilixxi minimu ta’ informazzjoni li għandha tiġi pprovduta. Dan il-minimu huwa ppreżentat hawn f’forma skematika ħafna.</a:t>
            </a:r>
          </a:p>
          <a:p>
            <a:pPr marL="171450" indent="-171450">
              <a:buFontTx/>
              <a:buChar char="-"/>
            </a:pPr>
            <a:endParaRPr lang="mt-MT" baseline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mt-MT" smtClean="0"/>
              <a:t>Jekk it-tunnellaġġ tiegħek huwa bejn 1-10 tunnellati fis-sena u int tista’ tiġġustifika li s-sustanza tiegħek hija sustanza ta’ riskju baxx (din ma tissodisfax il-kriterji tal-Anness III), din hija l-informazzjoni minima meħtieġa.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mt-MT" baseline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mt-MT" b="1" baseline="0" smtClean="0"/>
              <a:t>Links utli: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mt-MT" smtClean="0"/>
              <a:t>https://echa.europa.eu/information-on-chemicals/annex-iii-inventory</a:t>
            </a:r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12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Dawn, flimkien mar-rekwiżiti fl-islajd preċedenti, huma r-rekwiżiti ta’ informazzjoni standard għal reġistrazzjoni ta’ sustanza li mhijiex ta’ riskju baxx - fi kwantitajiet ta’ bejn 1-10 tunnellati fis-sena. </a:t>
            </a:r>
          </a:p>
          <a:p>
            <a:endParaRPr lang="mt-MT" baseline="0" smtClean="0"/>
          </a:p>
          <a:p>
            <a:r>
              <a:rPr lang="mt-MT" smtClean="0"/>
              <a:t>F’din l-islajd, qed jingħataw ftit eżempji ta’ tali studji. Għal-lista sħiħa, ara l-Anness VII għal REACH.</a:t>
            </a:r>
          </a:p>
          <a:p>
            <a:endParaRPr lang="mt-MT" smtClean="0"/>
          </a:p>
          <a:p>
            <a:r>
              <a:rPr lang="mt-MT" b="1" smtClean="0"/>
              <a:t>Informazzjoni ulterjuri:</a:t>
            </a:r>
          </a:p>
          <a:p>
            <a:r>
              <a:rPr lang="mt-MT" smtClean="0"/>
              <a:t>https://echa.europa.eu/support/registration/what-information-you-need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13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mt-MT" smtClean="0"/>
              <a:t>Dawn, flimkien mar-rekwiżiti fiż-żewġ slajds preċedenti, huma r-rekwiżiti ta’ informazzjoni standard għal reġistrazzjoni ta’ sustanza fi kwantitajiet ta’ bejn 10-100 tunnellata fis-sena. </a:t>
            </a:r>
          </a:p>
          <a:p>
            <a:endParaRPr lang="mt-MT" smtClean="0"/>
          </a:p>
          <a:p>
            <a:r>
              <a:rPr lang="mt-MT" smtClean="0"/>
              <a:t>Huma meħtieġa xi studji addizzjonali għal kemm karatteristiċi tossikoloġiċi kif ukoll ekotossikoloġiċi. F’din l-islajd qed jingħataw xi ftit eżempji ta’ tali studji. Għal-lista sħiħa, ara l-Anness VIII għal REACH.</a:t>
            </a:r>
          </a:p>
          <a:p>
            <a:endParaRPr lang="mt-MT" baseline="0" smtClean="0"/>
          </a:p>
          <a:p>
            <a:r>
              <a:rPr lang="mt-MT" smtClean="0"/>
              <a:t>B’mod importanti, f’dan il-livell ta’ tunnellaġġ jeħtieġ li titwettaq valutazzjoni dwar is-sigurtà kimika sħiħa. Din għandha tiġi ddokumentata f’rapport dwar is-sigurtà kimika inkluż fir-reġistrazzjoni. </a:t>
            </a:r>
          </a:p>
          <a:p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14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b="1" smtClean="0"/>
              <a:t>Informazzjoni ulterjuri:</a:t>
            </a:r>
          </a:p>
          <a:p>
            <a:endParaRPr lang="mt-MT" smtClean="0"/>
          </a:p>
          <a:p>
            <a:r>
              <a:rPr lang="mt-MT" i="1" smtClean="0"/>
              <a:t>Gwida dwar Sustanzi Intermedji </a:t>
            </a:r>
            <a:r>
              <a:rPr lang="mt-MT" smtClean="0"/>
              <a:t>(https://echa.europa.eu/guidance-documents/guidance-on-reach)</a:t>
            </a:r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15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871302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mt-MT" smtClean="0"/>
              <a:t>Hemm obbligu li tiġbor l-informazzjoni eżistenti disponibbli kollha, anki jekk din tkun aktar mir-rekwiżiti minimi stabbiliti f’REACH għar-reġistrazzjoni.</a:t>
            </a:r>
          </a:p>
          <a:p>
            <a:pPr marL="171450" indent="-171450">
              <a:buFontTx/>
              <a:buChar char="-"/>
            </a:pPr>
            <a:r>
              <a:rPr lang="mt-MT" smtClean="0"/>
              <a:t>Ir-reġistranti jeħtieġ li jikkondividu l-infomazzjoni ma’ kumpaniji li jirreġistraw l-istess sustanza. L-informazzjoni kollha dwar il-karatteristiċi tas-sustanzi jeħtieġ li tiġi ppreżentata b’mod konġunt mill-kumpaniji li jimmaniġġjaw l-istess sustanza (il-prinċipju ta’ REACH, sustanza waħda, reġistrazzjoni waħda)</a:t>
            </a:r>
          </a:p>
          <a:p>
            <a:pPr marL="171450" indent="-171450">
              <a:buFontTx/>
              <a:buChar char="-"/>
            </a:pPr>
            <a:r>
              <a:rPr lang="mt-MT" smtClean="0"/>
              <a:t>Ladarba jkun hemm ħarsa ġenerali tajba tal-informazzjoni kollha ppreżentata, ir-reġistranti bħala grupp jeħtieġ li jqabblu d-data eżistenti mal-informazzjoni meħtieġa għar-reġistrazzjoni.</a:t>
            </a:r>
          </a:p>
          <a:p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16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Ir-reġistrazzjoni ta’ sustanza teħtieġ investiment fil-kompilazzjoni u l-valutazzjoni tal-informazzjoni.</a:t>
            </a:r>
          </a:p>
          <a:p>
            <a:endParaRPr lang="mt-MT" baseline="0" smtClean="0"/>
          </a:p>
          <a:p>
            <a:r>
              <a:rPr lang="mt-MT" smtClean="0"/>
              <a:t>Din l-attività se teħtieġ li ssir f’żewġ livelli differenti: fi ħdan il-kumpanija ta’ kull reġistrant stess, u ma’ kumpaniji oħrajn li jimmanifatturaw jew jimportaw l-istess sustanza. </a:t>
            </a:r>
          </a:p>
          <a:p>
            <a:endParaRPr lang="mt-MT" baseline="0" smtClean="0"/>
          </a:p>
          <a:p>
            <a:r>
              <a:rPr lang="mt-MT" smtClean="0"/>
              <a:t>Dan ifisser li tinvesti riżorsi fuq:</a:t>
            </a:r>
          </a:p>
          <a:p>
            <a:pPr marL="171450" indent="-171450">
              <a:buFontTx/>
              <a:buChar char="-"/>
            </a:pPr>
            <a:r>
              <a:rPr lang="mt-MT" smtClean="0"/>
              <a:t>il-ġbir u l-valutazzjoni tal-informazzjoni kollha disponibbli fi ħdan il-kumpanija tiegħek stess, inkluż tfittxija tal-letteratura.</a:t>
            </a:r>
          </a:p>
          <a:p>
            <a:pPr marL="171450" indent="-171450">
              <a:buFontTx/>
              <a:buChar char="-"/>
            </a:pPr>
            <a:r>
              <a:rPr lang="mt-MT" smtClean="0"/>
              <a:t>il-kisba ta’ informazzjoni dwar użu differenti tas-sustanza mill-konsumaturi sal-katina tal-provvista.</a:t>
            </a:r>
          </a:p>
          <a:p>
            <a:pPr marL="0" indent="0">
              <a:buFontTx/>
              <a:buNone/>
            </a:pPr>
            <a:endParaRPr lang="mt-MT" baseline="0" smtClean="0"/>
          </a:p>
          <a:p>
            <a:pPr marL="0" indent="0">
              <a:buFontTx/>
              <a:buNone/>
            </a:pPr>
            <a:r>
              <a:rPr lang="mt-MT" smtClean="0"/>
              <a:t>Ikkunsidra jekk hemmx l-esperti meħtieġa fi ħdan l-organizzazzjoni tiegħek, jew jekk il-kompitu għandux jiġi esternalizzat.</a:t>
            </a:r>
          </a:p>
          <a:p>
            <a:pPr marL="0" indent="0">
              <a:buFontTx/>
              <a:buNone/>
            </a:pPr>
            <a:endParaRPr lang="mt-MT" smtClean="0"/>
          </a:p>
          <a:p>
            <a:pPr marL="0" indent="0">
              <a:buFontTx/>
              <a:buNone/>
            </a:pPr>
            <a:r>
              <a:rPr lang="mt-MT" smtClean="0"/>
              <a:t>Ma’ kumpaniji oħrajn li jirreġistraw l-istess sustanza, huma meħtieġa arranġamenti kuntrattwali sabiex taħdmu flimkien u taqblu dwar kif tiġġeneraw xi informazzjoni nieqsa u tikkondividu l-ispejjeż.</a:t>
            </a:r>
          </a:p>
          <a:p>
            <a:pPr marL="0" indent="0">
              <a:buFontTx/>
              <a:buNone/>
            </a:pPr>
            <a:endParaRPr lang="mt-MT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17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Esperjenza minn kumpaniji li diġà rreġistraw is-sustanzi tagħhom turi li ppjanar tajjeb huwa essenzjali biex tiġi ssodisfata l-iskadenza.</a:t>
            </a:r>
          </a:p>
          <a:p>
            <a:endParaRPr lang="mt-MT" baseline="0" smtClean="0"/>
          </a:p>
          <a:p>
            <a:r>
              <a:rPr lang="mt-MT" smtClean="0"/>
              <a:t>Ikkunsidra li tinvolvi minn kmieni biżżejjed dipartimenti oħra fi ħdan il-kumpanija tiegħek li ċertament se jkollhom rwol x’jaqdu.</a:t>
            </a:r>
          </a:p>
          <a:p>
            <a:endParaRPr lang="mt-MT" baseline="0" smtClean="0"/>
          </a:p>
          <a:p>
            <a:r>
              <a:rPr lang="mt-MT" smtClean="0"/>
              <a:t>Skont in-numru ta’ sustanzi li jeħtieġ li tirreġistra sal-2018, jista’ jkun utli li tipprijoritizza waħda minnhom biex tmur mill-bidu sal-aħħar issa sabiex titgħallem kif jaħdem il-proċess kollu.</a:t>
            </a:r>
          </a:p>
          <a:p>
            <a:endParaRPr lang="mt-MT" baseline="0" smtClean="0"/>
          </a:p>
          <a:p>
            <a:r>
              <a:rPr lang="mt-MT" smtClean="0"/>
              <a:t>Huwa utli wkoll li ssir taf l-għodod tal-IT għar-reġistrazzjoni.</a:t>
            </a:r>
          </a:p>
          <a:p>
            <a:endParaRPr lang="mt-MT" baseline="0" smtClean="0"/>
          </a:p>
          <a:p>
            <a:r>
              <a:rPr lang="mt-MT" smtClean="0"/>
              <a:t>Finalment, l-informazzjoni li tikkunsidra s-sustanza se tevolvi maż-żmien, u din jeħtieġ li tinżamm aġġornata fir-reġistrazzjoni. Għandu jiġi previst ċertu livell ta’ riżorsi għal dan.</a:t>
            </a:r>
          </a:p>
          <a:p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18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19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2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4074094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Ir-reġistrazzjoni hija l-opportunità tiegħek biex tiddokumenta r-responsabbiltà tiegħek għal manifattura sigura u użu sigur tas-sustanzi tiegħek billi twettaq il-passi li hemm f’din l-islajd. Id-dossier ta’ reġistrazzjoni tiegħek mibgħut lill-ECHA huwa l-prova li int tissodisfa r-responsabbiltajiet tiegħek.</a:t>
            </a:r>
          </a:p>
          <a:p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3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815286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Il-Pjan direzzjonali ta’ REACH 2018 tal-ECHA jaqsam reġistrazzjoni b’suċċess f’7 fażijiet</a:t>
            </a:r>
          </a:p>
          <a:p>
            <a:endParaRPr lang="mt-MT" smtClean="0"/>
          </a:p>
          <a:p>
            <a:r>
              <a:rPr lang="mt-MT" smtClean="0"/>
              <a:t>F’din il-preżentazzjoni, hemm koperti attivitajiet għal fażi 1. Dawn jikkonsistu mill-attivitajiet tal-bidu li int se tagħmel qabel tibda taħdem mal-koreġistranti l-oħra.</a:t>
            </a:r>
          </a:p>
          <a:p>
            <a:endParaRPr lang="mt-MT" smtClean="0"/>
          </a:p>
          <a:p>
            <a:r>
              <a:rPr lang="mt-MT" smtClean="0"/>
              <a:t>Għal aktar materjal ta’ sostenn fid-dettall, mur fuq: https://echa.europa.eu/reach-2018.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4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Il-punt tal-bidu għall-preparazzjoni sabiex tirreġistra huwa li tkun taf il-portafall tiegħek f'termini ta’ REACH; liema sustanzi qed timmaniġġja.</a:t>
            </a:r>
          </a:p>
          <a:p>
            <a:endParaRPr lang="mt-MT" smtClean="0"/>
          </a:p>
          <a:p>
            <a:r>
              <a:rPr lang="mt-MT" smtClean="0"/>
              <a:t>F'xi każijiet, dan jista’ jkun sempliċi. Pereżempju, jekk int qed timmanifattura sustanzi jew timporta sustanzi weħidhom, probabbli diġà għandek l-inventarju tas-sustanzi.</a:t>
            </a:r>
          </a:p>
          <a:p>
            <a:endParaRPr lang="mt-MT" smtClean="0"/>
          </a:p>
          <a:p>
            <a:r>
              <a:rPr lang="mt-MT" smtClean="0"/>
              <a:t>Jekk int qed timmaniġġja prodotti (taħlitiet), bħal deterġenti jew żebgħa, għandek tkun taf jew issir taf minn liema sustanzi huma magħmulin, għax int trid tirreġistra s-sustanzi, u mhux il-prodotti.</a:t>
            </a:r>
          </a:p>
          <a:p>
            <a:endParaRPr lang="mt-MT" smtClean="0"/>
          </a:p>
          <a:p>
            <a:r>
              <a:rPr lang="mt-MT" smtClean="0"/>
              <a:t>Għalhekk, jeħtieġ li jiġu rreġistrati sustanzi weħidhom, sustanzi f’taħlitiet, u wkoll sustanzi f’oġġetti li huma intiżi biex jiġu rilaxxati mill-oġġett, pereżempju, sustanza ta’ fwieħa li tiġi rilaxxata minn flokkijiet tan-nofs komma.</a:t>
            </a:r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5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Għal kull waħda mis-sustanzi fil-portafoll tiegħek, int jeħtieġ li tikkaratterizza u tidentifika s-sustanza skont ir-regoli stabbiliti f’REACH.</a:t>
            </a:r>
          </a:p>
          <a:p>
            <a:endParaRPr lang="mt-MT" smtClean="0"/>
          </a:p>
          <a:p>
            <a:r>
              <a:rPr lang="mt-MT" smtClean="0"/>
              <a:t>Dan ifisser li normalment jeħtieġ li jkollok sett ta’ analiżi kimiċi li jkunu saru, u abbażi ta’ dan, ma’ kimiku, tiddetermina l-kompożizzjoni u t-tip tas-sustanza, u b’mod partikolari jekk is-sustanza hijiex: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t-MT" smtClean="0"/>
              <a:t>sustanza monokostitwent, li fiha l-aktar kostitwent wieħed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t-MT" smtClean="0"/>
              <a:t>sustanza multikostitwent, li fiha aktar minn kostitwent jew kompost wieħed jew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t-MT" smtClean="0"/>
              <a:t>UVCB, li hija sustanza ta' kompożizzjoni mhux magħrufa jew varjabbli, prodott kumpless ta' reazzjoni jew materjal bijoloġiku.</a:t>
            </a:r>
          </a:p>
          <a:p>
            <a:endParaRPr lang="mt-MT" smtClean="0"/>
          </a:p>
          <a:p>
            <a:r>
              <a:rPr lang="mt-MT" smtClean="0"/>
              <a:t>Abbażi tal-kompożizzjoni u t-tip tas-sustanza, int teħtieġ tiddermina l-isem tas-sustanza u mbagħad issib in-numru KE u CAS (jekk huwa disponibbli għas-sustanza tiegħek). Jew tivverifika li n-numru KE u CAS li qed tuża huwa adatt għall-isem u l-identità tas-sustanza kif jidher mill-analiżi kimiċi.</a:t>
            </a:r>
          </a:p>
          <a:p>
            <a:endParaRPr lang="mt-MT" smtClean="0"/>
          </a:p>
          <a:p>
            <a:r>
              <a:rPr lang="mt-MT" smtClean="0"/>
              <a:t>Huwa importanti li tidentifka s-sustanza tiegħek b’mod korrett għax aktar tard se jkollok bżonn tiddiskuti mal-koreġistranti tiegħek jekk għandkomx l-istess sustanza. Jekk ikollkom l-istess sustanza, int ikollok tirreġistra b’mod konġunt u tiżgura li d-data fir-reġistrazzjoni konġunta hija xierqa għall-koreġistranti kollha.</a:t>
            </a:r>
          </a:p>
          <a:p>
            <a:endParaRPr lang="mt-MT" smtClean="0"/>
          </a:p>
          <a:p>
            <a:r>
              <a:rPr lang="mt-MT" b="1" smtClean="0"/>
              <a:t>Links utli:</a:t>
            </a:r>
          </a:p>
          <a:p>
            <a:r>
              <a:rPr lang="mt-MT" i="1" smtClean="0"/>
              <a:t>Gwida għall-identifikazzjoni u l-għoti ta’ ismijiet lil sustanzi taħt REACH u CLP.</a:t>
            </a:r>
            <a:r>
              <a:rPr lang="mt-MT" smtClean="0"/>
              <a:t> (https://echa.europa.eu/guidance-documents/guidance-on-reach)</a:t>
            </a:r>
          </a:p>
          <a:p>
            <a:r>
              <a:rPr lang="mt-MT" smtClean="0"/>
              <a:t>Identifikazzjoni tas-sustanza (https://echa.europa.eu/support/substance-identification)</a:t>
            </a:r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6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b="0" smtClean="0"/>
              <a:t>Hawn qed jiġu ppreżentati b’mod skematiku l-ispettri tas-sustanzi monokostitwenti, multikostitwenti u UVCB.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t-MT" b="0" baseline="0" smtClean="0"/>
              <a:t>Sustanza monokostitwenti għandha kostitwent prinċipali ta’ &gt;= 80 %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t-MT" b="0" baseline="0" smtClean="0"/>
              <a:t>Multikostitwent għandu żewġ kostitwenti prinċipali jew aktar f’konċentrazzjonijiet ta’ bejn 10 u 80 %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t-MT" b="0" baseline="0" smtClean="0"/>
              <a:t>Il-kostitwenti ta’ sustanza UVCB ivarjaw jew ma jistgħux jiġu identifikati b’mod eżatt. Il-materjal sors u l-proċess ta’ manifattura normalment jintużaw sabiex jiġu identifikati s-sustanzi UVCB.</a:t>
            </a:r>
            <a:endParaRPr lang="mt-MT" b="0" smtClean="0"/>
          </a:p>
          <a:p>
            <a:endParaRPr lang="mt-MT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7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863353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Ladarba tkun taf liema sustanzi hemm fil-portafoll tiegħek, int tkun tista’ tiddetermina l-obbligi tar-reġistrazzjoni tiegħek għal kull waħda minnhom.</a:t>
            </a:r>
          </a:p>
          <a:p>
            <a:endParaRPr lang="mt-MT" smtClean="0"/>
          </a:p>
          <a:p>
            <a:r>
              <a:rPr lang="mt-MT" smtClean="0"/>
              <a:t>Biex tagħmel dan, hemm tliet mistoqsijiet x’tistaqsi u jekk it-tweġiba tkun iva għat-tliet mistoqsijiet kollha int ikollok tirreġistra s-sustanza.</a:t>
            </a:r>
          </a:p>
          <a:p>
            <a:r>
              <a:rPr lang="mt-MT" smtClean="0"/>
              <a:t>Jekk it-tweġiba tkun le għal waħda mill-mistoqsijiet, ma jkollokx għafejn tirreġistra s-sustanza. Dawn huma:</a:t>
            </a:r>
          </a:p>
          <a:p>
            <a:endParaRPr lang="mt-MT" smtClean="0"/>
          </a:p>
          <a:p>
            <a:pPr marL="228600" indent="-228600">
              <a:buAutoNum type="arabicParenR"/>
            </a:pPr>
            <a:r>
              <a:rPr lang="mt-MT" smtClean="0"/>
              <a:t>Int manifattur, importatur jew rappreżentant uniku għas-sustanza?</a:t>
            </a:r>
            <a:endParaRPr lang="mt-MT" baseline="0" smtClean="0"/>
          </a:p>
          <a:p>
            <a:pPr marL="228600" indent="-228600">
              <a:buAutoNum type="arabicParenR"/>
            </a:pPr>
            <a:r>
              <a:rPr lang="mt-MT" smtClean="0"/>
              <a:t>Hemm bżonn li s-sustanza tiġi rreġistrata? </a:t>
            </a:r>
          </a:p>
          <a:p>
            <a:pPr marL="228600" indent="-228600">
              <a:buAutoNum type="arabicParenR"/>
            </a:pPr>
            <a:r>
              <a:rPr lang="mt-MT" smtClean="0"/>
              <a:t>Il-volum annwali tiegħek għas-sustanza huwa ta’ tunnellata waħda jew aktar?</a:t>
            </a:r>
          </a:p>
          <a:p>
            <a:pPr marL="228600" indent="-228600">
              <a:buAutoNum type="arabicParenR"/>
            </a:pPr>
            <a:endParaRPr lang="mt-MT" smtClean="0"/>
          </a:p>
          <a:p>
            <a:endParaRPr lang="mt-MT" smtClean="0"/>
          </a:p>
          <a:p>
            <a:r>
              <a:rPr lang="mt-MT" smtClean="0"/>
              <a:t>Meta tħares lejn dawn it-tliet fatturi, int għandek tibda b’dik li hemm aktar ċans li tagħtik le milli iva. </a:t>
            </a:r>
          </a:p>
          <a:p>
            <a:endParaRPr lang="mt-MT" smtClean="0"/>
          </a:p>
          <a:p>
            <a:endParaRPr lang="mt-MT" smtClean="0"/>
          </a:p>
          <a:p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8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smtClean="0"/>
              <a:t>L-ewwel mistoqsija hija dwar ir-rwol tiegħek fil-katina tal-provvista, u din hija </a:t>
            </a:r>
            <a:r>
              <a:rPr lang="mt-MT" b="1" smtClean="0"/>
              <a:t>“</a:t>
            </a:r>
            <a:r>
              <a:rPr lang="mt-MT" b="1" u="sng" smtClean="0">
                <a:solidFill>
                  <a:srgbClr val="0046AD"/>
                </a:solidFill>
              </a:rPr>
              <a:t>Għandek </a:t>
            </a:r>
            <a:r>
              <a:rPr lang="mt-MT" b="1" smtClean="0">
                <a:solidFill>
                  <a:srgbClr val="0046AD"/>
                </a:solidFill>
              </a:rPr>
              <a:t>bżonn tirreġistra s-sustanza?”</a:t>
            </a:r>
          </a:p>
          <a:p>
            <a:r>
              <a:rPr lang="mt-MT" smtClean="0"/>
              <a:t> </a:t>
            </a:r>
            <a:endParaRPr lang="mt-MT" smtClean="0">
              <a:solidFill>
                <a:srgbClr val="0046AD"/>
              </a:solidFill>
            </a:endParaRPr>
          </a:p>
          <a:p>
            <a:r>
              <a:rPr lang="mt-MT" smtClean="0"/>
              <a:t>L-ewwel, huwa importanti fejn tinsab. Jekk tinsab f’xi wieħed mill-pajjiżi taż-Żona Ekonomika Ewropea, jista’ jkollok bżonn tirreġistra. Dawn il-pajjiżi qed jidhru fuq il-mappa hawn bil-blu skur. Qed nitkellmu dwar l-Istati Membri tal-UE flimkien man-Norveġja, l-Iżlanda u l-Liechtenstein. Jekk tinsab f’xi wieħed mill-pajjiżi bil-blu ċar barra miż-Żona Ekonomika Ewropea ma tistax tirreġistra.</a:t>
            </a:r>
          </a:p>
          <a:p>
            <a:endParaRPr lang="mt-MT" smtClean="0"/>
          </a:p>
          <a:p>
            <a:r>
              <a:rPr lang="mt-MT" smtClean="0"/>
              <a:t>It-tieni, trid tiddetermina x’</a:t>
            </a:r>
            <a:r>
              <a:rPr lang="mt-MT" u="sng" smtClean="0"/>
              <a:t>tagħmel</a:t>
            </a:r>
            <a:r>
              <a:rPr lang="mt-MT" smtClean="0"/>
              <a:t> eżatt bis-sustanza. Hemm erba’ rwoli tal-katina tal-provvista li jeħtieġ tirreġistra.</a:t>
            </a:r>
          </a:p>
          <a:p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9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3.png" /><Relationship Id="rId3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22130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buFont typeface="Arial" panose="020b0604020202020204" pitchFamily="34" charset="0"/>
              <a:buNone/>
              <a:defRPr sz="10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mtClean="0"/>
              <a:t>echa.europa.eu/reach-2018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1026" name="Picture 2" descr="\\echa\data\users\u08103\Roaming Profile\Desktop\artboard2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466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95912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mtClean="0"/>
              <a:t>echa.europa.eu/reach-2018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2050" name="Picture 2" descr="\\echa\data\users\u08103\Roaming Profile\Desktop\artboard2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17835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29240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12508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4704"/>
            <a:ext cx="8229600" cy="1143000"/>
          </a:xfrm>
        </p:spPr>
        <p:txBody>
          <a:bodyPr/>
          <a:lstStyle>
            <a:lvl1pPr>
              <a:defRPr>
                <a:solidFill>
                  <a:srgbClr val="008BC8"/>
                </a:solidFill>
              </a:defRPr>
            </a:lvl1pPr>
          </a:lstStyle>
          <a:p>
            <a:r>
              <a:rPr lang="en-US" smtClean="0"/>
              <a:t>Transition slide/new section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46359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image" Target="../media/image5.png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2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ransition/>
  <p:timing/>
  <p:hf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Relationship Id="rId3" Type="http://schemas.openxmlformats.org/officeDocument/2006/relationships/image" Target="../media/image14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13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16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Relationship Id="rId3" Type="http://schemas.openxmlformats.org/officeDocument/2006/relationships/image" Target="../media/image17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8.xml" /><Relationship Id="rId3" Type="http://schemas.openxmlformats.org/officeDocument/2006/relationships/image" Target="../media/image18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9.xml" /><Relationship Id="rId3" Type="http://schemas.openxmlformats.org/officeDocument/2006/relationships/hyperlink" Target="https://echa.europa.eu/reach-2018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7.png" /><Relationship Id="rId4" Type="http://schemas.openxmlformats.org/officeDocument/2006/relationships/image" Target="../media/image8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9.png" /><Relationship Id="rId4" Type="http://schemas.openxmlformats.org/officeDocument/2006/relationships/image" Target="../media/image10.png" /><Relationship Id="rId5" Type="http://schemas.openxmlformats.org/officeDocument/2006/relationships/image" Target="../media/image11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12.png" /><Relationship Id="rId4" Type="http://schemas.openxmlformats.org/officeDocument/2006/relationships/image" Target="../media/image13.png" /><Relationship Id="rId5" Type="http://schemas.openxmlformats.org/officeDocument/2006/relationships/image" Target="../media/image14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12.png" /><Relationship Id="rId4" Type="http://schemas.openxmlformats.org/officeDocument/2006/relationships/image" Target="../media/image1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755576" y="905232"/>
            <a:ext cx="63367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5000" b="1" smtClean="0">
                <a:solidFill>
                  <a:schemeClr val="bg1"/>
                </a:solidFill>
                <a:latin typeface="Verdana" panose="020b0604030504040204" pitchFamily="34" charset="0"/>
              </a:rPr>
              <a:t>REACH 2018</a:t>
            </a:r>
          </a:p>
          <a:p>
            <a:endParaRPr lang="mt-MT" sz="360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mt-MT" sz="3600" smtClean="0">
                <a:solidFill>
                  <a:schemeClr val="bg1"/>
                </a:solidFill>
                <a:latin typeface="Verdana" panose="020b0604030504040204" pitchFamily="34" charset="0"/>
              </a:rPr>
              <a:t>Kun af il-portfoll tiegħek u ibda pprepara issa</a:t>
            </a:r>
            <a:endParaRPr lang="mt-MT" sz="36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268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/>
              <a:t>Kamp ta’ </a:t>
            </a:r>
            <a:r>
              <a:rPr lang="mt-MT" noProof="0" smtClean="0"/>
              <a:t>applikazzjoni</a:t>
            </a:r>
            <a:br>
              <a:rPr lang="fr-FR" noProof="0" smtClean="0"/>
            </a:br>
            <a:r>
              <a:rPr lang="mt-MT" noProof="0" smtClean="0"/>
              <a:t>u </a:t>
            </a:r>
            <a:r>
              <a:rPr lang="mt-MT" noProof="0"/>
              <a:t>eżenzjonijiet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mt-MT" noProof="0"/>
              <a:t>Hemm bżonn li </a:t>
            </a:r>
            <a:r>
              <a:rPr lang="mt-MT" b="1" noProof="0"/>
              <a:t>s-sustanza</a:t>
            </a:r>
            <a:r>
              <a:rPr lang="mt-MT" noProof="0"/>
              <a:t> tiġi rreġistrata?</a:t>
            </a:r>
          </a:p>
          <a:p>
            <a:pPr marL="0" indent="0">
              <a:buNone/>
            </a:pPr>
            <a:endParaRPr lang="mt-MT" sz="1400" noProof="0"/>
          </a:p>
          <a:p>
            <a:r>
              <a:rPr lang="mt-MT" noProof="0"/>
              <a:t>Ivverifika eżenzjonijiet mir-reġistrazzjoni għal:</a:t>
            </a:r>
          </a:p>
          <a:p>
            <a:pPr lvl="1"/>
            <a:r>
              <a:rPr lang="mt-MT" noProof="0"/>
              <a:t>sustanzi (polimeru, ilma, ...)</a:t>
            </a:r>
          </a:p>
          <a:p>
            <a:pPr lvl="1"/>
            <a:r>
              <a:rPr lang="mt-MT" noProof="0"/>
              <a:t>użu ta’ sustanzi (żvilupp ta’ prodott, ikel, ...)</a:t>
            </a:r>
          </a:p>
          <a:p>
            <a:pPr lvl="1"/>
            <a:r>
              <a:rPr lang="mt-MT" noProof="0"/>
              <a:t>kondizzjonijiet speċifiċi (importazzjoni mill-ġdid, skart, ...)</a:t>
            </a:r>
          </a:p>
          <a:p>
            <a:pPr marL="0" indent="0">
              <a:buNone/>
            </a:pPr>
            <a:endParaRPr lang="mt-M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10</a:t>
            </a:fld>
            <a:endParaRPr lang="mt-MT"/>
          </a:p>
        </p:txBody>
      </p:sp>
      <p:pic>
        <p:nvPicPr>
          <p:cNvPr id="6" name="Picture 2" descr="B:\IEtemp\u07041\Temporary Internet Files\Content.Outlook\DOW1UNL0\substance_blue_lg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0112" y="559798"/>
            <a:ext cx="812698" cy="87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036652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/>
              <a:t>Volum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mt-MT" noProof="0" smtClean="0"/>
              <a:t>Tilħaq il-limitu ta’ </a:t>
            </a:r>
            <a:r>
              <a:rPr lang="mt-MT" b="1" noProof="0" smtClean="0"/>
              <a:t>tunnellata 1 fis-sena</a:t>
            </a:r>
            <a:r>
              <a:rPr lang="mt-MT" noProof="0" smtClean="0"/>
              <a:t>?</a:t>
            </a:r>
          </a:p>
          <a:p>
            <a:pPr marL="0" indent="0">
              <a:buNone/>
            </a:pPr>
            <a:endParaRPr lang="mt-MT" sz="1400" noProof="0" smtClean="0">
              <a:solidFill>
                <a:srgbClr val="0046AD"/>
              </a:solidFill>
            </a:endParaRPr>
          </a:p>
          <a:p>
            <a:r>
              <a:rPr lang="mt-MT" noProof="0" smtClean="0"/>
              <a:t>Ikkalkula l-volum għal </a:t>
            </a:r>
            <a:r>
              <a:rPr lang="mt-MT" i="1" noProof="0" smtClean="0"/>
              <a:t>kull</a:t>
            </a:r>
            <a:r>
              <a:rPr lang="mt-MT" noProof="0" smtClean="0"/>
              <a:t> sena kalendarja: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smtClean="0"/>
              <a:t>jekk int immanifatturajt jew importajt matul l-aħħar tliet snin, uża medja tal-aħħar tliet snin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smtClean="0"/>
              <a:t>jekk le, uża l-volum manifatturat jew importat f’sena kalendarja</a:t>
            </a:r>
            <a:endParaRPr lang="mt-MT" i="1" noProof="0" smtClean="0"/>
          </a:p>
          <a:p>
            <a:r>
              <a:rPr lang="mt-MT" noProof="0" smtClean="0"/>
              <a:t>It-tunnellaġġ l-aktar għoli </a:t>
            </a:r>
            <a:r>
              <a:rPr lang="mt-MT" i="1" noProof="0" smtClean="0"/>
              <a:t>fis-sena kkalkulat kif imsemmi hawn fuq </a:t>
            </a:r>
            <a:r>
              <a:rPr lang="mt-MT" noProof="0" smtClean="0"/>
              <a:t>mill-1 ta’ Ġunju 2007 jiddetermina l-iskadenza tar-reġistrazzjoni tiegħek</a:t>
            </a:r>
          </a:p>
          <a:p>
            <a:r>
              <a:rPr lang="mt-MT" noProof="0" smtClean="0"/>
              <a:t>It-tunnellaġġ </a:t>
            </a:r>
            <a:r>
              <a:rPr lang="mt-MT" i="1" noProof="0" smtClean="0"/>
              <a:t>fis-sena kif ikkalkulat </a:t>
            </a:r>
            <a:r>
              <a:rPr lang="mt-MT" noProof="0" smtClean="0"/>
              <a:t>fis-sena tar-reġistrazzjoni jiddetermina r-rekwiżiti ta’ informazzjoni tiegħek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smtClean="0"/>
              <a:t>jekk int immanifatturajt jew importajt matul l-aħħar 3 snin, uża l-medja tal-aħħar 3 snin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smtClean="0"/>
              <a:t>jekk le, uża l-volum stmat manifatturat jew importat fis-sena kalendarja tar-reġistrazzjoni</a:t>
            </a:r>
          </a:p>
          <a:p>
            <a:r>
              <a:rPr lang="mt-MT" noProof="0" smtClean="0"/>
              <a:t>Issepara l-kalkolu għal sustanzi intermedji taħt kondizzjonijiet ikkontrollati b’mod strett</a:t>
            </a:r>
          </a:p>
          <a:p>
            <a:endParaRPr lang="mt-MT" noProof="0" smtClean="0"/>
          </a:p>
          <a:p>
            <a:pPr marL="0" indent="0">
              <a:buNone/>
            </a:pPr>
            <a:endParaRPr lang="mt-M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11</a:t>
            </a:fld>
            <a:endParaRPr lang="mt-MT"/>
          </a:p>
        </p:txBody>
      </p:sp>
      <p:pic>
        <p:nvPicPr>
          <p:cNvPr id="6" name="Picture 2" descr="B:\IEtemp\u07041\Temporary Internet Files\Content.Outlook\DOW1UNL0\weight_lg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8" y="692696"/>
            <a:ext cx="681494" cy="68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036652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 smtClean="0"/>
              <a:t>X'informazzjoni għandek bżonn?</a:t>
            </a:r>
            <a:endParaRPr lang="mt-M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t-MT" noProof="0"/>
              <a:t>Identifikazzjoni tas-sustanza tiegħek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Informazzjoni analitika</a:t>
            </a:r>
          </a:p>
          <a:p>
            <a:pPr lvl="1"/>
            <a:endParaRPr lang="mt-MT" noProof="0"/>
          </a:p>
          <a:p>
            <a:r>
              <a:rPr lang="mt-MT" noProof="0"/>
              <a:t>Informazzjoni dwar il-manifattura, l-użu u l-esponiment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L-użi kollha fiċ-ċiklu tal-ħajja, mill-manifattura sal-iskart</a:t>
            </a:r>
          </a:p>
          <a:p>
            <a:pPr lvl="1"/>
            <a:endParaRPr lang="mt-MT" noProof="0"/>
          </a:p>
          <a:p>
            <a:r>
              <a:rPr lang="mt-MT" noProof="0"/>
              <a:t>Informazzjoni fiżikokimika bħal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Temperatura meta jagħli, pressjoni tal-fwar, granulometrija ...</a:t>
            </a:r>
          </a:p>
          <a:p>
            <a:pPr lvl="1"/>
            <a:endParaRPr lang="mt-MT" noProof="0"/>
          </a:p>
          <a:p>
            <a:r>
              <a:rPr lang="mt-MT" noProof="0"/>
              <a:t>Klassifikazzjoni u tikkettar</a:t>
            </a:r>
          </a:p>
          <a:p>
            <a:pPr marL="0" indent="0">
              <a:buNone/>
            </a:pPr>
            <a:endParaRPr lang="mt-M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12</a:t>
            </a:fld>
            <a:endParaRPr lang="mt-M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725144"/>
            <a:ext cx="1296144" cy="15294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32240" y="1628800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mt-MT" sz="2400" b="1" smtClean="0">
                <a:solidFill>
                  <a:srgbClr val="008BC8"/>
                </a:solidFill>
                <a:latin typeface="Verdana" panose="020b0604030504040204" pitchFamily="34" charset="0"/>
              </a:rPr>
              <a:t>Dejjem </a:t>
            </a:r>
            <a:br>
              <a:rPr lang="fr-FR" sz="2400" b="1" smtClean="0">
                <a:solidFill>
                  <a:srgbClr val="008BC8"/>
                </a:solidFill>
                <a:latin typeface="Verdana" panose="020b0604030504040204" pitchFamily="34" charset="0"/>
              </a:rPr>
            </a:br>
            <a:r>
              <a:rPr lang="mt-MT" sz="2400" b="1" smtClean="0">
                <a:solidFill>
                  <a:srgbClr val="008BC8"/>
                </a:solidFill>
                <a:latin typeface="Verdana" panose="020b0604030504040204" pitchFamily="34" charset="0"/>
              </a:rPr>
              <a:t>meħtieġa</a:t>
            </a:r>
            <a:endParaRPr lang="mt-MT" sz="2400" b="1">
              <a:solidFill>
                <a:srgbClr val="008BC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920741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/>
              <a:t>Informazzjoni li teħtieġ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noProof="0"/>
              <a:t>Informazzjoni tossikoloġika bħal: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err="1"/>
              <a:t>Irritrazzjoni tal-ġilda u tal-għajnejn </a:t>
            </a:r>
            <a:r>
              <a:rPr lang="mt-MT" noProof="0" smtClean="0"/>
              <a:t>–</a:t>
            </a:r>
            <a:br>
              <a:rPr lang="fr-FR" noProof="0" smtClean="0"/>
            </a:br>
            <a:r>
              <a:rPr lang="mt-MT" i="1" noProof="0" err="1" smtClean="0"/>
              <a:t>in </a:t>
            </a:r>
            <a:r>
              <a:rPr lang="mt-MT" i="1" noProof="0" err="1"/>
              <a:t>vitro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err="1"/>
              <a:t>Mutaġeniċità fil-batterja - </a:t>
            </a:r>
            <a:r>
              <a:rPr lang="mt-MT" i="1" noProof="0" err="1"/>
              <a:t>in vitro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i="1" noProof="0"/>
              <a:t>…</a:t>
            </a:r>
            <a:endParaRPr lang="mt-MT" noProof="0"/>
          </a:p>
          <a:p>
            <a:pPr lvl="1"/>
            <a:endParaRPr lang="mt-MT" noProof="0"/>
          </a:p>
          <a:p>
            <a:r>
              <a:rPr lang="mt-MT" noProof="0" smtClean="0"/>
              <a:t>Informazzjoni ekotossikoloġika bħal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err="1"/>
              <a:t>Tossiċità akkwatika għal żmien qasir fuq </a:t>
            </a:r>
            <a:br>
              <a:rPr lang="fr-FR" noProof="0" smtClean="0"/>
            </a:br>
            <a:r>
              <a:rPr lang="mt-MT" i="1" noProof="0" err="1" smtClean="0"/>
              <a:t>Daphnia</a:t>
            </a:r>
            <a:endParaRPr lang="mt-MT" i="1" noProof="0"/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err="1"/>
              <a:t>Bijodegradabbiltà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…</a:t>
            </a:r>
          </a:p>
          <a:p>
            <a:pPr marL="0" indent="0">
              <a:buNone/>
            </a:pPr>
            <a:endParaRPr lang="mt-M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13</a:t>
            </a:fld>
            <a:endParaRPr lang="mt-M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854921"/>
            <a:ext cx="1491615" cy="2238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72200" y="1832856"/>
            <a:ext cx="252028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mt-MT" sz="2300" b="1">
                <a:solidFill>
                  <a:srgbClr val="008BC8"/>
                </a:solidFill>
                <a:latin typeface="Verdana" panose="020b0604030504040204" pitchFamily="34" charset="0"/>
              </a:rPr>
              <a:t>1 sa 10 tunnellati/sena</a:t>
            </a:r>
            <a:endParaRPr lang="mt-MT" sz="2300" b="1">
              <a:solidFill>
                <a:srgbClr val="008BC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25618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/>
              <a:t>Informazzjoni li teħtieġ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noProof="0"/>
              <a:t>Informazzjoni tossikoloġika bħal: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err="1"/>
              <a:t>Tossiċità tad-doża ripetuta għal </a:t>
            </a:r>
            <a:r>
              <a:rPr lang="mt-MT" noProof="0" smtClean="0"/>
              <a:t>żmien</a:t>
            </a:r>
            <a:br>
              <a:rPr lang="fr-FR" noProof="0" smtClean="0"/>
            </a:br>
            <a:r>
              <a:rPr lang="mt-MT" noProof="0" smtClean="0"/>
              <a:t>qasir</a:t>
            </a:r>
            <a:endParaRPr lang="mt-MT" noProof="0"/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err="1"/>
              <a:t>Skrinjar għal tossiċità riproduttiva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…</a:t>
            </a:r>
          </a:p>
          <a:p>
            <a:r>
              <a:rPr lang="mt-MT" noProof="0" smtClean="0"/>
              <a:t>Informazzjoni ekotossikoloġika bħal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err="1"/>
              <a:t>Tossiċità akkwatika għal żmien qasir fuq il-ħut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Inibizzjoni tar-respirazzjoni ta' ħama attivata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err="1"/>
              <a:t>Skrinjar ta' adsorbiment/desorbiment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…</a:t>
            </a:r>
          </a:p>
          <a:p>
            <a:r>
              <a:rPr lang="mt-MT" noProof="0"/>
              <a:t>Valutazzjoni dwar is-sigurtà kimika!</a:t>
            </a:r>
          </a:p>
          <a:p>
            <a:pPr marL="0" indent="0">
              <a:buNone/>
            </a:pPr>
            <a:endParaRPr lang="mt-M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14</a:t>
            </a:fld>
            <a:endParaRPr lang="mt-MT"/>
          </a:p>
        </p:txBody>
      </p:sp>
      <p:sp>
        <p:nvSpPr>
          <p:cNvPr id="7" name="TextBox 6"/>
          <p:cNvSpPr txBox="1"/>
          <p:nvPr/>
        </p:nvSpPr>
        <p:spPr>
          <a:xfrm>
            <a:off x="6372200" y="1832856"/>
            <a:ext cx="277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mt-MT" sz="2200" b="1" smtClean="0">
                <a:solidFill>
                  <a:srgbClr val="008BC8"/>
                </a:solidFill>
                <a:latin typeface="Verdana" panose="020b0604030504040204" pitchFamily="34" charset="0"/>
              </a:rPr>
              <a:t>10 sa 100 tunnellata/sena</a:t>
            </a:r>
            <a:endParaRPr lang="mt-MT" sz="2200" b="1">
              <a:solidFill>
                <a:srgbClr val="008BC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2485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15</a:t>
            </a:fld>
            <a:endParaRPr lang="mt-M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 smtClean="0"/>
              <a:t>Rekwiżiti ta’ informazzjoni għar-reġistrazzjoni ta’ sustanzi intermedji</a:t>
            </a:r>
            <a:endParaRPr lang="mt-MT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noProof="0" smtClean="0"/>
              <a:t>Jekk int timannifattura sustanzi intermedji iżolati </a:t>
            </a:r>
            <a:r>
              <a:rPr lang="mt-MT" u="sng" noProof="0" smtClean="0"/>
              <a:t>taħt kondizzjonijiet ikkontrollati b’mod strett</a:t>
            </a:r>
            <a:r>
              <a:rPr lang="mt-MT" noProof="0" smtClean="0"/>
              <a:t> japplikaw inqas rekwiżiti.</a:t>
            </a:r>
          </a:p>
          <a:p>
            <a:r>
              <a:rPr lang="mt-MT" noProof="0" smtClean="0"/>
              <a:t>Definizzjoni ta’ sustanza intermedja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smtClean="0"/>
              <a:t>sustanza li tiġi ttrasformata f’sustanza oħra u tiġi mmanifatturata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smtClean="0"/>
              <a:t>li tintuża taħt kondizzjonijiet ikkontrollati b’mod strett f’siti ta’ manifattura kimika</a:t>
            </a:r>
          </a:p>
          <a:p>
            <a:r>
              <a:rPr lang="mt-MT" noProof="0" smtClean="0"/>
              <a:t>L-istatus ta’ sustanza bħala sustanza intermedja mhuwiex speċifiku għan-natura kimika tagħha iżda għal kif tintuża wara l-manifattura.</a:t>
            </a:r>
          </a:p>
          <a:p>
            <a:endParaRPr lang="mt-MT" noProof="0"/>
          </a:p>
        </p:txBody>
      </p:sp>
    </p:spTree>
    <p:extLst>
      <p:ext uri="{BB962C8B-B14F-4D97-AF65-F5344CB8AC3E}">
        <p14:creationId xmlns:p14="http://schemas.microsoft.com/office/powerpoint/2010/main" val="3876745143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/>
              <a:t>Qabel tiġġenera data ġdida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mt-MT" noProof="0"/>
              <a:t>Iġbor l-informazzjoni disponibbli</a:t>
            </a:r>
          </a:p>
          <a:p>
            <a:pPr marL="457200" indent="-457200">
              <a:buFont typeface="+mj-lt"/>
              <a:buAutoNum type="arabicPeriod"/>
            </a:pPr>
            <a:endParaRPr lang="mt-MT" sz="2000" noProof="0"/>
          </a:p>
          <a:p>
            <a:pPr marL="457200" indent="-457200">
              <a:buFont typeface="+mj-lt"/>
              <a:buAutoNum type="arabicPeriod"/>
            </a:pPr>
            <a:r>
              <a:rPr lang="mt-MT" noProof="0"/>
              <a:t>Ikkondividi d-data ma’ kumpaniji oħra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L-informazzjoni jeħtieġ li tiġi ppreżentata b’mod konġunt</a:t>
            </a:r>
          </a:p>
          <a:p>
            <a:pPr lvl="1"/>
            <a:endParaRPr lang="mt-MT" noProof="0"/>
          </a:p>
          <a:p>
            <a:pPr marL="457200" indent="-457200">
              <a:buFont typeface="+mj-lt"/>
              <a:buAutoNum type="arabicPeriod"/>
            </a:pPr>
            <a:r>
              <a:rPr lang="mt-MT" noProof="0"/>
              <a:t>Ikkunsidra ħtiġijiet tal-informazzjoni</a:t>
            </a:r>
          </a:p>
          <a:p>
            <a:pPr marL="457200" indent="-457200">
              <a:buFont typeface="+mj-lt"/>
              <a:buAutoNum type="arabicPeriod"/>
            </a:pPr>
            <a:endParaRPr lang="mt-MT" sz="2000" noProof="0"/>
          </a:p>
          <a:p>
            <a:pPr marL="457200" indent="-457200">
              <a:buFont typeface="+mj-lt"/>
              <a:buAutoNum type="arabicPeriod"/>
            </a:pPr>
            <a:r>
              <a:rPr lang="mt-MT" noProof="0"/>
              <a:t>Identifika l-lakuni fl-informazzjoni</a:t>
            </a:r>
          </a:p>
          <a:p>
            <a:pPr marL="457200" indent="-457200">
              <a:buFont typeface="+mj-lt"/>
              <a:buAutoNum type="arabicPeriod"/>
            </a:pPr>
            <a:endParaRPr lang="mt-MT" sz="2000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16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313825618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sz="3200" noProof="0"/>
              <a:t>X’jeħtieġ li tikkunsidra </a:t>
            </a:r>
            <a:br/>
            <a:r>
              <a:rPr lang="mt-MT" sz="3200" noProof="0"/>
              <a:t>għan-negozju tiegħek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t-MT" noProof="0"/>
              <a:t>Kompilazzjoni u valutazzjoni tal-informazzjoni...</a:t>
            </a:r>
          </a:p>
          <a:p>
            <a:endParaRPr lang="mt-MT" noProof="0"/>
          </a:p>
          <a:p>
            <a:pPr>
              <a:buFont typeface="Wingdings 3" panose="05040102010807070707" pitchFamily="18" charset="2"/>
              <a:buChar char=""/>
            </a:pPr>
            <a:r>
              <a:rPr lang="mt-MT" noProof="0"/>
              <a:t>fi ħdan il-kumpanija tiegħek</a:t>
            </a:r>
          </a:p>
          <a:p>
            <a:pPr lvl="1"/>
            <a:r>
              <a:rPr lang="mt-MT" noProof="0"/>
              <a:t>X’informazzjoni diġà għandek dwar is-sustanza?</a:t>
            </a:r>
          </a:p>
          <a:p>
            <a:pPr lvl="1"/>
            <a:r>
              <a:rPr lang="mt-MT" noProof="0"/>
              <a:t>Taf kif tintuża s-sustanza?</a:t>
            </a:r>
          </a:p>
          <a:p>
            <a:pPr lvl="1"/>
            <a:r>
              <a:rPr lang="mt-MT" noProof="0"/>
              <a:t>Għandek għarfien espert għal reġistrazzjoni sħiħa?</a:t>
            </a:r>
          </a:p>
          <a:p>
            <a:pPr>
              <a:buFont typeface="Wingdings 3" panose="05040102010807070707" pitchFamily="18" charset="2"/>
              <a:buChar char="["/>
            </a:pPr>
            <a:r>
              <a:rPr lang="mt-MT" noProof="0"/>
              <a:t>mal-koreġistranti tiegħek </a:t>
            </a:r>
          </a:p>
          <a:p>
            <a:pPr lvl="1"/>
            <a:r>
              <a:rPr lang="mt-MT" noProof="0" smtClean="0"/>
              <a:t>Hemm kumpaniji oħrajn jew qiegħed/qiegħda waħdek?</a:t>
            </a:r>
          </a:p>
          <a:p>
            <a:pPr lvl="1"/>
            <a:r>
              <a:rPr lang="mt-MT" noProof="0"/>
              <a:t>Qbil dwar kif taħdmu flimkien</a:t>
            </a:r>
          </a:p>
          <a:p>
            <a:pPr lvl="1"/>
            <a:r>
              <a:rPr lang="mt-MT" noProof="0"/>
              <a:t>Valutazzjoni u kondiviżjoni tal-informazzjoni eżistenti</a:t>
            </a:r>
          </a:p>
          <a:p>
            <a:pPr lvl="1"/>
            <a:r>
              <a:rPr lang="mt-MT" noProof="0"/>
              <a:t>Ġenerazzjoni ta’ informazzjoni nieqsa</a:t>
            </a:r>
          </a:p>
          <a:p>
            <a:pPr marL="0" indent="0">
              <a:buNone/>
            </a:pPr>
            <a:endParaRPr lang="mt-M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17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313825618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244" y="449311"/>
            <a:ext cx="8229600" cy="1143000"/>
          </a:xfrm>
        </p:spPr>
        <p:txBody>
          <a:bodyPr/>
          <a:lstStyle/>
          <a:p>
            <a:pPr fontAlgn="auto">
              <a:spcAft>
                <a:spcPct val="0"/>
              </a:spcAft>
            </a:pPr>
            <a:r>
              <a:rPr lang="mt-MT" sz="3200" noProof="0"/>
              <a:t>X’jeħtieġ li tikkunsidra għan-negozju tiegħek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mt-MT" noProof="0"/>
              <a:t>Organizzazzjoni interna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Ippjana r-reġistrazzjoni tas-sustanzi kollha tiegħek fil-ħin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Involvi dipartimenti oħrajn: finanzjarji, tal-bejgħ, tal-abbozzar tal-iskedi ta’ data ta’ sigurtà</a:t>
            </a:r>
          </a:p>
          <a:p>
            <a:pPr lvl="1"/>
            <a:endParaRPr lang="mt-MT" noProof="0"/>
          </a:p>
          <a:p>
            <a:r>
              <a:rPr lang="mt-MT" noProof="0"/>
              <a:t>Sir af l-għodod tal-IT: IUCLID, is-servizzi Cloud tal-ECHA u REACH-IT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smtClean="0"/>
              <a:t>Verżjonijiet imtejba ppubblikati fl-2016</a:t>
            </a:r>
          </a:p>
          <a:p>
            <a:pPr lvl="1"/>
            <a:endParaRPr lang="mt-MT" noProof="0"/>
          </a:p>
          <a:p>
            <a:r>
              <a:rPr lang="mt-MT" noProof="0"/>
              <a:t>Żomm ir-riżorsi biex maż-żmien taġġorna </a:t>
            </a:r>
            <a:br>
              <a:rPr/>
            </a:br>
            <a:r>
              <a:rPr lang="mt-MT" noProof="0"/>
              <a:t>r-reġistrazzjoni tiegħek</a:t>
            </a:r>
          </a:p>
          <a:p>
            <a:pPr marL="0" indent="0">
              <a:buNone/>
            </a:pPr>
            <a:endParaRPr lang="mt-M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18</a:t>
            </a:fld>
            <a:endParaRPr lang="mt-M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611" y="4856153"/>
            <a:ext cx="1487877" cy="138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25618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ct val="0"/>
              </a:spcAft>
            </a:pPr>
            <a:r>
              <a:rPr lang="mt-MT" sz="3200" noProof="0"/>
              <a:t>Messaġġi li għandhom jittieħdu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noProof="0"/>
              <a:t>Int responsabbli mill-użu sigur tas-sustanzi tiegħek – ir-reġistrazzjoni hija opportunità biex tiddokumenta dan</a:t>
            </a:r>
          </a:p>
          <a:p>
            <a:r>
              <a:rPr lang="mt-MT" noProof="0"/>
              <a:t>Għaddi l-portafoll tiegħek u ibda iġbor l-informazzjoni kollha issa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mt-MT" noProof="0" smtClean="0"/>
              <a:t>Iddetermina liema sustanzi timmanniġġja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mt-MT" noProof="0"/>
              <a:t>Ippajna issa sabiex ikollok l-analiżi kimiċi lesti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Kif il-konsumaturi tiegħek jużaw is-sustanzi tiegħek</a:t>
            </a:r>
          </a:p>
          <a:p>
            <a:r>
              <a:rPr lang="mt-MT" noProof="0" smtClean="0"/>
              <a:t>Ir-reġistrazzjoni tieħu ż-żmien u r-riżorsi</a:t>
            </a:r>
          </a:p>
          <a:p>
            <a:r>
              <a:rPr lang="mt-MT" noProof="0"/>
              <a:t>Hemm għarfien espert disponibbli in-house?</a:t>
            </a:r>
          </a:p>
          <a:p>
            <a:r>
              <a:rPr lang="mt-MT" smtClean="0"/>
              <a:t>Hemm appoġġ disponibbli fuq </a:t>
            </a:r>
            <a:r>
              <a:rPr lang="mt-MT" u="sng" noProof="0" smtClean="0">
                <a:hlinkClick r:id="rId3"/>
              </a:rPr>
              <a:t>https://echa.europa.eu/reach-2018</a:t>
            </a:r>
            <a:r>
              <a:rPr lang="mt-MT" smtClean="0"/>
              <a:t> </a:t>
            </a:r>
            <a:endParaRPr lang="mt-MT" noProof="0"/>
          </a:p>
          <a:p>
            <a:pPr marL="0" indent="0">
              <a:buNone/>
            </a:pPr>
            <a:endParaRPr lang="mt-M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19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54810796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2</a:t>
            </a:fld>
            <a:endParaRPr lang="mt-M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 smtClean="0"/>
              <a:t>Skop ta’ din il-preżentazzjoni</a:t>
            </a:r>
            <a:endParaRPr lang="mt-MT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mt-MT" altLang="en-US" noProof="0"/>
              <a:t>Din il-preżentazzjoni, bin-noti, ġiet ippreparata mill-ECHA, l-Aġenzija Ewropea għas-Sustanzi Kimiċi, sabiex tgħinek fil-preparazzjoni ta’ preżentazzjoni dwar REACH 2018, jiġifieri l-aħħar skadenza tar-reġistrazzjoni ta’ sustanzi ta’ introduzzjoni gradwali. L-intenzjoni hija li int tista’ tagħżel l-islajds rilevanti u timmodifikahom kif meħtieġ sabiex tadattaha għall-udjenza tiegħek, sew jekk hija maniġment, ħaddiema, professjonisti tas-saħħa ambjentali u tas-sigurtà, awtoritajiet eċċ. Int tista’ tużaha mingħajr permess addizzjonali.</a:t>
            </a:r>
          </a:p>
          <a:p>
            <a:endParaRPr lang="mt-MT" altLang="en-US" noProof="0"/>
          </a:p>
          <a:p>
            <a:r>
              <a:rPr lang="mt-MT" smtClean="0"/>
              <a:t>Din il-preżentazzjoni tagħti ħarsa ġenerali qasira lejn fażi 1 (Kun af il-portafoll tiegħek) tal-Pjan Direzzjonali ta’ REACH 2018 tal-ECHA. Din tappartjeni għal serje ta’ preżentazzjonijiet relatati ma’ REACH 2018, li huma disponibbli fuq is-sit web tal-ECHA. Aħna nilqgħu l-kummenti u s-suġġerimenti tiegħek fuq: </a:t>
            </a:r>
            <a:r>
              <a:rPr lang="mt-MT" altLang="en-US" b="1" noProof="0" smtClean="0">
                <a:solidFill>
                  <a:srgbClr val="0046AD"/>
                </a:solidFill>
              </a:rPr>
              <a:t>reach-2018@echa.europa.eu</a:t>
            </a:r>
            <a:r>
              <a:rPr lang="mt-MT" smtClean="0"/>
              <a:t>.</a:t>
            </a:r>
            <a:r>
              <a:rPr lang="mt-MT" altLang="en-US" noProof="0"/>
              <a:t>  </a:t>
            </a:r>
          </a:p>
          <a:p>
            <a:endParaRPr lang="mt-MT" altLang="en-US" noProof="0"/>
          </a:p>
          <a:p>
            <a:r>
              <a:rPr lang="mt-MT" b="1" smtClean="0"/>
              <a:t>Avviż legali: </a:t>
            </a:r>
            <a:r>
              <a:rPr lang="mt-MT" smtClean="0"/>
              <a:t>L-informazzjoni li tinsab f’din il-preżentazzjoni ma tikkostitwixxix parir legali u ma tirrappreżentax neċessarjament f’termini legali il-pożizzjoni uffiċjali tal-Aġenzija Ewropea għas-Sustanzi Kimiċi. L-Aġenzija Ewropea għas-Sustanzi Kimiċi ma taċċetta ebda responsabbiltà fir-rigward tal-kontenut ta' dan id-dokument.</a:t>
            </a:r>
          </a:p>
          <a:p>
            <a:endParaRPr lang="mt-MT" altLang="en-US" noProof="0"/>
          </a:p>
          <a:p>
            <a:r>
              <a:rPr lang="mt-MT" altLang="en-US" noProof="0"/>
              <a:t>Rilaxx: Mejju 2017</a:t>
            </a:r>
          </a:p>
          <a:p>
            <a:pPr marL="0" indent="0">
              <a:buNone/>
            </a:pPr>
            <a:endParaRPr lang="mt-MT" noProof="0"/>
          </a:p>
        </p:txBody>
      </p:sp>
    </p:spTree>
    <p:extLst>
      <p:ext uri="{BB962C8B-B14F-4D97-AF65-F5344CB8AC3E}">
        <p14:creationId xmlns:p14="http://schemas.microsoft.com/office/powerpoint/2010/main" val="12579183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285" y="342107"/>
            <a:ext cx="8229600" cy="1143000"/>
          </a:xfrm>
        </p:spPr>
        <p:txBody>
          <a:bodyPr/>
          <a:lstStyle/>
          <a:p>
            <a:r>
              <a:rPr lang="mt-MT" noProof="0"/>
              <a:t>Ir-reġistrazzjoni hija responsabbiltà tiegħek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t-MT" noProof="0"/>
              <a:t>Int responsabbli mill-manifattura u użu sigura/sigur</a:t>
            </a:r>
          </a:p>
          <a:p>
            <a:pPr marL="0" indent="0">
              <a:buNone/>
            </a:pPr>
            <a:endParaRPr lang="mt-MT" noProof="0"/>
          </a:p>
          <a:p>
            <a:r>
              <a:rPr lang="mt-MT" noProof="0" err="1"/>
              <a:t>Iġbor u ġġenera data dwar karatteristiċi u użu tas-sustanza tiegħek</a:t>
            </a:r>
          </a:p>
          <a:p>
            <a:r>
              <a:rPr lang="mt-MT" noProof="0" err="1"/>
              <a:t>Ivvaluta r-riskji</a:t>
            </a:r>
          </a:p>
          <a:p>
            <a:r>
              <a:rPr lang="mt-MT" noProof="0"/>
              <a:t>Żviluppa miżuri biex tiġġestixxi r-riskji</a:t>
            </a:r>
          </a:p>
          <a:p>
            <a:r>
              <a:rPr lang="mt-MT" noProof="0" err="1"/>
              <a:t>Ikkomunikahom fil-katina tal-provvista </a:t>
            </a:r>
          </a:p>
          <a:p>
            <a:pPr marL="0" indent="0">
              <a:buNone/>
            </a:pPr>
            <a:endParaRPr lang="mt-MT" noProof="0" smtClean="0"/>
          </a:p>
          <a:p>
            <a:pPr marL="0" indent="0">
              <a:buNone/>
            </a:pPr>
            <a:r>
              <a:rPr lang="en-GB" noProof="0" smtClean="0">
                <a:sym typeface="Wingdings" panose="05000000000000000000" pitchFamily="2" charset="2"/>
              </a:rPr>
              <a:t></a:t>
            </a:r>
            <a:r>
              <a:rPr lang="mt-MT" smtClean="0"/>
              <a:t> Iddokumentaha fid-dossier ta’ </a:t>
            </a:r>
            <a:br>
              <a:rPr lang="fr-FR" smtClean="0"/>
            </a:br>
            <a:r>
              <a:rPr lang="mt-MT" smtClean="0"/>
              <a:t>reġistrazzjoni tiegħek</a:t>
            </a:r>
          </a:p>
          <a:p>
            <a:pPr marL="0" indent="0">
              <a:buNone/>
            </a:pPr>
            <a:endParaRPr lang="mt-M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3</a:t>
            </a:fld>
            <a:endParaRPr lang="mt-M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486" y="4797152"/>
            <a:ext cx="146312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489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/>
              <a:t>Reġistrazzjoni REACH 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t-MT" noProof="0" smtClean="0"/>
              <a:t>Attivitajiet ta’ fażi 1: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mt-MT" noProof="0"/>
              <a:t>Kun af il-portfall tiegħek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mt-MT" noProof="0"/>
              <a:t>Identifika s-sustanzi tiegħek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mt-MT" noProof="0"/>
              <a:t>Iddetermina l-obbligi tar-reġistrazzjoni tiegħek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mt-MT" noProof="0"/>
              <a:t>Ifhem il-ħtiġijiet tal-informazzjoni tiegħek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mt-MT" noProof="0"/>
              <a:t>Ikkunsidra l-impatt fuq in-negozju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4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381194592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 smtClean="0"/>
              <a:t>Kun af il-portfall tiegħek</a:t>
            </a:r>
            <a:endParaRPr lang="mt-M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smtClean="0"/>
              <a:t>Esprimi l-portafoll tiegħek f’termini ta’ </a:t>
            </a:r>
            <a:r>
              <a:rPr lang="mt-MT" noProof="0">
                <a:solidFill>
                  <a:schemeClr val="accent4">
                    <a:lumMod val="50000"/>
                  </a:schemeClr>
                </a:solidFill>
              </a:rPr>
              <a:t>sustanzi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sustanzi weħidhom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taħlitiet: liema sustanzi hemm fihom?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oġġetti: liema sustanzi jiġu rilaxxati minnhom?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5</a:t>
            </a:fld>
            <a:endParaRPr lang="mt-M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501008"/>
            <a:ext cx="4286250" cy="105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64" y="4941168"/>
            <a:ext cx="4286250" cy="9048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51608" y="4029645"/>
            <a:ext cx="238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mtClean="0">
                <a:sym typeface="Wingdings" panose="05000000000000000000" pitchFamily="2" charset="2"/>
              </a:rPr>
              <a:t></a:t>
            </a:r>
            <a:r>
              <a:rPr lang="mt-MT" smtClean="0"/>
              <a:t> Irreġistra sustanza Ċ</a:t>
            </a:r>
            <a:endParaRPr lang="mt-MT"/>
          </a:p>
        </p:txBody>
      </p:sp>
      <p:sp>
        <p:nvSpPr>
          <p:cNvPr id="10" name="TextBox 9"/>
          <p:cNvSpPr txBox="1"/>
          <p:nvPr/>
        </p:nvSpPr>
        <p:spPr>
          <a:xfrm>
            <a:off x="5951608" y="5208939"/>
            <a:ext cx="307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mtClean="0">
                <a:sym typeface="Wingdings" panose="05000000000000000000" pitchFamily="2" charset="2"/>
              </a:rPr>
              <a:t></a:t>
            </a:r>
            <a:r>
              <a:rPr lang="mt-MT" smtClean="0"/>
              <a:t> Irreġistra sustanzi A u B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403421841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/>
              <a:t>Identifika s-sustanzi tiegħek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smtClean="0"/>
              <a:t>Iddetermina l-</a:t>
            </a:r>
            <a:r>
              <a:rPr lang="mt-MT" noProof="0">
                <a:solidFill>
                  <a:schemeClr val="accent4">
                    <a:lumMod val="50000"/>
                  </a:schemeClr>
                </a:solidFill>
              </a:rPr>
              <a:t>kompożizzjoni u t-tip </a:t>
            </a:r>
            <a:r>
              <a:rPr lang="mt-MT" smtClean="0"/>
              <a:t>tas-sustanza: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monokostitwent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multikostitwent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/>
              <a:t>UVCB</a:t>
            </a:r>
          </a:p>
          <a:p>
            <a:pPr lvl="1"/>
            <a:endParaRPr lang="mt-MT" noProof="0"/>
          </a:p>
          <a:p>
            <a:r>
              <a:rPr lang="mt-MT" smtClean="0"/>
              <a:t>Iddetermina l-</a:t>
            </a:r>
            <a:r>
              <a:rPr lang="mt-MT" noProof="0">
                <a:solidFill>
                  <a:schemeClr val="accent4">
                    <a:lumMod val="50000"/>
                  </a:schemeClr>
                </a:solidFill>
              </a:rPr>
              <a:t>isem</a:t>
            </a:r>
            <a:r>
              <a:rPr lang="mt-MT" smtClean="0"/>
              <a:t> u l-identifikaturi (</a:t>
            </a:r>
            <a:r>
              <a:rPr lang="mt-MT" noProof="0">
                <a:solidFill>
                  <a:schemeClr val="accent4">
                    <a:lumMod val="50000"/>
                  </a:schemeClr>
                </a:solidFill>
              </a:rPr>
              <a:t>numru KE </a:t>
            </a:r>
            <a:r>
              <a:rPr lang="mt-MT" smtClean="0"/>
              <a:t>u n-numru CAS)</a:t>
            </a:r>
            <a:endParaRPr lang="mt-M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6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889297989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7</a:t>
            </a:fld>
            <a:endParaRPr lang="mt-M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 smtClean="0"/>
              <a:t>Identifika s-sustanza tiegħek (2)</a:t>
            </a:r>
            <a:endParaRPr lang="mt-MT" noProof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97" y="2420888"/>
            <a:ext cx="2752725" cy="25908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588" y="2461392"/>
            <a:ext cx="2619375" cy="2581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229" y="2461392"/>
            <a:ext cx="2962275" cy="25812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0529" y="5146182"/>
            <a:ext cx="2849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smtClean="0">
                <a:sym typeface="Wingdings" panose="05000000000000000000" pitchFamily="2" charset="2"/>
              </a:rPr>
              <a:t>Sustanza monokostitwenti</a:t>
            </a:r>
            <a:endParaRPr lang="mt-MT" b="1"/>
          </a:p>
        </p:txBody>
      </p:sp>
      <p:sp>
        <p:nvSpPr>
          <p:cNvPr id="10" name="TextBox 9"/>
          <p:cNvSpPr txBox="1"/>
          <p:nvPr/>
        </p:nvSpPr>
        <p:spPr>
          <a:xfrm>
            <a:off x="3282620" y="5146182"/>
            <a:ext cx="2795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smtClean="0">
                <a:sym typeface="Wingdings" panose="05000000000000000000" pitchFamily="2" charset="2"/>
              </a:rPr>
              <a:t>Sustanza multikostitwenti</a:t>
            </a:r>
            <a:endParaRPr lang="mt-MT" b="1"/>
          </a:p>
        </p:txBody>
      </p:sp>
      <p:sp>
        <p:nvSpPr>
          <p:cNvPr id="11" name="TextBox 10"/>
          <p:cNvSpPr txBox="1"/>
          <p:nvPr/>
        </p:nvSpPr>
        <p:spPr>
          <a:xfrm>
            <a:off x="6768933" y="5145510"/>
            <a:ext cx="172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smtClean="0">
                <a:sym typeface="Wingdings" panose="05000000000000000000" pitchFamily="2" charset="2"/>
              </a:rPr>
              <a:t>Substanza UVCB</a:t>
            </a:r>
            <a:endParaRPr lang="mt-MT" b="1"/>
          </a:p>
        </p:txBody>
      </p:sp>
    </p:spTree>
    <p:extLst>
      <p:ext uri="{BB962C8B-B14F-4D97-AF65-F5344CB8AC3E}">
        <p14:creationId xmlns:p14="http://schemas.microsoft.com/office/powerpoint/2010/main" val="64136182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sz="3200" noProof="0"/>
              <a:t>Iddetermina l-obbligi tar-reġistrazzjoni tiegħek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8</a:t>
            </a:fld>
            <a:endParaRPr lang="mt-MT"/>
          </a:p>
        </p:txBody>
      </p:sp>
      <p:sp>
        <p:nvSpPr>
          <p:cNvPr id="17" name="TextBox 16"/>
          <p:cNvSpPr txBox="1"/>
          <p:nvPr/>
        </p:nvSpPr>
        <p:spPr>
          <a:xfrm>
            <a:off x="2195736" y="3177006"/>
            <a:ext cx="853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mt-MT" sz="2400" b="1" i="0" u="none" strike="noStrike" kern="0" cap="none" spc="0" normalizeH="0" baseline="0" noProof="0" smtClean="0">
                <a:ln>
                  <a:noFill/>
                </a:ln>
                <a:solidFill>
                  <a:srgbClr val="D7EFFA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</a:rPr>
              <a:t>IVA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50098" y="3166131"/>
            <a:ext cx="853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mt-MT" sz="2400" b="1" i="0" u="none" strike="noStrike" kern="0" cap="none" spc="0" normalizeH="0" baseline="0" noProof="0" smtClean="0">
                <a:ln>
                  <a:noFill/>
                </a:ln>
                <a:solidFill>
                  <a:srgbClr val="D7EFFA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</a:rPr>
              <a:t>IVA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66322" y="3166131"/>
            <a:ext cx="853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mt-MT" sz="2400" b="1" i="0" u="none" strike="noStrike" kern="0" cap="none" spc="0" normalizeH="0" baseline="0" noProof="0" smtClean="0">
                <a:ln>
                  <a:noFill/>
                </a:ln>
                <a:solidFill>
                  <a:srgbClr val="D7EFFA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</a:rPr>
              <a:t>IVA</a:t>
            </a:r>
          </a:p>
        </p:txBody>
      </p:sp>
      <p:pic>
        <p:nvPicPr>
          <p:cNvPr id="20" name="Picture 2" descr="B:\IEtemp\u07041\Temporary Internet Files\Content.Outlook\DOW1UNL0\supply_chain_blue_lg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1943062"/>
            <a:ext cx="1092551" cy="99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B:\IEtemp\u07041\Temporary Internet Files\Content.Outlook\DOW1UNL0\weight_lg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76" y="2147015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B:\IEtemp\u07041\Temporary Internet Files\Content.Outlook\DOW1UNL0\substance_blue_lg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0098" y="2090221"/>
            <a:ext cx="709934" cy="76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 22"/>
          <p:cNvSpPr/>
          <p:nvPr/>
        </p:nvSpPr>
        <p:spPr>
          <a:xfrm>
            <a:off x="3072263" y="3626238"/>
            <a:ext cx="1499737" cy="1440160"/>
          </a:xfrm>
          <a:custGeom>
            <a:gdLst>
              <a:gd name="connsiteX0" fmla="*/ 0 w 1509485"/>
              <a:gd name="connsiteY0" fmla="*/ 0 h 1669143"/>
              <a:gd name="connsiteX1" fmla="*/ 72571 w 1509485"/>
              <a:gd name="connsiteY1" fmla="*/ 43543 h 1669143"/>
              <a:gd name="connsiteX2" fmla="*/ 116114 w 1509485"/>
              <a:gd name="connsiteY2" fmla="*/ 58057 h 1669143"/>
              <a:gd name="connsiteX3" fmla="*/ 203200 w 1509485"/>
              <a:gd name="connsiteY3" fmla="*/ 101600 h 1669143"/>
              <a:gd name="connsiteX4" fmla="*/ 275771 w 1509485"/>
              <a:gd name="connsiteY4" fmla="*/ 159657 h 1669143"/>
              <a:gd name="connsiteX5" fmla="*/ 406400 w 1509485"/>
              <a:gd name="connsiteY5" fmla="*/ 232229 h 1669143"/>
              <a:gd name="connsiteX6" fmla="*/ 522514 w 1509485"/>
              <a:gd name="connsiteY6" fmla="*/ 333829 h 1669143"/>
              <a:gd name="connsiteX7" fmla="*/ 609600 w 1509485"/>
              <a:gd name="connsiteY7" fmla="*/ 406400 h 1669143"/>
              <a:gd name="connsiteX8" fmla="*/ 653142 w 1509485"/>
              <a:gd name="connsiteY8" fmla="*/ 449943 h 1669143"/>
              <a:gd name="connsiteX9" fmla="*/ 740228 w 1509485"/>
              <a:gd name="connsiteY9" fmla="*/ 508000 h 1669143"/>
              <a:gd name="connsiteX10" fmla="*/ 783771 w 1509485"/>
              <a:gd name="connsiteY10" fmla="*/ 537029 h 1669143"/>
              <a:gd name="connsiteX11" fmla="*/ 914400 w 1509485"/>
              <a:gd name="connsiteY11" fmla="*/ 624114 h 1669143"/>
              <a:gd name="connsiteX12" fmla="*/ 957942 w 1509485"/>
              <a:gd name="connsiteY12" fmla="*/ 653143 h 1669143"/>
              <a:gd name="connsiteX13" fmla="*/ 986971 w 1509485"/>
              <a:gd name="connsiteY13" fmla="*/ 696686 h 1669143"/>
              <a:gd name="connsiteX14" fmla="*/ 1030514 w 1509485"/>
              <a:gd name="connsiteY14" fmla="*/ 725714 h 1669143"/>
              <a:gd name="connsiteX15" fmla="*/ 1088571 w 1509485"/>
              <a:gd name="connsiteY15" fmla="*/ 812800 h 1669143"/>
              <a:gd name="connsiteX16" fmla="*/ 1117600 w 1509485"/>
              <a:gd name="connsiteY16" fmla="*/ 856343 h 1669143"/>
              <a:gd name="connsiteX17" fmla="*/ 1161142 w 1509485"/>
              <a:gd name="connsiteY17" fmla="*/ 885372 h 1669143"/>
              <a:gd name="connsiteX18" fmla="*/ 1219200 w 1509485"/>
              <a:gd name="connsiteY18" fmla="*/ 957943 h 1669143"/>
              <a:gd name="connsiteX19" fmla="*/ 1262742 w 1509485"/>
              <a:gd name="connsiteY19" fmla="*/ 1045029 h 1669143"/>
              <a:gd name="connsiteX20" fmla="*/ 1320800 w 1509485"/>
              <a:gd name="connsiteY20" fmla="*/ 1132114 h 1669143"/>
              <a:gd name="connsiteX21" fmla="*/ 1335314 w 1509485"/>
              <a:gd name="connsiteY21" fmla="*/ 1175657 h 1669143"/>
              <a:gd name="connsiteX22" fmla="*/ 1393371 w 1509485"/>
              <a:gd name="connsiteY22" fmla="*/ 1262743 h 1669143"/>
              <a:gd name="connsiteX23" fmla="*/ 1465942 w 1509485"/>
              <a:gd name="connsiteY23" fmla="*/ 1480457 h 1669143"/>
              <a:gd name="connsiteX24" fmla="*/ 1494971 w 1509485"/>
              <a:gd name="connsiteY24" fmla="*/ 1567543 h 1669143"/>
              <a:gd name="connsiteX25" fmla="*/ 1509485 w 1509485"/>
              <a:gd name="connsiteY25" fmla="*/ 1611086 h 1669143"/>
              <a:gd name="connsiteX26" fmla="*/ 1509485 w 1509485"/>
              <a:gd name="connsiteY26" fmla="*/ 1669143 h 166914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09485" h="1669143">
                <a:moveTo>
                  <a:pt x="0" y="0"/>
                </a:moveTo>
                <a:cubicBezTo>
                  <a:pt x="24190" y="14514"/>
                  <a:pt x="47339" y="30927"/>
                  <a:pt x="72571" y="43543"/>
                </a:cubicBezTo>
                <a:cubicBezTo>
                  <a:pt x="86255" y="50385"/>
                  <a:pt x="102430" y="51215"/>
                  <a:pt x="116114" y="58057"/>
                </a:cubicBezTo>
                <a:cubicBezTo>
                  <a:pt x="228660" y="114330"/>
                  <a:pt x="93754" y="65119"/>
                  <a:pt x="203200" y="101600"/>
                </a:cubicBezTo>
                <a:cubicBezTo>
                  <a:pt x="256835" y="182055"/>
                  <a:pt x="201540" y="118418"/>
                  <a:pt x="275771" y="159657"/>
                </a:cubicBezTo>
                <a:cubicBezTo>
                  <a:pt x="425500" y="242839"/>
                  <a:pt x="307871" y="199384"/>
                  <a:pt x="406400" y="232229"/>
                </a:cubicBezTo>
                <a:cubicBezTo>
                  <a:pt x="488645" y="355599"/>
                  <a:pt x="353184" y="164499"/>
                  <a:pt x="522514" y="333829"/>
                </a:cubicBezTo>
                <a:cubicBezTo>
                  <a:pt x="649734" y="461049"/>
                  <a:pt x="488349" y="305357"/>
                  <a:pt x="609600" y="406400"/>
                </a:cubicBezTo>
                <a:cubicBezTo>
                  <a:pt x="625369" y="419541"/>
                  <a:pt x="636940" y="437341"/>
                  <a:pt x="653142" y="449943"/>
                </a:cubicBezTo>
                <a:cubicBezTo>
                  <a:pt x="680681" y="471362"/>
                  <a:pt x="711199" y="488648"/>
                  <a:pt x="740228" y="508000"/>
                </a:cubicBezTo>
                <a:lnTo>
                  <a:pt x="783771" y="537029"/>
                </a:lnTo>
                <a:lnTo>
                  <a:pt x="914400" y="624114"/>
                </a:lnTo>
                <a:lnTo>
                  <a:pt x="957942" y="653143"/>
                </a:lnTo>
                <a:cubicBezTo>
                  <a:pt x="967618" y="667657"/>
                  <a:pt x="974636" y="684351"/>
                  <a:pt x="986971" y="696686"/>
                </a:cubicBezTo>
                <a:cubicBezTo>
                  <a:pt x="999306" y="709021"/>
                  <a:pt x="1019027" y="712586"/>
                  <a:pt x="1030514" y="725714"/>
                </a:cubicBezTo>
                <a:cubicBezTo>
                  <a:pt x="1053488" y="751970"/>
                  <a:pt x="1069219" y="783771"/>
                  <a:pt x="1088571" y="812800"/>
                </a:cubicBezTo>
                <a:cubicBezTo>
                  <a:pt x="1098247" y="827314"/>
                  <a:pt x="1103086" y="846667"/>
                  <a:pt x="1117600" y="856343"/>
                </a:cubicBezTo>
                <a:lnTo>
                  <a:pt x="1161142" y="885372"/>
                </a:lnTo>
                <a:cubicBezTo>
                  <a:pt x="1189400" y="970141"/>
                  <a:pt x="1153547" y="892289"/>
                  <a:pt x="1219200" y="957943"/>
                </a:cubicBezTo>
                <a:cubicBezTo>
                  <a:pt x="1267527" y="1006270"/>
                  <a:pt x="1233229" y="991906"/>
                  <a:pt x="1262742" y="1045029"/>
                </a:cubicBezTo>
                <a:cubicBezTo>
                  <a:pt x="1279685" y="1075526"/>
                  <a:pt x="1320800" y="1132114"/>
                  <a:pt x="1320800" y="1132114"/>
                </a:cubicBezTo>
                <a:cubicBezTo>
                  <a:pt x="1325638" y="1146628"/>
                  <a:pt x="1327884" y="1162283"/>
                  <a:pt x="1335314" y="1175657"/>
                </a:cubicBezTo>
                <a:cubicBezTo>
                  <a:pt x="1352257" y="1206155"/>
                  <a:pt x="1393371" y="1262743"/>
                  <a:pt x="1393371" y="1262743"/>
                </a:cubicBezTo>
                <a:lnTo>
                  <a:pt x="1465942" y="1480457"/>
                </a:lnTo>
                <a:lnTo>
                  <a:pt x="1494971" y="1567543"/>
                </a:lnTo>
                <a:cubicBezTo>
                  <a:pt x="1499809" y="1582057"/>
                  <a:pt x="1509485" y="1595787"/>
                  <a:pt x="1509485" y="1611086"/>
                </a:cubicBezTo>
                <a:lnTo>
                  <a:pt x="1509485" y="1669143"/>
                </a:lnTo>
              </a:path>
            </a:pathLst>
          </a:custGeom>
          <a:noFill/>
          <a:ln w="127000" cap="rnd" cmpd="sng" algn="ctr">
            <a:solidFill>
              <a:srgbClr val="D7EFFA">
                <a:lumMod val="50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GB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4" name="Freeform 23"/>
          <p:cNvSpPr/>
          <p:nvPr/>
        </p:nvSpPr>
        <p:spPr>
          <a:xfrm flipH="1">
            <a:off x="4572000" y="3598178"/>
            <a:ext cx="1499737" cy="1440160"/>
          </a:xfrm>
          <a:custGeom>
            <a:gdLst>
              <a:gd name="connsiteX0" fmla="*/ 0 w 1509485"/>
              <a:gd name="connsiteY0" fmla="*/ 0 h 1669143"/>
              <a:gd name="connsiteX1" fmla="*/ 72571 w 1509485"/>
              <a:gd name="connsiteY1" fmla="*/ 43543 h 1669143"/>
              <a:gd name="connsiteX2" fmla="*/ 116114 w 1509485"/>
              <a:gd name="connsiteY2" fmla="*/ 58057 h 1669143"/>
              <a:gd name="connsiteX3" fmla="*/ 203200 w 1509485"/>
              <a:gd name="connsiteY3" fmla="*/ 101600 h 1669143"/>
              <a:gd name="connsiteX4" fmla="*/ 275771 w 1509485"/>
              <a:gd name="connsiteY4" fmla="*/ 159657 h 1669143"/>
              <a:gd name="connsiteX5" fmla="*/ 406400 w 1509485"/>
              <a:gd name="connsiteY5" fmla="*/ 232229 h 1669143"/>
              <a:gd name="connsiteX6" fmla="*/ 522514 w 1509485"/>
              <a:gd name="connsiteY6" fmla="*/ 333829 h 1669143"/>
              <a:gd name="connsiteX7" fmla="*/ 609600 w 1509485"/>
              <a:gd name="connsiteY7" fmla="*/ 406400 h 1669143"/>
              <a:gd name="connsiteX8" fmla="*/ 653142 w 1509485"/>
              <a:gd name="connsiteY8" fmla="*/ 449943 h 1669143"/>
              <a:gd name="connsiteX9" fmla="*/ 740228 w 1509485"/>
              <a:gd name="connsiteY9" fmla="*/ 508000 h 1669143"/>
              <a:gd name="connsiteX10" fmla="*/ 783771 w 1509485"/>
              <a:gd name="connsiteY10" fmla="*/ 537029 h 1669143"/>
              <a:gd name="connsiteX11" fmla="*/ 914400 w 1509485"/>
              <a:gd name="connsiteY11" fmla="*/ 624114 h 1669143"/>
              <a:gd name="connsiteX12" fmla="*/ 957942 w 1509485"/>
              <a:gd name="connsiteY12" fmla="*/ 653143 h 1669143"/>
              <a:gd name="connsiteX13" fmla="*/ 986971 w 1509485"/>
              <a:gd name="connsiteY13" fmla="*/ 696686 h 1669143"/>
              <a:gd name="connsiteX14" fmla="*/ 1030514 w 1509485"/>
              <a:gd name="connsiteY14" fmla="*/ 725714 h 1669143"/>
              <a:gd name="connsiteX15" fmla="*/ 1088571 w 1509485"/>
              <a:gd name="connsiteY15" fmla="*/ 812800 h 1669143"/>
              <a:gd name="connsiteX16" fmla="*/ 1117600 w 1509485"/>
              <a:gd name="connsiteY16" fmla="*/ 856343 h 1669143"/>
              <a:gd name="connsiteX17" fmla="*/ 1161142 w 1509485"/>
              <a:gd name="connsiteY17" fmla="*/ 885372 h 1669143"/>
              <a:gd name="connsiteX18" fmla="*/ 1219200 w 1509485"/>
              <a:gd name="connsiteY18" fmla="*/ 957943 h 1669143"/>
              <a:gd name="connsiteX19" fmla="*/ 1262742 w 1509485"/>
              <a:gd name="connsiteY19" fmla="*/ 1045029 h 1669143"/>
              <a:gd name="connsiteX20" fmla="*/ 1320800 w 1509485"/>
              <a:gd name="connsiteY20" fmla="*/ 1132114 h 1669143"/>
              <a:gd name="connsiteX21" fmla="*/ 1335314 w 1509485"/>
              <a:gd name="connsiteY21" fmla="*/ 1175657 h 1669143"/>
              <a:gd name="connsiteX22" fmla="*/ 1393371 w 1509485"/>
              <a:gd name="connsiteY22" fmla="*/ 1262743 h 1669143"/>
              <a:gd name="connsiteX23" fmla="*/ 1465942 w 1509485"/>
              <a:gd name="connsiteY23" fmla="*/ 1480457 h 1669143"/>
              <a:gd name="connsiteX24" fmla="*/ 1494971 w 1509485"/>
              <a:gd name="connsiteY24" fmla="*/ 1567543 h 1669143"/>
              <a:gd name="connsiteX25" fmla="*/ 1509485 w 1509485"/>
              <a:gd name="connsiteY25" fmla="*/ 1611086 h 1669143"/>
              <a:gd name="connsiteX26" fmla="*/ 1509485 w 1509485"/>
              <a:gd name="connsiteY26" fmla="*/ 1669143 h 166914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09485" h="1669143">
                <a:moveTo>
                  <a:pt x="0" y="0"/>
                </a:moveTo>
                <a:cubicBezTo>
                  <a:pt x="24190" y="14514"/>
                  <a:pt x="47339" y="30927"/>
                  <a:pt x="72571" y="43543"/>
                </a:cubicBezTo>
                <a:cubicBezTo>
                  <a:pt x="86255" y="50385"/>
                  <a:pt x="102430" y="51215"/>
                  <a:pt x="116114" y="58057"/>
                </a:cubicBezTo>
                <a:cubicBezTo>
                  <a:pt x="228660" y="114330"/>
                  <a:pt x="93754" y="65119"/>
                  <a:pt x="203200" y="101600"/>
                </a:cubicBezTo>
                <a:cubicBezTo>
                  <a:pt x="256835" y="182055"/>
                  <a:pt x="201540" y="118418"/>
                  <a:pt x="275771" y="159657"/>
                </a:cubicBezTo>
                <a:cubicBezTo>
                  <a:pt x="425500" y="242839"/>
                  <a:pt x="307871" y="199384"/>
                  <a:pt x="406400" y="232229"/>
                </a:cubicBezTo>
                <a:cubicBezTo>
                  <a:pt x="488645" y="355599"/>
                  <a:pt x="353184" y="164499"/>
                  <a:pt x="522514" y="333829"/>
                </a:cubicBezTo>
                <a:cubicBezTo>
                  <a:pt x="649734" y="461049"/>
                  <a:pt x="488349" y="305357"/>
                  <a:pt x="609600" y="406400"/>
                </a:cubicBezTo>
                <a:cubicBezTo>
                  <a:pt x="625369" y="419541"/>
                  <a:pt x="636940" y="437341"/>
                  <a:pt x="653142" y="449943"/>
                </a:cubicBezTo>
                <a:cubicBezTo>
                  <a:pt x="680681" y="471362"/>
                  <a:pt x="711199" y="488648"/>
                  <a:pt x="740228" y="508000"/>
                </a:cubicBezTo>
                <a:lnTo>
                  <a:pt x="783771" y="537029"/>
                </a:lnTo>
                <a:lnTo>
                  <a:pt x="914400" y="624114"/>
                </a:lnTo>
                <a:lnTo>
                  <a:pt x="957942" y="653143"/>
                </a:lnTo>
                <a:cubicBezTo>
                  <a:pt x="967618" y="667657"/>
                  <a:pt x="974636" y="684351"/>
                  <a:pt x="986971" y="696686"/>
                </a:cubicBezTo>
                <a:cubicBezTo>
                  <a:pt x="999306" y="709021"/>
                  <a:pt x="1019027" y="712586"/>
                  <a:pt x="1030514" y="725714"/>
                </a:cubicBezTo>
                <a:cubicBezTo>
                  <a:pt x="1053488" y="751970"/>
                  <a:pt x="1069219" y="783771"/>
                  <a:pt x="1088571" y="812800"/>
                </a:cubicBezTo>
                <a:cubicBezTo>
                  <a:pt x="1098247" y="827314"/>
                  <a:pt x="1103086" y="846667"/>
                  <a:pt x="1117600" y="856343"/>
                </a:cubicBezTo>
                <a:lnTo>
                  <a:pt x="1161142" y="885372"/>
                </a:lnTo>
                <a:cubicBezTo>
                  <a:pt x="1189400" y="970141"/>
                  <a:pt x="1153547" y="892289"/>
                  <a:pt x="1219200" y="957943"/>
                </a:cubicBezTo>
                <a:cubicBezTo>
                  <a:pt x="1267527" y="1006270"/>
                  <a:pt x="1233229" y="991906"/>
                  <a:pt x="1262742" y="1045029"/>
                </a:cubicBezTo>
                <a:cubicBezTo>
                  <a:pt x="1279685" y="1075526"/>
                  <a:pt x="1320800" y="1132114"/>
                  <a:pt x="1320800" y="1132114"/>
                </a:cubicBezTo>
                <a:cubicBezTo>
                  <a:pt x="1325638" y="1146628"/>
                  <a:pt x="1327884" y="1162283"/>
                  <a:pt x="1335314" y="1175657"/>
                </a:cubicBezTo>
                <a:cubicBezTo>
                  <a:pt x="1352257" y="1206155"/>
                  <a:pt x="1393371" y="1262743"/>
                  <a:pt x="1393371" y="1262743"/>
                </a:cubicBezTo>
                <a:lnTo>
                  <a:pt x="1465942" y="1480457"/>
                </a:lnTo>
                <a:lnTo>
                  <a:pt x="1494971" y="1567543"/>
                </a:lnTo>
                <a:cubicBezTo>
                  <a:pt x="1499809" y="1582057"/>
                  <a:pt x="1509485" y="1595787"/>
                  <a:pt x="1509485" y="1611086"/>
                </a:cubicBezTo>
                <a:lnTo>
                  <a:pt x="1509485" y="1669143"/>
                </a:lnTo>
              </a:path>
            </a:pathLst>
          </a:custGeom>
          <a:noFill/>
          <a:ln w="127000" cap="rnd" cmpd="sng" algn="ctr">
            <a:solidFill>
              <a:srgbClr val="D7EFFA">
                <a:lumMod val="50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GB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25" name="Straight Arrow Connector 24"/>
          <p:cNvCxnSpPr>
            <a:stCxn id="24" idx="25"/>
          </p:cNvCxnSpPr>
          <p:nvPr/>
        </p:nvCxnSpPr>
        <p:spPr>
          <a:xfrm>
            <a:off x="4572000" y="4988246"/>
            <a:ext cx="2538" cy="626156"/>
          </a:xfrm>
          <a:prstGeom prst="straightConnector1">
            <a:avLst/>
          </a:prstGeom>
          <a:noFill/>
          <a:ln w="127000" cap="flat" cmpd="sng" algn="ctr">
            <a:solidFill>
              <a:srgbClr val="D7EFFA">
                <a:lumMod val="50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27" name="Text Placeholder 3"/>
          <p:cNvSpPr txBox="1"/>
          <p:nvPr/>
        </p:nvSpPr>
        <p:spPr>
          <a:xfrm>
            <a:off x="540000" y="5733256"/>
            <a:ext cx="8064000" cy="350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mt-MT" b="1">
                <a:solidFill>
                  <a:srgbClr val="D7EFFA">
                    <a:lumMod val="50000"/>
                  </a:srgbClr>
                </a:solidFill>
                <a:latin typeface="Verdana"/>
              </a:rPr>
              <a:t>I</a:t>
            </a:r>
            <a:r>
              <a:rPr kumimoji="0" lang="mt-MT" sz="2400" b="1" u="none" strike="noStrike" kern="1200" cap="none" spc="0" normalizeH="0" baseline="0" noProof="0" smtClean="0">
                <a:ln>
                  <a:noFill/>
                </a:ln>
                <a:solidFill>
                  <a:srgbClr val="D7EFFA">
                    <a:lumMod val="50000"/>
                  </a:srgbClr>
                </a:solidFill>
                <a:effectLst/>
                <a:uLnTx/>
                <a:uFillTx/>
                <a:latin typeface="Verdana"/>
              </a:rPr>
              <a:t>nt trid tirreġistra din is-sustanza!</a:t>
            </a:r>
            <a:endParaRPr kumimoji="0" lang="mt-MT" sz="2400" b="1" i="0" u="none" strike="noStrike" kern="1200" cap="none" spc="0" normalizeH="0" baseline="0" noProof="0">
              <a:ln>
                <a:noFill/>
              </a:ln>
              <a:solidFill>
                <a:srgbClr val="D7EFFA">
                  <a:lumMod val="50000"/>
                </a:srgbClr>
              </a:solidFill>
              <a:effectLst/>
              <a:uLnTx/>
              <a:uFillTx/>
              <a:latin typeface="Verdana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97989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noProof="0"/>
              <a:t>Rwol fil-katina </a:t>
            </a:r>
            <a:br>
              <a:rPr lang="fr-FR" noProof="0" smtClean="0"/>
            </a:br>
            <a:r>
              <a:rPr lang="mt-MT" noProof="0" smtClean="0"/>
              <a:t>tal-provvista</a:t>
            </a:r>
            <a:endParaRPr lang="mt-M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mt-MT" b="1" noProof="0"/>
              <a:t>Għandek</a:t>
            </a:r>
            <a:r>
              <a:rPr lang="mt-MT" noProof="0"/>
              <a:t> bżonn tirreġistra s-sustanza?</a:t>
            </a:r>
          </a:p>
          <a:p>
            <a:pPr marL="0" indent="0">
              <a:buNone/>
            </a:pPr>
            <a:endParaRPr lang="mt-MT" sz="1400" noProof="0"/>
          </a:p>
          <a:p>
            <a:r>
              <a:rPr lang="mt-MT" noProof="0"/>
              <a:t>Iddetermina jekk intix: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mt-MT" noProof="0" smtClean="0"/>
              <a:t>Manifattur</a:t>
            </a:r>
            <a:endParaRPr lang="mt-MT" noProof="0"/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smtClean="0"/>
              <a:t>Importatur </a:t>
            </a:r>
            <a:r>
              <a:rPr lang="mt-MT" b="1" noProof="0" err="1" smtClean="0"/>
              <a:t>fiż-</a:t>
            </a:r>
            <a:r>
              <a:rPr lang="mt-MT" noProof="0" smtClean="0"/>
              <a:t>ŻEE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smtClean="0"/>
              <a:t>Rappreżentant uniku </a:t>
            </a:r>
            <a:endParaRPr lang="mt-MT" noProof="0"/>
          </a:p>
          <a:p>
            <a:pPr lvl="1">
              <a:buFont typeface="Arial" panose="020b0604020202020204" pitchFamily="34" charset="0"/>
              <a:buChar char="•"/>
            </a:pPr>
            <a:r>
              <a:rPr lang="mt-MT" noProof="0" smtClean="0"/>
              <a:t>Produttur jew importatur ta’ </a:t>
            </a:r>
            <a:br>
              <a:rPr/>
            </a:br>
            <a:r>
              <a:rPr lang="mt-MT" noProof="0" smtClean="0"/>
              <a:t>oġġett li minnu</a:t>
            </a:r>
            <a:br>
              <a:rPr/>
            </a:br>
            <a:r>
              <a:rPr lang="mt-MT" noProof="0" smtClean="0"/>
              <a:t>tiġi rilaxxata sustanza</a:t>
            </a:r>
            <a:endParaRPr lang="mt-M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9</a:t>
            </a:fld>
            <a:endParaRPr lang="mt-MT"/>
          </a:p>
        </p:txBody>
      </p:sp>
      <p:pic>
        <p:nvPicPr>
          <p:cNvPr id="6" name="Picture 2" descr="B:\IEtemp\u07041\Temporary Internet Files\Content.Outlook\DOW1UNL0\supply_chain_blue_lg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2160" y="548680"/>
            <a:ext cx="983098" cy="89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788024" y="2766918"/>
            <a:ext cx="4392488" cy="4118466"/>
            <a:chOff x="4788024" y="2766918"/>
            <a:chExt cx="4392488" cy="4118466"/>
          </a:xfrm>
        </p:grpSpPr>
        <p:pic>
          <p:nvPicPr>
            <p:cNvPr id="8" name="Picture 2" descr="B:\IEtemp\u07041\Temporary Internet Files\Content.Outlook\DOW1UNL0\WRLD-EU-01-0002 (5)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45" r="6225"/>
            <a:stretch>
              <a:fillRect/>
            </a:stretch>
          </p:blipFill>
          <p:spPr bwMode="auto">
            <a:xfrm>
              <a:off x="4896512" y="2766918"/>
              <a:ext cx="4284000" cy="41184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4788024" y="2766918"/>
              <a:ext cx="432048" cy="518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892979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16.10.26"/>
  <p:tag name="AS_TITLE" val="Aspose.Slides for .NET 4.0 Client Profile"/>
  <p:tag name="AS_VERSION" val="16.10.0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_rels/item4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4.xml" /></Relationships>
</file>

<file path=customXml/_rels/item5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5.xml" /></Relationships>
</file>

<file path=customXml/item1.xml><?xml version="1.0" encoding="utf-8"?>
<?mso-contentType ?>
<SharedContentType xmlns="Microsoft.SharePoint.Taxonomy.ContentTypeSync" SourceId="5f69e26b-beb5-49c8-89f9-b5a0fae19f51" ContentTypeId="0x010100B558917389A54ADDB58930FBD7E6FD57008586DED9191B4C4CBD31A5DF7F304A7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HADocumentTypeTaxHTField0 xmlns="1a101ee2-a8a8-4e0f-bfd9-aff15f9bc839">
      <Terms xmlns="http://schemas.microsoft.com/office/infopath/2007/PartnerControls"/>
    </ECHADocumentTypeTaxHTField0>
    <ECHAProcessTaxHTField0 xmlns="1a101ee2-a8a8-4e0f-bfd9-aff15f9bc839">
      <Terms xmlns="http://schemas.microsoft.com/office/infopath/2007/PartnerControls">
        <TermInfo xmlns="http://schemas.microsoft.com/office/infopath/2007/PartnerControls">
          <TermName xmlns="http://schemas.microsoft.com/office/infopath/2007/PartnerControls">10.12 Production and Implementation of Communication outputs</TermName>
          <TermId xmlns="http://schemas.microsoft.com/office/infopath/2007/PartnerControls">0979686c-f827-4cff-a947-2fd9d24cc3a4</TermId>
        </TermInfo>
      </Terms>
    </ECHAProcessTaxHTField0>
    <_dlc_DocId xmlns="b80ede5c-af4c-4bf2-9a87-706a3579dc11">ACTV10-6-53867</_dlc_DocId>
    <TaxCatchAll xmlns="b80ede5c-af4c-4bf2-9a87-706a3579dc11">
      <Value>3</Value>
      <Value>1</Value>
    </TaxCatchAll>
    <ECHASecClassTaxHTField0 xmlns="1a101ee2-a8a8-4e0f-bfd9-aff15f9bc839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a0307bc2-faf9-4068-8aeb-b713e4fa2a0f</TermId>
        </TermInfo>
      </Terms>
    </ECHASecClassTaxHTField0>
    <_dlc_DocIdUrl xmlns="b80ede5c-af4c-4bf2-9a87-706a3579dc11">
      <Url>https://activity.echa.europa.eu/sites/act-10/process-10-11/_layouts/DocIdRedir.aspx?ID=ACTV10-6-53867</Url>
      <Description>ACTV10-6-53867</Description>
    </_dlc_DocIdUrl>
    <ECHACategoryTaxHTField0 xmlns="1a101ee2-a8a8-4e0f-bfd9-aff15f9bc839">
      <Terms xmlns="http://schemas.microsoft.com/office/infopath/2007/PartnerControls"/>
    </ECHACategoryTaxHTField0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CHA Process Document" ma:contentTypeID="0x010100B558917389A54ADDB58930FBD7E6FD57008586DED9191B4C4CBD31A5DF7F304A71006D3FFE2B6013534BB5FDEF3B980D4C31" ma:contentTypeVersion="16" ma:contentTypeDescription="Content type for ECHA process documents" ma:contentTypeScope="" ma:versionID="8dc8a49e89d291db91322531bb3d964e">
  <xsd:schema xmlns:xsd="http://www.w3.org/2001/XMLSchema" xmlns:xs="http://www.w3.org/2001/XMLSchema" xmlns:p="http://schemas.microsoft.com/office/2006/metadata/properties" xmlns:ns2="1a101ee2-a8a8-4e0f-bfd9-aff15f9bc839" xmlns:ns3="b80ede5c-af4c-4bf2-9a87-706a3579dc11" targetNamespace="http://schemas.microsoft.com/office/2006/metadata/properties" ma:root="true" ma:fieldsID="d7a7795f9788c218c04520a861492bdf" ns2:_="" ns3:_="">
    <xsd:import namespace="1a101ee2-a8a8-4e0f-bfd9-aff15f9bc839"/>
    <xsd:import namespace="b80ede5c-af4c-4bf2-9a87-706a3579dc11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2:ECHADocumentTypeTaxHTField0" minOccurs="0"/>
                <xsd:element ref="ns3:TaxCatchAll" minOccurs="0"/>
                <xsd:element ref="ns3:TaxCatchAllLabel" minOccurs="0"/>
                <xsd:element ref="ns2:ECHASecClassTaxHTField0" minOccurs="0"/>
                <xsd:element ref="ns2:ECHAProcessTaxHTField0" minOccurs="0"/>
                <xsd:element ref="ns2:ECHACategory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01ee2-a8a8-4e0f-bfd9-aff15f9bc839" elementFormDefault="qualified">
    <xsd:import namespace="http://schemas.microsoft.com/office/2006/documentManagement/types"/>
    <xsd:import namespace="http://schemas.microsoft.com/office/infopath/2007/PartnerControls"/>
    <xsd:element name="ECHADocumentTypeTaxHTField0" ma:index="11" nillable="true" ma:taxonomy="true" ma:internalName="gd32339cd0b5409a9fdb05f9583968bc" ma:taxonomyFieldName="ECHADocumentType" ma:displayName="Document type" ma:readOnly="false" ma:fieldId="{0d32339c-d0b5-409a-9fdb-05f9583968bc}" ma:sspId="5f69e26b-beb5-49c8-89f9-b5a0fae19f51" ma:termSetId="aedf82a2-407f-4791-945d-c1f392314e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SecClassTaxHTField0" ma:index="15" ma:taxonomy="true" ma:internalName="ab0eb6f132fb4a769815f72efb98c81d" ma:taxonomyFieldName="ECHASecClass" ma:displayName="Security classification" ma:default="1;#|a0307bc2-faf9-4068-8aeb-b713e4fa2a0f" ma:fieldId="{ab0eb6f1-32fb-4a76-9815-f72efb98c81d}" ma:sspId="5f69e26b-beb5-49c8-89f9-b5a0fae19f51" ma:termSetId="bdbfee88-fbc0-4b29-a996-994f751932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ProcessTaxHTField0" ma:index="17" nillable="true" ma:taxonomy="true" ma:internalName="k79ecea8bd3e48279038bf7156c8359b" ma:taxonomyFieldName="ECHAProcess" ma:displayName="Process" ma:readOnly="false" ma:fieldId="{479ecea8-bd3e-4827-9038-bf7156c8359b}" ma:sspId="5f69e26b-beb5-49c8-89f9-b5a0fae19f51" ma:termSetId="c30def1a-2ee0-45a9-b531-f691ecbc3c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CategoryTaxHTField0" ma:index="19" nillable="true" ma:taxonomy="true" ma:internalName="p86653fd247d4255942aa31697ef2e78" ma:taxonomyFieldName="ECHACategory" ma:displayName="Category" ma:readOnly="false" ma:default="" ma:fieldId="{986653fd-247d-4255-942a-a31697ef2e78}" ma:sspId="5f69e26b-beb5-49c8-89f9-b5a0fae19f51" ma:termSetId="55e7dc03-f0a2-4416-8b3b-39dffa2b388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0ede5c-af4c-4bf2-9a87-706a3579dc1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2" nillable="true" ma:displayName="Taxonomy Catch All Column" ma:hidden="true" ma:list="{42e49345-dbec-4f99-ae5c-0d1330abc637}" ma:internalName="TaxCatchAll" ma:showField="CatchAllData" ma:web="1a101ee2-a8a8-4e0f-bfd9-aff15f9bc8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42e49345-dbec-4f99-ae5c-0d1330abc637}" ma:internalName="TaxCatchAllLabel" ma:readOnly="true" ma:showField="CatchAllDataLabel" ma:web="1a101ee2-a8a8-4e0f-bfd9-aff15f9bc8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61D9F9-A681-4970-9AB3-BB2CEB580C4E}">
  <ds:schemaRefs/>
</ds:datastoreItem>
</file>

<file path=customXml/itemProps2.xml><?xml version="1.0" encoding="utf-8"?>
<ds:datastoreItem xmlns:ds="http://schemas.openxmlformats.org/officeDocument/2006/customXml" ds:itemID="{393C2A4F-378A-406C-8017-7706C7BE96B5}">
  <ds:schemaRefs/>
</ds:datastoreItem>
</file>

<file path=customXml/itemProps3.xml><?xml version="1.0" encoding="utf-8"?>
<ds:datastoreItem xmlns:ds="http://schemas.openxmlformats.org/officeDocument/2006/customXml" ds:itemID="{57325CAE-108D-4A40-AB78-5D4972D3F836}">
  <ds:schemaRefs/>
</ds:datastoreItem>
</file>

<file path=customXml/itemProps4.xml><?xml version="1.0" encoding="utf-8"?>
<ds:datastoreItem xmlns:ds="http://schemas.openxmlformats.org/officeDocument/2006/customXml" ds:itemID="{7BCF6A5F-9D12-494B-A636-D4E7909EB38C}">
  <ds:schemaRefs>
    <ds:schemaRef ds:uri="1a101ee2-a8a8-4e0f-bfd9-aff15f9bc839"/>
    <ds:schemaRef ds:uri="b80ede5c-af4c-4bf2-9a87-706a3579dc11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C76D3154-D410-410D-99F3-77F945B41597}">
  <ds:schemaRefs/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CDT</Company>
  <PresentationFormat>On-screen Show (4:3)</PresentationFormat>
  <Paragraphs>154</Paragraphs>
  <Slides>19</Slides>
  <Notes>19</Notes>
  <TotalTime>785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20">
      <vt:lpstr>Office Theme</vt:lpstr>
      <vt:lpstr>Slide 1</vt:lpstr>
      <vt:lpstr>Skop ta’ din il-preżentazzjoni</vt:lpstr>
      <vt:lpstr>Ir-reġistrazzjoni hija responsabbiltà tiegħek</vt:lpstr>
      <vt:lpstr>Reġistrazzjoni REACH 2018</vt:lpstr>
      <vt:lpstr>Kun af il-portfall tiegħek</vt:lpstr>
      <vt:lpstr>Identifika s-sustanzi tiegħek</vt:lpstr>
      <vt:lpstr>Identifika s-sustanza tiegħek (2)</vt:lpstr>
      <vt:lpstr>Iddetermina l-obbligi tar-reġistrazzjoni tiegħek</vt:lpstr>
      <vt:lpstr>Rwol fil-katina tal-provvista</vt:lpstr>
      <vt:lpstr>Kamp ta’ applikazzjoniu eżenzjonijiet</vt:lpstr>
      <vt:lpstr>Volum</vt:lpstr>
      <vt:lpstr>X'informazzjoni għandek bżonn?</vt:lpstr>
      <vt:lpstr>Informazzjoni li teħtieġ</vt:lpstr>
      <vt:lpstr>Informazzjoni li teħtieġ</vt:lpstr>
      <vt:lpstr>Rekwiżiti ta’ informazzjoni għar-reġistrazzjoni ta’ sustanzi intermedji</vt:lpstr>
      <vt:lpstr>Qabel tiġġenera data ġdida</vt:lpstr>
      <vt:lpstr>X’jeħtieġ li tikkunsidra għan-negozju tiegħek</vt:lpstr>
      <vt:lpstr>X’jeħtieġ li tikkunsidra għan-negozju tiegħek</vt:lpstr>
      <vt:lpstr>Messaġġi li għandhom jittieħdu</vt:lpstr>
    </vt:vector>
  </TitlesOfParts>
  <LinksUpToDate>0</LinksUpToDate>
  <SharedDoc>0</SharedDoc>
  <HyperlinksChanged>0</HyperlinksChanged>
  <Application>Aspose.Slides for .NET</Application>
  <AppVersion>16.1000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CDT</dc:creator>
  <cp:lastModifiedBy>CDT</cp:lastModifiedBy>
  <cp:revision>125</cp:revision>
  <dcterms:created xsi:type="dcterms:W3CDTF">2015-06-16T10:48:03Z</dcterms:created>
  <dcterms:modified xsi:type="dcterms:W3CDTF">2017-05-29T09:44:46Z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_dlc_DocIdItemGuid">
    <vt:lpwstr>ed931fd9-2bd9-4ebe-aa66-16fcb727f00e</vt:lpwstr>
  </property>
  <property fmtid="{D5CDD505-2E9C-101B-9397-08002B2CF9AE}" pid="3" name="ContentTypeId">
    <vt:lpwstr>0x010100B558917389A54ADDB58930FBD7E6FD57008586DED9191B4C4CBD31A5DF7F304A71006D3FFE2B6013534BB5FDEF3B980D4C31</vt:lpwstr>
  </property>
  <property fmtid="{D5CDD505-2E9C-101B-9397-08002B2CF9AE}" pid="4" name="ECHACategory">
    <vt:lpwstr/>
  </property>
  <property fmtid="{D5CDD505-2E9C-101B-9397-08002B2CF9AE}" pid="5" name="ECHADocumentType">
    <vt:lpwstr/>
  </property>
  <property fmtid="{D5CDD505-2E9C-101B-9397-08002B2CF9AE}" pid="6" name="ECHAProcess">
    <vt:lpwstr>3;#10.12 Production and Implementation of Communication outputs|0979686c-f827-4cff-a947-2fd9d24cc3a4</vt:lpwstr>
  </property>
  <property fmtid="{D5CDD505-2E9C-101B-9397-08002B2CF9AE}" pid="7" name="ECHASecClass">
    <vt:lpwstr>1;#Internal|a0307bc2-faf9-4068-8aeb-b713e4fa2a0f</vt:lpwstr>
  </property>
</Properties>
</file>