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7"/>
  </p:sldMasterIdLst>
  <p:notesMasterIdLst>
    <p:notesMasterId r:id="rId8"/>
  </p:notesMasterIdLst>
  <p:sldIdLst>
    <p:sldId id="256" r:id="rId9"/>
    <p:sldId id="290" r:id="rId10"/>
    <p:sldId id="288" r:id="rId11"/>
    <p:sldId id="263" r:id="rId12"/>
    <p:sldId id="266" r:id="rId13"/>
    <p:sldId id="267" r:id="rId14"/>
    <p:sldId id="287" r:id="rId15"/>
    <p:sldId id="268" r:id="rId16"/>
    <p:sldId id="269" r:id="rId17"/>
    <p:sldId id="270" r:id="rId18"/>
    <p:sldId id="271" r:id="rId19"/>
    <p:sldId id="277" r:id="rId20"/>
    <p:sldId id="278" r:id="rId21"/>
    <p:sldId id="282" r:id="rId22"/>
    <p:sldId id="289" r:id="rId23"/>
    <p:sldId id="279" r:id="rId24"/>
    <p:sldId id="280" r:id="rId25"/>
    <p:sldId id="281" r:id="rId26"/>
    <p:sldId id="284" r:id="rId27"/>
  </p:sldIdLst>
  <p:sldSz cx="9144000" cy="6858000" type="screen4x3"/>
  <p:notesSz cx="6797675" cy="9926638"/>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WALIN Laura" initials="WL" lastIdx="0" clrIdx="0">
    <p:extLst>
      <p:ext uri="{19B8F6BF-5375-455C-9EA6-DF929625EA0E}">
        <p15:presenceInfo xmlns:p15="http://schemas.microsoft.com/office/powerpoint/2012/main" userId="S-1-5-21-2444889250-2882189981-708495972-2135" providerId="AD"/>
      </p:ext>
    </p:extLst>
  </p:cmAuthor>
  <p:cmAuthor id="2" name="BUCHANAN Steven" initials="BS" lastIdx="0" clrIdx="1">
    <p:extLst>
      <p:ext uri="{19B8F6BF-5375-455C-9EA6-DF929625EA0E}">
        <p15:presenceInfo xmlns:p15="http://schemas.microsoft.com/office/powerpoint/2012/main" userId="S-1-5-21-2444889250-2882189981-708495972-1879" providerId="AD"/>
      </p:ext>
    </p:extLst>
  </p:cmAuthor>
  <p:cmAuthor id="3" name="MUSSET Christel" initials="MC" lastIdx="0" clrIdx="2">
    <p:extLst>
      <p:ext uri="{19B8F6BF-5375-455C-9EA6-DF929625EA0E}">
        <p15:presenceInfo xmlns:p15="http://schemas.microsoft.com/office/powerpoint/2012/main" userId="S-1-5-21-2444889250-2882189981-708495972-1341" providerId="AD"/>
      </p:ext>
    </p:extLst>
  </p:cmAuthor>
  <p:cmAuthor id="4" name="TROUTH Paul" initials="TP" lastIdx="0" clrIdx="3">
    <p:extLst>
      <p:ext uri="{19B8F6BF-5375-455C-9EA6-DF929625EA0E}">
        <p15:presenceInfo xmlns:p15="http://schemas.microsoft.com/office/powerpoint/2012/main" userId="S-1-5-21-2444889250-2882189981-708495972-5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76261" autoAdjust="0"/>
  </p:normalViewPr>
  <p:slideViewPr>
    <p:cSldViewPr>
      <p:cViewPr varScale="1">
        <p:scale>
          <a:sx n="78" d="100"/>
          <a:sy n="78" d="100"/>
        </p:scale>
        <p:origin x="102" y="312"/>
      </p:cViewPr>
      <p:guideLst>
        <p:guide orient="horz" pos="2160"/>
        <p:guide pos="2880"/>
      </p:guideLst>
    </p:cSldViewPr>
  </p:slideViewPr>
  <p:outlineViewPr>
    <p:cViewPr>
      <p:scale>
        <a:sx n="33" d="100"/>
        <a:sy n="33" d="100"/>
      </p:scale>
      <p:origin x="0" y="-17466"/>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tags" Target="tags/tag1.xml" /><Relationship Id="rId29" Type="http://schemas.openxmlformats.org/officeDocument/2006/relationships/presProps" Target="presProps.xml" /><Relationship Id="rId3" Type="http://schemas.openxmlformats.org/officeDocument/2006/relationships/customXml" Target="../customXml/item3.xml" /><Relationship Id="rId30" Type="http://schemas.openxmlformats.org/officeDocument/2006/relationships/viewProps" Target="viewProps.xml" /><Relationship Id="rId31" Type="http://schemas.openxmlformats.org/officeDocument/2006/relationships/theme" Target="theme/theme1.xml" /><Relationship Id="rId32"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lv-LV"/>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lv-LV"/>
          </a:p>
        </p:txBody>
      </p:sp>
    </p:spTree>
    <p:extLst>
      <p:ext uri="{BB962C8B-B14F-4D97-AF65-F5344CB8AC3E}">
        <p14:creationId xmlns:p14="http://schemas.microsoft.com/office/powerpoint/2010/main" val="3987989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Dažas vielas nav jāreģistrē galvenokārt tāpēc, ka tās ir zināmas kā zema riska vielas. Piezīme. Attiecībā uz polimēriem rūpīgi pārbaudiet kritērijus par to, kas ir polimērs, un, ja viela ir polimērs, jums ir jāreģistrē monomēri.</a:t>
            </a:r>
          </a:p>
          <a:p>
            <a:endParaRPr lang="lv-LV" smtClean="0"/>
          </a:p>
          <a:p>
            <a:r>
              <a:rPr lang="lv-LV" smtClean="0"/>
              <a:t>Ir arī vielu </a:t>
            </a:r>
            <a:r>
              <a:rPr lang="lv-LV" u="sng" smtClean="0"/>
              <a:t>lietošanas veidi,</a:t>
            </a:r>
            <a:r>
              <a:rPr lang="lv-LV" smtClean="0"/>
              <a:t> kuri ir atbrīvoti no reģistrācijas, jo tie jau ir atbilstoši reglamentēti citos tiesību aktos vai </a:t>
            </a:r>
            <a:r>
              <a:rPr lang="lv-LV" i="1" smtClean="0"/>
              <a:t>REACH</a:t>
            </a:r>
            <a:r>
              <a:rPr lang="lv-LV" smtClean="0"/>
              <a:t> nosacījumos. Ja jūs vielu lietojat tikai tādā veidā, uz kuru attiecas izņēmums, tad jums tā nav jāreģistrē, bet, ja jūs vai jūsu klienti šo vielu lieto citos veidos, tad jums tā ir jāreģistrē.</a:t>
            </a:r>
          </a:p>
          <a:p>
            <a:endParaRPr lang="lv-LV" smtClean="0"/>
          </a:p>
          <a:p>
            <a:r>
              <a:rPr lang="lv-LV" smtClean="0"/>
              <a:t>Trešā izņēmuma vielu kategorija ir saistīta ar īpašiem apstākļiem, tādiem kā atkārtoti ievestas vielas, kuras jau ir reģistrētas, vielas, kuras iznīcina kā atkritumus, vai jau reģistrētas vielas, kuras ir izgūtas no atkritumiem.</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Tad trešais faktors, kas jāapsver līdz ar jūsu funkciju un pašu vielu, ir jūsu apjoms, un uzdodamais jautājums ir šāds: </a:t>
            </a:r>
            <a:r>
              <a:rPr lang="lv-LV" b="1" smtClean="0">
                <a:solidFill>
                  <a:srgbClr val="0046AD"/>
                </a:solidFill>
              </a:rPr>
              <a:t>“Vai jūs sasniedzat vienas tonnas robežvērtību gadā?”</a:t>
            </a:r>
            <a:r>
              <a:rPr lang="lv-LV" smtClean="0"/>
              <a:t> </a:t>
            </a:r>
          </a:p>
          <a:p>
            <a:endParaRPr lang="lv-LV" smtClean="0"/>
          </a:p>
          <a:p>
            <a:r>
              <a:rPr lang="lv-LV" smtClean="0"/>
              <a:t>Apjoms noteiks arī to, cik daudz informācijas jums būs jāsniedz reģistrācijā, tāpēc jums būtu jānosaka arī tas, vai jūsu apjoms ir robežās no 1 līdz 10 tonnām gadā, no 10 līdz 100, no 100 līdz 1000 vai vairāk par 1000.</a:t>
            </a:r>
          </a:p>
          <a:p>
            <a:endParaRPr lang="lv-LV" smtClean="0"/>
          </a:p>
          <a:p>
            <a:r>
              <a:rPr lang="lv-LV" smtClean="0"/>
              <a:t>Gan tonnāžu, kas nosaka reģistrācijas termiņu, gan tonnāžu, kas nosaka informācijas prasības, aprēķina kā vidējo rādītāju par trim gadiem, ja ir izpildīts trīs secīgu gadu noteikums.</a:t>
            </a:r>
          </a:p>
          <a:p>
            <a:endParaRPr lang="lv-LV" baseline="0" smtClean="0"/>
          </a:p>
          <a:p>
            <a:pPr marL="0" marR="0" lvl="0" indent="0" algn="l" defTabSz="914400" rtl="0" eaLnBrk="1" fontAlgn="auto" latinLnBrk="0" hangingPunct="1">
              <a:lnSpc>
                <a:spcPct val="100000"/>
              </a:lnSpc>
              <a:spcBef>
                <a:spcPct val="0"/>
              </a:spcBef>
              <a:spcAft>
                <a:spcPct val="0"/>
              </a:spcAft>
              <a:buClrTx/>
              <a:buSzTx/>
              <a:buFontTx/>
              <a:buNone/>
              <a:defRPr/>
            </a:pPr>
            <a:r>
              <a:rPr lang="lv-LV" smtClean="0"/>
              <a:t>Ja jūs vielu lietojat arī kā “starpproduktu citas vielas ražošanā stingri kontrolētos apstākļos”, tad parasti tam varat veikt atsevišķus apjoma aprēķinus. Informācija, kas reģistrācijas nolūkā jums būs jāsniedz par starpproduktu, nav tik plaša kā pilnai reģistrācijai nepieciešamā informācija.</a:t>
            </a:r>
          </a:p>
          <a:p>
            <a:endParaRPr lang="lv-LV" smtClean="0"/>
          </a:p>
          <a:p>
            <a:r>
              <a:rPr lang="lv-LV" b="1" smtClean="0"/>
              <a:t>Noderīgas saites</a:t>
            </a:r>
          </a:p>
          <a:p>
            <a:r>
              <a:rPr lang="lv-LV" smtClean="0"/>
              <a:t>Reģistrācijas vadlīnijas, 2.2.6. un 2.3. sadaļa (https://echa.europa.eu/guidance-documents/guidance-on-reach)</a:t>
            </a:r>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Trīs nākamie slaidi sniedz ieskatu par to, kāda informācija jums jāsavāc vai jāsagatavo reģistrācijas nolūkā.</a:t>
            </a:r>
          </a:p>
          <a:p>
            <a:endParaRPr lang="lv-LV" baseline="0" smtClean="0"/>
          </a:p>
          <a:p>
            <a:r>
              <a:rPr lang="lv-LV" smtClean="0"/>
              <a:t>Kopumā jums jāsavāc </a:t>
            </a:r>
            <a:r>
              <a:rPr lang="lv-LV" sz="1200" b="0" i="0" u="none" strike="noStrike" kern="1200" baseline="0" smtClean="0">
                <a:solidFill>
                  <a:schemeClr val="tx1"/>
                </a:solidFill>
                <a:latin typeface="Arial"/>
              </a:rPr>
              <a:t>visa fizikāli ķīmiskā, toksikoloģiskā un ekotoksiskā informācija, kura ir būtiska un pieejama. Bet </a:t>
            </a:r>
            <a:r>
              <a:rPr lang="lv-LV" sz="1200" b="0" i="1" u="none" strike="noStrike" kern="1200" baseline="0" smtClean="0">
                <a:solidFill>
                  <a:schemeClr val="tx1"/>
                </a:solidFill>
                <a:latin typeface="Arial"/>
              </a:rPr>
              <a:t>REACH</a:t>
            </a:r>
            <a:r>
              <a:rPr lang="lv-LV" sz="1200" b="0" i="0" u="none" strike="noStrike" kern="1200" baseline="0" smtClean="0">
                <a:solidFill>
                  <a:schemeClr val="tx1"/>
                </a:solidFill>
                <a:latin typeface="Arial"/>
              </a:rPr>
              <a:t> regula nosaka sniedzamās informācijas minimumu. Šis minimums šeit ir attēlots ļoti shematiski.</a:t>
            </a:r>
          </a:p>
          <a:p>
            <a:pPr marL="171450" indent="-171450">
              <a:buFontTx/>
              <a:buChar char="-"/>
            </a:pPr>
            <a:endParaRPr lang="lv-LV"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lv-LV" smtClean="0"/>
              <a:t>Ja jūsu tonnāža ir 1–10 tonnas gadā un jūs varat pamatot, ka jūs viela ir zema riska viela (tā neatbilst III pielikuma kritērijiem), tad šī ir minimālā nepieciešamā informācija.</a:t>
            </a:r>
          </a:p>
          <a:p>
            <a:pPr marL="0" marR="0" indent="0" algn="l" defTabSz="914400" rtl="0" eaLnBrk="0" fontAlgn="base" latinLnBrk="0" hangingPunct="0">
              <a:lnSpc>
                <a:spcPct val="100000"/>
              </a:lnSpc>
              <a:spcBef>
                <a:spcPct val="30000"/>
              </a:spcBef>
              <a:spcAft>
                <a:spcPct val="0"/>
              </a:spcAft>
              <a:buClrTx/>
              <a:buSzTx/>
              <a:buFontTx/>
              <a:buNone/>
              <a:defRPr/>
            </a:pPr>
            <a:endParaRPr lang="lv-LV"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lv-LV" b="1" baseline="0" smtClean="0"/>
              <a:t>Noderīgas saites </a:t>
            </a:r>
          </a:p>
          <a:p>
            <a:pPr marL="0" marR="0" indent="0" algn="l" defTabSz="914400" rtl="0" eaLnBrk="0" fontAlgn="base" latinLnBrk="0" hangingPunct="0">
              <a:lnSpc>
                <a:spcPct val="100000"/>
              </a:lnSpc>
              <a:spcBef>
                <a:spcPct val="30000"/>
              </a:spcBef>
              <a:spcAft>
                <a:spcPct val="0"/>
              </a:spcAft>
              <a:buClrTx/>
              <a:buSzTx/>
              <a:buFontTx/>
              <a:buNone/>
              <a:defRPr/>
            </a:pPr>
            <a:r>
              <a:rPr lang="lv-LV" smtClean="0"/>
              <a:t>https://echa.europa.eu/information-on-chemicals/annex-iii-inventory</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Šī informācija kopā ar iepriekšējā slaidā sniegtajām prasībām ir standarta informācijas prasības tādas vielas reģistrācijai, kura nav zema riska viela — no 1 līdz 10 tonnām gadā. </a:t>
            </a:r>
          </a:p>
          <a:p>
            <a:endParaRPr lang="lv-LV" baseline="0" smtClean="0"/>
          </a:p>
          <a:p>
            <a:r>
              <a:rPr lang="lv-LV" smtClean="0"/>
              <a:t>Šajā slaidā ir sniegti daži šādu pētījumu piemēri. Pilnu sarakstu skatiet </a:t>
            </a:r>
            <a:r>
              <a:rPr lang="lv-LV" i="1" smtClean="0"/>
              <a:t>REACH </a:t>
            </a:r>
            <a:r>
              <a:rPr lang="lv-LV" smtClean="0"/>
              <a:t>VII pielikumā.</a:t>
            </a:r>
          </a:p>
          <a:p>
            <a:endParaRPr lang="lv-LV" smtClean="0"/>
          </a:p>
          <a:p>
            <a:r>
              <a:rPr lang="lv-LV" b="1" smtClean="0"/>
              <a:t>Papildu informācija</a:t>
            </a:r>
          </a:p>
          <a:p>
            <a:r>
              <a:rPr lang="lv-LV" smtClean="0"/>
              <a:t>https://echa.europa.eu/support/registration/what-information-you-need </a:t>
            </a:r>
          </a:p>
        </p:txBody>
      </p:sp>
      <p:sp>
        <p:nvSpPr>
          <p:cNvPr id="4" name="Slide Number Placeholder 3"/>
          <p:cNvSpPr>
            <a:spLocks noGrp="1"/>
          </p:cNvSpPr>
          <p:nvPr>
            <p:ph type="sldNum" sz="quarter" idx="10"/>
          </p:nvPr>
        </p:nvSpPr>
        <p:spPr/>
        <p:txBody>
          <a:bodyPr/>
          <a:lstStyle/>
          <a:p>
            <a:fld id="{68DD4212-E431-464C-A3C7-FAC7436F6DC4}" type="slidenum">
              <a:rPr lang="en-GB" smtClean="0"/>
              <a:t>13</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lv-LV" smtClean="0"/>
              <a:t>Šī informācija kopā ar divos iepriekšējos slaidos sniegtajām prasībām ir standarta informācijas prasības vielas reģistrācijai no 10–100 tonnām gadā. </a:t>
            </a:r>
          </a:p>
          <a:p>
            <a:endParaRPr lang="lv-LV" smtClean="0"/>
          </a:p>
          <a:p>
            <a:r>
              <a:rPr lang="lv-LV" smtClean="0"/>
              <a:t>Ir nepieciešami daži papildu pētījumi gan par toksikoloģikajām, gan ekotoksikoloģiskajām īpašībām. Daži šādu pētījumu piemēri ir sniegti šajā slaidā. Pilnu sarakstu skatiet </a:t>
            </a:r>
            <a:r>
              <a:rPr lang="lv-LV" i="1" smtClean="0"/>
              <a:t>REACH </a:t>
            </a:r>
            <a:r>
              <a:rPr lang="lv-LV" smtClean="0"/>
              <a:t>VIII pielikumā.</a:t>
            </a:r>
          </a:p>
          <a:p>
            <a:endParaRPr lang="lv-LV" baseline="0" smtClean="0"/>
          </a:p>
          <a:p>
            <a:r>
              <a:rPr lang="lv-LV" smtClean="0"/>
              <a:t>Svarīgi — pie šāda tonnāžas līmeņa ir jāveic pilns ķīmiskās drošības novērtējums. Tas ir jādokumentē ķīmiskās drošības ziņojumā, kas iekļauts reģistrācijā. </a:t>
            </a:r>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1" smtClean="0"/>
              <a:t>Papildu informācija</a:t>
            </a:r>
          </a:p>
          <a:p>
            <a:endParaRPr lang="lv-LV" smtClean="0"/>
          </a:p>
          <a:p>
            <a:r>
              <a:rPr lang="lv-LV" smtClean="0"/>
              <a:t>Vadlīnijas par starpproduktiem (https://echa.europa.eu/guidance-documents/guidance-on-reach)</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lv-LV"/>
          </a:p>
        </p:txBody>
      </p:sp>
    </p:spTree>
    <p:extLst>
      <p:ext uri="{BB962C8B-B14F-4D97-AF65-F5344CB8AC3E}">
        <p14:creationId xmlns:p14="http://schemas.microsoft.com/office/powerpoint/2010/main" val="2871302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lv-LV" smtClean="0"/>
              <a:t>Nav pienākuma savākt visu pieejamo, pastāvošo informāciju, pat tad, ja tas ir vairāk nekā </a:t>
            </a:r>
            <a:r>
              <a:rPr lang="lv-LV" i="1" smtClean="0"/>
              <a:t>REACH</a:t>
            </a:r>
            <a:r>
              <a:rPr lang="lv-LV" smtClean="0"/>
              <a:t> noteiktās minimālās prasības reģistrācijai.</a:t>
            </a:r>
          </a:p>
          <a:p>
            <a:pPr marL="171450" indent="-171450">
              <a:buFontTx/>
              <a:buChar char="-"/>
            </a:pPr>
            <a:r>
              <a:rPr lang="lv-LV" smtClean="0"/>
              <a:t>Reģistrētājiem ir jādalās šajā informācijā ar citiem uzņēmumiem, kuri reģistrē to pašu vielu. Visa informācija par vielas īpašībām jāiesniedz kopīgi visiem uzņēmumiem, kuri darbojas ar to pašu vielu (viena viela, viens </a:t>
            </a:r>
            <a:r>
              <a:rPr lang="lv-LV" i="1" smtClean="0"/>
              <a:t>REACH </a:t>
            </a:r>
            <a:r>
              <a:rPr lang="lv-LV" smtClean="0"/>
              <a:t>reģistrācijas princips).</a:t>
            </a:r>
          </a:p>
          <a:p>
            <a:pPr marL="171450" indent="-171450">
              <a:buFontTx/>
              <a:buChar char="-"/>
            </a:pPr>
            <a:r>
              <a:rPr lang="lv-LV" smtClean="0"/>
              <a:t>Kad ir skaidrs pārskats par visu rīcībā esošo informāciju, reģistrētājiem kā grupai jāsalīdzina esošie dati ar reģistrācijai nepieciešamo informāciju.</a:t>
            </a:r>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Vielas reģistrēšanai būs nepieciešams veikt ieguldījumus informācijas savākšanā un novērtēšanā.</a:t>
            </a:r>
          </a:p>
          <a:p>
            <a:endParaRPr lang="lv-LV" baseline="0" smtClean="0"/>
          </a:p>
          <a:p>
            <a:r>
              <a:rPr lang="lv-LV" smtClean="0"/>
              <a:t>Šī darbība būs jāveic divos dažādos līmeņos: katra reģistrētāja uzņēmumā un citos uzņēmumos, kuri ražo vai importē to pašu vielu. </a:t>
            </a:r>
          </a:p>
          <a:p>
            <a:endParaRPr lang="lv-LV" baseline="0" smtClean="0"/>
          </a:p>
          <a:p>
            <a:r>
              <a:rPr lang="lv-LV" smtClean="0"/>
              <a:t>Tas nozīmē resursu ieguldīšanu šādiem mērķiem:</a:t>
            </a:r>
          </a:p>
          <a:p>
            <a:pPr marL="171450" indent="-171450">
              <a:buFontTx/>
              <a:buChar char="-"/>
            </a:pPr>
            <a:r>
              <a:rPr lang="lv-LV" smtClean="0"/>
              <a:t>visas pašu uzņēmumā pieejamās informācijas savākšana un izvērtēšana, tostarp literatūras meklēšana;</a:t>
            </a:r>
          </a:p>
          <a:p>
            <a:pPr marL="171450" indent="-171450">
              <a:buFontTx/>
              <a:buChar char="-"/>
            </a:pPr>
            <a:r>
              <a:rPr lang="lv-LV" smtClean="0"/>
              <a:t>informācijas iegūšana par dažādiem lietošanas veidiem, kādos klienti un citi piegādes ķēdes dalībnieki lieto šo vielu.</a:t>
            </a:r>
          </a:p>
          <a:p>
            <a:pPr marL="0" indent="0">
              <a:buFontTx/>
              <a:buNone/>
            </a:pPr>
            <a:endParaRPr lang="lv-LV" baseline="0" smtClean="0"/>
          </a:p>
          <a:p>
            <a:pPr marL="0" indent="0">
              <a:buFontTx/>
              <a:buNone/>
            </a:pPr>
            <a:r>
              <a:rPr lang="lv-LV" smtClean="0"/>
              <a:t>Apsveriet, vai jūsu organizācijā ir nepieciešamie eksperti vai arī šim uzdevumam būs jāpiesaista ārpakalpojumu sniedzēji.</a:t>
            </a:r>
          </a:p>
          <a:p>
            <a:pPr marL="0" indent="0">
              <a:buFontTx/>
              <a:buNone/>
            </a:pPr>
            <a:endParaRPr lang="lv-LV" smtClean="0"/>
          </a:p>
          <a:p>
            <a:pPr marL="0" indent="0">
              <a:buFontTx/>
              <a:buNone/>
            </a:pPr>
            <a:r>
              <a:rPr lang="lv-LV" smtClean="0"/>
              <a:t>Ar citiem uzņēmumiem, kuri reģistrē to pašu vielu, ir vajadzīgas līgumattiecības, lai varētu strādāt kopā un vienoties par to, kā sagatavot trūkstošo informāciju un sadalīt izmaksas.</a:t>
            </a:r>
          </a:p>
          <a:p>
            <a:pPr marL="0" indent="0">
              <a:buFontTx/>
              <a:buNone/>
            </a:pPr>
            <a:endParaRPr lang="lv-LV"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17</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To uzņēmumu pieredze, kuri jau ir reģistrējuši savas vielas, liecina, ka laba plānošana ir svarīga, lai iekļautos termiņā.</a:t>
            </a:r>
          </a:p>
          <a:p>
            <a:endParaRPr lang="lv-LV" baseline="0" smtClean="0"/>
          </a:p>
          <a:p>
            <a:r>
              <a:rPr lang="lv-LV" smtClean="0"/>
              <a:t>Apsveriet iespēju pietiekami laicīgi iesaistīt citas uzņēmuma nodaļas, kurām noteikti būs būtiska nozīme.</a:t>
            </a:r>
          </a:p>
          <a:p>
            <a:endParaRPr lang="lv-LV" baseline="0" smtClean="0"/>
          </a:p>
          <a:p>
            <a:r>
              <a:rPr lang="lv-LV" smtClean="0"/>
              <a:t>Atkarībā no tā, cik vielu jums jāreģistrē līdz 2018. gadam, var būt lietderīgi vienai no tām piešķirt prioritāti, lai jau tagad izietu šim procesam cauri no sākuma līdz beigām un uzzinātu, kā viss process darbojas.</a:t>
            </a:r>
          </a:p>
          <a:p>
            <a:endParaRPr lang="lv-LV" baseline="0" smtClean="0"/>
          </a:p>
          <a:p>
            <a:r>
              <a:rPr lang="lv-LV" smtClean="0"/>
              <a:t>Ir lietderīgi arī iepazīties ar IT rīkiem reģistrācijai.</a:t>
            </a:r>
          </a:p>
          <a:p>
            <a:endParaRPr lang="lv-LV" baseline="0" smtClean="0"/>
          </a:p>
          <a:p>
            <a:r>
              <a:rPr lang="lv-LV" smtClean="0"/>
              <a:t>Visbeidzot, informācija par vielu ar laiku paplašināsies, un tā reģistrācijā ir jāuztur aktuāla. Tam ir jāparedz zināms resursu līmenis.</a:t>
            </a:r>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18</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19</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lv-LV"/>
          </a:p>
        </p:txBody>
      </p:sp>
    </p:spTree>
    <p:extLst>
      <p:ext uri="{BB962C8B-B14F-4D97-AF65-F5344CB8AC3E}">
        <p14:creationId xmlns:p14="http://schemas.microsoft.com/office/powerpoint/2010/main" val="407409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Reģistrācija ir jūsu iespēja dokumentēt jūsu pienākumu droši ražot un lietot jūsu vielas, izpildot šajā slaidā norādītās darbības. Jūsu </a:t>
            </a:r>
            <a:r>
              <a:rPr lang="lv-LV" i="1" smtClean="0"/>
              <a:t>ECHA</a:t>
            </a:r>
            <a:r>
              <a:rPr lang="lv-LV" smtClean="0"/>
              <a:t> nosūtītā reģistrācijas dokumentācija ir pierādījums tam, ka pildāt savus pienākumus.</a:t>
            </a:r>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lv-LV"/>
          </a:p>
        </p:txBody>
      </p:sp>
    </p:spTree>
    <p:extLst>
      <p:ext uri="{BB962C8B-B14F-4D97-AF65-F5344CB8AC3E}">
        <p14:creationId xmlns:p14="http://schemas.microsoft.com/office/powerpoint/2010/main" val="815286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i="1" smtClean="0"/>
              <a:t>ECHA REACH</a:t>
            </a:r>
            <a:r>
              <a:rPr lang="lv-LV" smtClean="0"/>
              <a:t> 2018. gada ceļvedis veiksmīgu reģistrāciju sadala septiņos posmos.</a:t>
            </a:r>
          </a:p>
          <a:p>
            <a:endParaRPr lang="lv-LV" smtClean="0"/>
          </a:p>
          <a:p>
            <a:r>
              <a:rPr lang="lv-LV" smtClean="0"/>
              <a:t>Šajā prezentācijā ir aplūkotas 1. posma darbības. Tās veido uzsākšanas darbības, kuras jums būs jāveic, pirms sākat strādāt ar citiem līdzreģistrētājiem.</a:t>
            </a:r>
          </a:p>
          <a:p>
            <a:endParaRPr lang="lv-LV" smtClean="0"/>
          </a:p>
          <a:p>
            <a:r>
              <a:rPr lang="lv-LV" smtClean="0"/>
              <a:t>Lai iegūtu sīkāku informāciju, apmeklējiet šo saiti: https://echa.europa.eu/reach-2018.</a:t>
            </a:r>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Vispirms, gatavojoties reģistrācijai, ir jāpārzina sava portfelis </a:t>
            </a:r>
            <a:r>
              <a:rPr lang="lv-LV" i="1" smtClean="0"/>
              <a:t>REACH</a:t>
            </a:r>
            <a:r>
              <a:rPr lang="lv-LV" smtClean="0"/>
              <a:t> izpratnē; ar kādām vielām jums ir darīšana.</a:t>
            </a:r>
          </a:p>
          <a:p>
            <a:endParaRPr lang="lv-LV" smtClean="0"/>
          </a:p>
          <a:p>
            <a:r>
              <a:rPr lang="lv-LV" smtClean="0"/>
              <a:t>Dažos gadījumos tas var būt vienkārši. Piemēram, ja ražojat vai importējat tikai vielas kā tādas, tad, iespējams, jums jau ir jūsu vielu uzskaitījums.</a:t>
            </a:r>
          </a:p>
          <a:p>
            <a:endParaRPr lang="lv-LV" smtClean="0"/>
          </a:p>
          <a:p>
            <a:r>
              <a:rPr lang="lv-LV" smtClean="0"/>
              <a:t>Ja strādājat ar tādiem produktiem (maisījumiem) kā detergenti vai krāsas, jums jāzina vai jānoskaidro, no kādām vielām tie sastāv, jo jums ir jāreģistrē vielas, nevis produkti.</a:t>
            </a:r>
          </a:p>
          <a:p>
            <a:endParaRPr lang="lv-LV" smtClean="0"/>
          </a:p>
          <a:p>
            <a:r>
              <a:rPr lang="lv-LV" smtClean="0"/>
              <a:t>Tātad, ir jāreģistrē vielas kā tādas, vielas maisījumos, kā arī tās vielas izstrādājumos, kuras no tiem izdalās, piemēram, smaržviela, kas izdalās no T-krekliem.</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Par katru jūsu portfelī esošo vielu jums ir jāsniedz raksturojums un tā jāidentificē saskaņā ar </a:t>
            </a:r>
            <a:r>
              <a:rPr lang="lv-LV" i="1" smtClean="0"/>
              <a:t>REACH </a:t>
            </a:r>
            <a:r>
              <a:rPr lang="lv-LV" smtClean="0"/>
              <a:t>paredzētajiem noteikumiem.</a:t>
            </a:r>
          </a:p>
          <a:p>
            <a:endParaRPr lang="lv-LV" smtClean="0"/>
          </a:p>
          <a:p>
            <a:r>
              <a:rPr lang="lv-LV" smtClean="0"/>
              <a:t>Tas nozīmē, ka parasti jums ir jābūt veiktam ķīmisko analīžu kopumam, un uz tā pamata kopā ar ķīmiķi nosakiet vielas sastāvu un veidu, kā arī jo īpaši to, vai šī viela ir: </a:t>
            </a:r>
          </a:p>
          <a:p>
            <a:pPr marL="171450" indent="-171450">
              <a:buFont typeface="Arial" panose="020b0604020202020204" pitchFamily="34" charset="0"/>
              <a:buChar char="•"/>
            </a:pPr>
            <a:r>
              <a:rPr lang="lv-LV" smtClean="0"/>
              <a:t>vienkomponenta viela, ko pārsvarā veido viens komponents;</a:t>
            </a:r>
          </a:p>
          <a:p>
            <a:pPr marL="171450" indent="-171450">
              <a:buFont typeface="Arial" panose="020b0604020202020204" pitchFamily="34" charset="0"/>
              <a:buChar char="•"/>
            </a:pPr>
            <a:r>
              <a:rPr lang="lv-LV" smtClean="0"/>
              <a:t>daudzkomponentu viela, ko veido vairāk nekā viens komponents vai savienojums;</a:t>
            </a:r>
          </a:p>
          <a:p>
            <a:pPr marL="171450" indent="-171450">
              <a:buFont typeface="Arial" panose="020b0604020202020204" pitchFamily="34" charset="0"/>
              <a:buChar char="•"/>
            </a:pPr>
            <a:r>
              <a:rPr lang="lv-LV" i="1" smtClean="0"/>
              <a:t>UVCB</a:t>
            </a:r>
            <a:r>
              <a:rPr lang="lv-LV" smtClean="0"/>
              <a:t>, kas ir viela, kuras sastāvs nav zināms vai ir mainīgs, komplekss reakcijas produkts vai bioloģisks materiāls.</a:t>
            </a:r>
          </a:p>
          <a:p>
            <a:endParaRPr lang="lv-LV" smtClean="0"/>
          </a:p>
          <a:p>
            <a:r>
              <a:rPr lang="lv-LV" smtClean="0"/>
              <a:t>Pēc vielas sastāva un veida jums ir jānosaka šīs vielas nosaukums un pēc tam jāatrod EK un </a:t>
            </a:r>
            <a:r>
              <a:rPr lang="lv-LV" i="1" smtClean="0"/>
              <a:t>CAS</a:t>
            </a:r>
            <a:r>
              <a:rPr lang="lv-LV" smtClean="0"/>
              <a:t> numurs (ja tas ir pieejams jūsu vielai). Vai pārbaudiet, vai jūsu izmantotais EK un </a:t>
            </a:r>
            <a:r>
              <a:rPr lang="lv-LV" i="1" smtClean="0"/>
              <a:t>CAS</a:t>
            </a:r>
            <a:r>
              <a:rPr lang="lv-LV" smtClean="0"/>
              <a:t> numurs atbilst vielas nosaukumam un identitātei, kā redzams ķīmiskajās analīzēs.</a:t>
            </a:r>
          </a:p>
          <a:p>
            <a:endParaRPr lang="lv-LV" smtClean="0"/>
          </a:p>
          <a:p>
            <a:r>
              <a:rPr lang="lv-LV" smtClean="0"/>
              <a:t>Ir svarīgi pareizi identificēt jūsu vielu, jo vēlāk jums būs jāapspriežas ar jūsu līdzreģistrētājiem, ja jums ir tā pati viela. Ja jums ir tā pati viela, tad jums būs jāveic kopīga reģistrācija un jānodrošina, lai kopīgajā reģistrācijā sniegtie dati būtu piemēroti visiem līdzreģistrētājiem.</a:t>
            </a:r>
          </a:p>
          <a:p>
            <a:endParaRPr lang="lv-LV" smtClean="0"/>
          </a:p>
          <a:p>
            <a:r>
              <a:rPr lang="lv-LV" b="1" smtClean="0"/>
              <a:t>Noderīgas saites</a:t>
            </a:r>
          </a:p>
          <a:p>
            <a:r>
              <a:rPr lang="lv-LV" smtClean="0"/>
              <a:t>Vadlīnijas par vielu identifikāciju un nosaukumu piešķiršanu saskaņā ar </a:t>
            </a:r>
            <a:r>
              <a:rPr lang="lv-LV" i="1" smtClean="0"/>
              <a:t>REACH</a:t>
            </a:r>
            <a:r>
              <a:rPr lang="lv-LV" smtClean="0"/>
              <a:t> un </a:t>
            </a:r>
            <a:r>
              <a:rPr lang="lv-LV" i="1" smtClean="0"/>
              <a:t>CLP</a:t>
            </a:r>
            <a:r>
              <a:rPr lang="lv-LV" smtClean="0"/>
              <a:t> (https://echa.europa.eu/guidance-documents/guidance-on-reach)</a:t>
            </a:r>
          </a:p>
          <a:p>
            <a:r>
              <a:rPr lang="lv-LV" smtClean="0"/>
              <a:t>Vielas apzināšana (https://echa.europa.eu/support/substance-identification)</a:t>
            </a:r>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smtClean="0"/>
              <a:t>Šeit ir shematiski attēlots vienkomponenta, daudzkomponentu un </a:t>
            </a:r>
            <a:r>
              <a:rPr lang="lv-LV" b="0" i="1" smtClean="0"/>
              <a:t>UVCB</a:t>
            </a:r>
            <a:r>
              <a:rPr lang="lv-LV" b="0" smtClean="0"/>
              <a:t> vielu spektri.</a:t>
            </a:r>
          </a:p>
          <a:p>
            <a:pPr marL="171450" indent="-171450">
              <a:buFont typeface="Arial" panose="020b0604020202020204" pitchFamily="34" charset="0"/>
              <a:buChar char="•"/>
            </a:pPr>
            <a:r>
              <a:rPr lang="lv-LV" b="0" baseline="0" smtClean="0"/>
              <a:t>Vienkomponenta vielai viena galvenā sastāvdaļa ir &gt;= 80 %.</a:t>
            </a:r>
          </a:p>
          <a:p>
            <a:pPr marL="171450" indent="-171450">
              <a:buFont typeface="Arial" panose="020b0604020202020204" pitchFamily="34" charset="0"/>
              <a:buChar char="•"/>
            </a:pPr>
            <a:r>
              <a:rPr lang="lv-LV" b="0" baseline="0" smtClean="0"/>
              <a:t>Daudzkomponentu vielai ir divas vai vairāk galvenās sastāvdaļas no 10 % līdz 80 % koncentrācijā.</a:t>
            </a:r>
          </a:p>
          <a:p>
            <a:pPr marL="171450" indent="-171450">
              <a:buFont typeface="Arial" panose="020b0604020202020204" pitchFamily="34" charset="0"/>
              <a:buChar char="•"/>
            </a:pPr>
            <a:r>
              <a:rPr lang="lv-LV" b="0" i="1" baseline="0" smtClean="0"/>
              <a:t>UVCB</a:t>
            </a:r>
            <a:r>
              <a:rPr lang="lv-LV" b="0" baseline="0" smtClean="0"/>
              <a:t> vielas sastāvdaļas mainās vai tās nevar precīzi apzināt. Parasti </a:t>
            </a:r>
            <a:r>
              <a:rPr lang="lv-LV" b="0" i="1" baseline="0" smtClean="0"/>
              <a:t>UVCB </a:t>
            </a:r>
            <a:r>
              <a:rPr lang="lv-LV" b="0" baseline="0" smtClean="0"/>
              <a:t>vielu apzināšanai izmanto avota materiālu un ražošanas procesu.</a:t>
            </a:r>
            <a:endParaRPr lang="lv-LV" b="0" smtClean="0"/>
          </a:p>
          <a:p>
            <a:endParaRPr lang="lv-LV" b="1" smtClean="0"/>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lv-LV"/>
          </a:p>
        </p:txBody>
      </p:sp>
    </p:spTree>
    <p:extLst>
      <p:ext uri="{BB962C8B-B14F-4D97-AF65-F5344CB8AC3E}">
        <p14:creationId xmlns:p14="http://schemas.microsoft.com/office/powerpoint/2010/main" val="1863353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Tiklīdz zināt, kuras vielas ir jūsu portfelī, varat noteikt savus reģistrācijas pienākumus attiecībā uz katru no tām.</a:t>
            </a:r>
          </a:p>
          <a:p>
            <a:endParaRPr lang="lv-LV" smtClean="0"/>
          </a:p>
          <a:p>
            <a:r>
              <a:rPr lang="lv-LV" smtClean="0"/>
              <a:t>Lai to izdarītu, jāuzdod trīs jautājumi, un, ja uz visiem trijiem jautājumiem atbilde ir apstiprinoša, jums būs jāreģistrē viela.</a:t>
            </a:r>
          </a:p>
          <a:p>
            <a:r>
              <a:rPr lang="lv-LV" smtClean="0"/>
              <a:t>Ja uz vienu no šiem jautājumiem atbilde ir noliedzoša, jums šī viela nav jāreģistrē. Jautājumi ir šādi:</a:t>
            </a:r>
          </a:p>
          <a:p>
            <a:endParaRPr lang="lv-LV" smtClean="0"/>
          </a:p>
          <a:p>
            <a:pPr marL="228600" indent="-228600">
              <a:buAutoNum type="arabicParenR"/>
            </a:pPr>
            <a:r>
              <a:rPr lang="lv-LV" smtClean="0"/>
              <a:t>Vai esat šīs vielas ražotājs, importētājs vai vienīgais pārstāvis?</a:t>
            </a:r>
            <a:endParaRPr lang="lv-LV" baseline="0" smtClean="0"/>
          </a:p>
          <a:p>
            <a:pPr marL="228600" indent="-228600">
              <a:buAutoNum type="arabicParenR"/>
            </a:pPr>
            <a:r>
              <a:rPr lang="lv-LV" smtClean="0"/>
              <a:t>Vai šī viela ir jāreģistrē? </a:t>
            </a:r>
          </a:p>
          <a:p>
            <a:pPr marL="228600" indent="-228600">
              <a:buAutoNum type="arabicParenR"/>
            </a:pPr>
            <a:r>
              <a:rPr lang="lv-LV" smtClean="0"/>
              <a:t>Vai jūsu vielas apjoms gadā ir viena tonna vai vairāk?</a:t>
            </a:r>
          </a:p>
          <a:p>
            <a:pPr marL="228600" indent="-228600">
              <a:buAutoNum type="arabicParenR"/>
            </a:pPr>
            <a:endParaRPr lang="lv-LV" smtClean="0"/>
          </a:p>
          <a:p>
            <a:endParaRPr lang="lv-LV" smtClean="0"/>
          </a:p>
          <a:p>
            <a:r>
              <a:rPr lang="lv-LV" smtClean="0"/>
              <a:t>Aplūkojot šos trīs faktorus, jums būtu jāsāk ar to, kurš visticamāk jums dotu noliedzošu atbildi. </a:t>
            </a:r>
          </a:p>
          <a:p>
            <a:endParaRPr lang="lv-LV" smtClean="0"/>
          </a:p>
          <a:p>
            <a:endParaRPr lang="lv-LV" smtClean="0"/>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8</a:t>
            </a:fld>
            <a:endParaRPr lang="lv-LV"/>
          </a:p>
        </p:txBody>
      </p:sp>
    </p:spTree>
    <p:extLst>
      <p:ext uri="{BB962C8B-B14F-4D97-AF65-F5344CB8AC3E}">
        <p14:creationId xmlns:p14="http://schemas.microsoft.com/office/powerpoint/2010/main" val="27943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Pirmais jautājums ir par jūsu funkciju piegādes ķēdē. </a:t>
            </a:r>
            <a:r>
              <a:rPr lang="lv-LV" b="1" smtClean="0">
                <a:solidFill>
                  <a:srgbClr val="0046AD"/>
                </a:solidFill>
              </a:rPr>
              <a:t>“Vai jums ir jāreģistrē viela?”</a:t>
            </a:r>
          </a:p>
          <a:p>
            <a:r>
              <a:rPr lang="lv-LV" smtClean="0"/>
              <a:t> </a:t>
            </a:r>
            <a:endParaRPr lang="lv-LV" smtClean="0">
              <a:solidFill>
                <a:srgbClr val="0046AD"/>
              </a:solidFill>
            </a:endParaRPr>
          </a:p>
          <a:p>
            <a:r>
              <a:rPr lang="lv-LV" smtClean="0"/>
              <a:t>Pirmkārt, ir svarīgi apsvērt, kur jūs atrodaties. Ja jūsu atrašanās vieta ir kādā no Eiropas Ekonomikas zonas valstīm, tad, iespējams, jums ir jāveic reģistrācija. Šīs valstis šajā kartē ir attēlotas tumši zilā krāsā. Tās ir ES dalībvalstis, Norvēģija, Islande un Lihtenšteina. Ja jūsu atrašanās vieta ir kādā no valstīm, kuras attēlotas gaiši zilā krāsā, proti, ārpus Eiropas Ekonomikas zonas, tad jūs nevarat veikt reģistrāciju.</a:t>
            </a:r>
          </a:p>
          <a:p>
            <a:endParaRPr lang="lv-LV" smtClean="0"/>
          </a:p>
          <a:p>
            <a:r>
              <a:rPr lang="lv-LV" smtClean="0"/>
              <a:t>Otrkārt, jums ir jānosaka, ko tieši </a:t>
            </a:r>
            <a:r>
              <a:rPr lang="lv-LV" u="sng" smtClean="0"/>
              <a:t>jūs</a:t>
            </a:r>
            <a:r>
              <a:rPr lang="lv-LV" smtClean="0"/>
              <a:t> darāt ar šo vielu. Ir četras piegādes ķēdes funkcijas, attiecībā uz kurām ir jāveic reģistrācija.</a:t>
            </a:r>
          </a:p>
          <a:p>
            <a:endParaRPr lang="lv-LV"/>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lv-LV"/>
          </a:p>
        </p:txBody>
      </p:sp>
    </p:spTree>
    <p:extLst>
      <p:ext uri="{BB962C8B-B14F-4D97-AF65-F5344CB8AC3E}">
        <p14:creationId xmlns:p14="http://schemas.microsoft.com/office/powerpoint/2010/main" val="279430817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466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95912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91783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210329240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12508"/>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82146359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 y="1"/>
            <a:ext cx="9143999" cy="6858000"/>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4.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image" Target="../media/image16.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17.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 Id="rId3" Type="http://schemas.openxmlformats.org/officeDocument/2006/relationships/image" Target="../media/image18.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6.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7.png" /><Relationship Id="rId4" Type="http://schemas.openxmlformats.org/officeDocument/2006/relationships/image" Target="../media/image8.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9.png" /><Relationship Id="rId4" Type="http://schemas.openxmlformats.org/officeDocument/2006/relationships/image" Target="../media/image10.png" /><Relationship Id="rId5" Type="http://schemas.openxmlformats.org/officeDocument/2006/relationships/image" Target="../media/image11.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2.png" /><Relationship Id="rId4" Type="http://schemas.openxmlformats.org/officeDocument/2006/relationships/image" Target="../media/image13.png" /><Relationship Id="rId5" Type="http://schemas.openxmlformats.org/officeDocument/2006/relationships/image" Target="../media/image14.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2.png" /><Relationship Id="rId4" Type="http://schemas.openxmlformats.org/officeDocument/2006/relationships/image" Target="../media/image15.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905232"/>
            <a:ext cx="6336704" cy="2523768"/>
          </a:xfrm>
          <a:prstGeom prst="rect">
            <a:avLst/>
          </a:prstGeom>
          <a:noFill/>
        </p:spPr>
        <p:txBody>
          <a:bodyPr wrap="square" rtlCol="0">
            <a:spAutoFit/>
          </a:bodyPr>
          <a:lstStyle/>
          <a:p>
            <a:r>
              <a:rPr lang="lv-LV" sz="5000" b="1" i="1" smtClean="0">
                <a:solidFill>
                  <a:schemeClr val="bg1"/>
                </a:solidFill>
                <a:latin typeface="Verdana" panose="020b0604030504040204" pitchFamily="34" charset="0"/>
              </a:rPr>
              <a:t>REACH</a:t>
            </a:r>
            <a:r>
              <a:rPr lang="lv-LV" sz="5000" b="1" smtClean="0">
                <a:solidFill>
                  <a:schemeClr val="bg1"/>
                </a:solidFill>
                <a:latin typeface="Verdana" panose="020b0604030504040204" pitchFamily="34" charset="0"/>
              </a:rPr>
              <a:t> 2018</a:t>
            </a:r>
          </a:p>
          <a:p>
            <a:endParaRPr lang="lv-LV"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lv-LV" sz="3600" smtClean="0">
                <a:solidFill>
                  <a:schemeClr val="bg1"/>
                </a:solidFill>
                <a:latin typeface="Verdana" panose="020b0604030504040204" pitchFamily="34" charset="0"/>
              </a:rPr>
              <a:t>Apziniet savu portfeli un sāciet gatavoties jau tagad</a:t>
            </a:r>
            <a:endParaRPr lang="lv-LV"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a:t>Aptvērums un izņēmumi</a:t>
            </a:r>
          </a:p>
        </p:txBody>
      </p:sp>
      <p:sp>
        <p:nvSpPr>
          <p:cNvPr id="3" name="Content Placeholder 2"/>
          <p:cNvSpPr>
            <a:spLocks noGrp="1"/>
          </p:cNvSpPr>
          <p:nvPr>
            <p:ph idx="1"/>
          </p:nvPr>
        </p:nvSpPr>
        <p:spPr/>
        <p:txBody>
          <a:bodyPr/>
          <a:lstStyle/>
          <a:p>
            <a:pPr marL="0" indent="0">
              <a:buNone/>
            </a:pPr>
            <a:r>
              <a:rPr lang="lv-LV" noProof="0"/>
              <a:t>Vai </a:t>
            </a:r>
            <a:r>
              <a:rPr lang="lv-LV" b="1" noProof="0"/>
              <a:t>šī viela</a:t>
            </a:r>
            <a:r>
              <a:rPr lang="lv-LV" noProof="0"/>
              <a:t> ir jāreģistrē?</a:t>
            </a:r>
          </a:p>
          <a:p>
            <a:pPr marL="0" indent="0">
              <a:buNone/>
            </a:pPr>
            <a:endParaRPr lang="lv-LV" sz="1400" noProof="0"/>
          </a:p>
          <a:p>
            <a:r>
              <a:rPr lang="lv-LV" noProof="0"/>
              <a:t>Pārbaudiet reģistrācijas izņēmumus attiecībā uz:</a:t>
            </a:r>
          </a:p>
          <a:p>
            <a:pPr lvl="1"/>
            <a:r>
              <a:rPr lang="lv-LV" noProof="0"/>
              <a:t>vielām (polimērs, ūdens u. c.)</a:t>
            </a:r>
          </a:p>
          <a:p>
            <a:pPr lvl="1"/>
            <a:r>
              <a:rPr lang="lv-LV" noProof="0"/>
              <a:t>vielu izmantošanu (produktu izstrāde, pārtika u. c.)</a:t>
            </a:r>
          </a:p>
          <a:p>
            <a:pPr lvl="1"/>
            <a:r>
              <a:rPr lang="lv-LV" noProof="0"/>
              <a:t>īpašiem apstākļiem (atkārtota ievešana, atkritumi u. c.)</a:t>
            </a:r>
          </a:p>
          <a:p>
            <a:pPr marL="0" indent="0">
              <a:buNone/>
            </a:pPr>
            <a:endParaRPr lang="lv-LV" noProof="0"/>
          </a:p>
        </p:txBody>
      </p:sp>
      <p:sp>
        <p:nvSpPr>
          <p:cNvPr id="5" name="Slide Number Placeholder 4"/>
          <p:cNvSpPr>
            <a:spLocks noGrp="1"/>
          </p:cNvSpPr>
          <p:nvPr>
            <p:ph type="sldNum" sz="quarter" idx="12"/>
          </p:nvPr>
        </p:nvSpPr>
        <p:spPr/>
        <p:txBody>
          <a:bodyPr/>
          <a:lstStyle/>
          <a:p>
            <a:fld id="{53FE240C-791C-4FA0-BA72-1FE57C9E7D13}" type="slidenum">
              <a:rPr lang="en-GB" smtClean="0"/>
              <a:t>10</a:t>
            </a:fld>
            <a:endParaRPr lang="lv-LV"/>
          </a:p>
        </p:txBody>
      </p:sp>
      <p:pic>
        <p:nvPicPr>
          <p:cNvPr id="6" name="Picture 2" descr="B:\IEtemp\u07041\Temporary Internet Files\Content.Outlook\DOW1UNL0\substance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919542" y="559798"/>
            <a:ext cx="812698" cy="87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a:t>Apjoms</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pPr marL="0" indent="0">
              <a:buNone/>
            </a:pPr>
            <a:r>
              <a:rPr lang="lv-LV" noProof="0" smtClean="0"/>
              <a:t>Vai jūs sasniedzat </a:t>
            </a:r>
            <a:r>
              <a:rPr lang="lv-LV" b="1" noProof="0" smtClean="0"/>
              <a:t>vienas tonnas</a:t>
            </a:r>
            <a:r>
              <a:rPr lang="lv-LV" noProof="0" smtClean="0"/>
              <a:t> robežvērtību </a:t>
            </a:r>
            <a:r>
              <a:rPr lang="lv-LV" b="1" noProof="0" smtClean="0"/>
              <a:t>gadā</a:t>
            </a:r>
            <a:r>
              <a:rPr lang="lv-LV" noProof="0" smtClean="0"/>
              <a:t>?</a:t>
            </a:r>
          </a:p>
          <a:p>
            <a:pPr marL="0" indent="0">
              <a:buNone/>
            </a:pPr>
            <a:endParaRPr lang="lv-LV" sz="1400" noProof="0" smtClean="0">
              <a:solidFill>
                <a:srgbClr val="0046AD"/>
              </a:solidFill>
            </a:endParaRPr>
          </a:p>
          <a:p>
            <a:r>
              <a:rPr lang="lv-LV" noProof="0" smtClean="0"/>
              <a:t>Aprēķiniet savu apjomu </a:t>
            </a:r>
            <a:r>
              <a:rPr lang="lv-LV" i="1" noProof="0" smtClean="0"/>
              <a:t>katram</a:t>
            </a:r>
            <a:r>
              <a:rPr lang="lv-LV" noProof="0" smtClean="0"/>
              <a:t> kalendārajam gadam:</a:t>
            </a:r>
          </a:p>
          <a:p>
            <a:pPr lvl="1">
              <a:buFont typeface="Arial" panose="020b0604020202020204" pitchFamily="34" charset="0"/>
              <a:buChar char="•"/>
            </a:pPr>
            <a:r>
              <a:rPr lang="lv-LV" noProof="0" smtClean="0"/>
              <a:t>ja esat ražojis vai importējis pēdējo trīs gadu laikā, izmantojiet vidējo rādītāju par pēdējiem trīs gadiem;</a:t>
            </a:r>
          </a:p>
          <a:p>
            <a:pPr lvl="1">
              <a:buFont typeface="Arial" panose="020b0604020202020204" pitchFamily="34" charset="0"/>
              <a:buChar char="•"/>
            </a:pPr>
            <a:r>
              <a:rPr lang="lv-LV" noProof="0" smtClean="0"/>
              <a:t>ja nē, izmantojiet saražoto vai importēto apjomu kalendārajā gadā.</a:t>
            </a:r>
            <a:endParaRPr lang="lv-LV" i="1" noProof="0" smtClean="0"/>
          </a:p>
          <a:p>
            <a:r>
              <a:rPr lang="lv-LV" noProof="0" smtClean="0"/>
              <a:t>Augstākā tonnāža </a:t>
            </a:r>
            <a:r>
              <a:rPr lang="lv-LV" i="1" noProof="0" smtClean="0"/>
              <a:t>gadā, kas aprēķināta, kā norādīts iepriekš,</a:t>
            </a:r>
            <a:r>
              <a:rPr lang="lv-LV" noProof="0" smtClean="0"/>
              <a:t> kopš 2007. gada 1. jūnija nosaka jūs reģistrācijas termiņu.</a:t>
            </a:r>
          </a:p>
          <a:p>
            <a:r>
              <a:rPr lang="lv-LV" i="1" noProof="0" smtClean="0"/>
              <a:t>Aprēķinātā </a:t>
            </a:r>
            <a:r>
              <a:rPr lang="lv-LV" noProof="0" smtClean="0"/>
              <a:t>tonnāža </a:t>
            </a:r>
            <a:r>
              <a:rPr lang="lv-LV" i="1" noProof="0" smtClean="0"/>
              <a:t>gadā</a:t>
            </a:r>
            <a:r>
              <a:rPr lang="lv-LV" noProof="0" smtClean="0"/>
              <a:t> reģistrācijas gadā nosaka jūsu informācijas prasības:</a:t>
            </a:r>
          </a:p>
          <a:p>
            <a:pPr lvl="1">
              <a:buFont typeface="Arial" panose="020b0604020202020204" pitchFamily="34" charset="0"/>
              <a:buChar char="•"/>
            </a:pPr>
            <a:r>
              <a:rPr lang="lv-LV" noProof="0" smtClean="0"/>
              <a:t>ja esat ražojis vai importējis pēdējo trīs gadu laikā, izmantojiet vidējo rādītāju par pēdējiem trim gadiem;</a:t>
            </a:r>
          </a:p>
          <a:p>
            <a:pPr lvl="1">
              <a:buFont typeface="Arial" panose="020b0604020202020204" pitchFamily="34" charset="0"/>
              <a:buChar char="•"/>
            </a:pPr>
            <a:r>
              <a:rPr lang="lv-LV" noProof="0" smtClean="0"/>
              <a:t>ja nē, izmantojiet aplēsto saražoto vai importēto apjomu reģistrācijas kalendārajā gadā.</a:t>
            </a:r>
          </a:p>
          <a:p>
            <a:r>
              <a:rPr lang="lv-LV" noProof="0" smtClean="0"/>
              <a:t>Nodaliet aprēķinu starpproduktiem stingri kontrolētos apstākļos.</a:t>
            </a:r>
          </a:p>
          <a:p>
            <a:endParaRPr lang="lv-LV" noProof="0" smtClean="0"/>
          </a:p>
          <a:p>
            <a:pPr marL="0" indent="0">
              <a:buNone/>
            </a:pPr>
            <a:endParaRPr lang="lv-LV" noProof="0"/>
          </a:p>
        </p:txBody>
      </p:sp>
      <p:sp>
        <p:nvSpPr>
          <p:cNvPr id="5" name="Slide Number Placeholder 4"/>
          <p:cNvSpPr>
            <a:spLocks noGrp="1"/>
          </p:cNvSpPr>
          <p:nvPr>
            <p:ph type="sldNum" sz="quarter" idx="12"/>
          </p:nvPr>
        </p:nvSpPr>
        <p:spPr/>
        <p:txBody>
          <a:bodyPr/>
          <a:lstStyle/>
          <a:p>
            <a:fld id="{53FE240C-791C-4FA0-BA72-1FE57C9E7D13}" type="slidenum">
              <a:rPr lang="en-GB" smtClean="0"/>
              <a:t>11</a:t>
            </a:fld>
            <a:endParaRPr lang="lv-LV"/>
          </a:p>
        </p:txBody>
      </p:sp>
      <p:pic>
        <p:nvPicPr>
          <p:cNvPr id="6" name="Picture 2" descr="B:\IEtemp\u07041\Temporary Internet Files\Content.Outlook\DOW1UNL0\weight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83768" y="692696"/>
            <a:ext cx="681494" cy="681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sz="2800" noProof="0" smtClean="0"/>
              <a:t>Kāda informācija jums ir vajadzīga?</a:t>
            </a:r>
            <a:endParaRPr lang="lv-LV" sz="2800" noProof="0"/>
          </a:p>
        </p:txBody>
      </p:sp>
      <p:sp>
        <p:nvSpPr>
          <p:cNvPr id="3" name="Content Placeholder 2"/>
          <p:cNvSpPr>
            <a:spLocks noGrp="1"/>
          </p:cNvSpPr>
          <p:nvPr>
            <p:ph idx="1"/>
          </p:nvPr>
        </p:nvSpPr>
        <p:spPr/>
        <p:txBody>
          <a:bodyPr>
            <a:normAutofit lnSpcReduction="10000"/>
          </a:bodyPr>
          <a:lstStyle/>
          <a:p>
            <a:r>
              <a:rPr lang="lv-LV" noProof="0"/>
              <a:t>Jūsu vielas identifikācija</a:t>
            </a:r>
          </a:p>
          <a:p>
            <a:pPr lvl="1">
              <a:buFont typeface="Arial" panose="020b0604020202020204" pitchFamily="34" charset="0"/>
              <a:buChar char="•"/>
            </a:pPr>
            <a:r>
              <a:rPr lang="lv-LV" noProof="0"/>
              <a:t>Analītiskā informācija</a:t>
            </a:r>
          </a:p>
          <a:p>
            <a:pPr marL="457200" lvl="1" indent="0">
              <a:buNone/>
            </a:pPr>
            <a:endParaRPr lang="lv-LV" noProof="0"/>
          </a:p>
          <a:p>
            <a:r>
              <a:rPr lang="lv-LV" noProof="0"/>
              <a:t>Informācija par ražošanu, lietošanas veidu un iedarbību</a:t>
            </a:r>
          </a:p>
          <a:p>
            <a:pPr lvl="1">
              <a:buFont typeface="Arial" panose="020b0604020202020204" pitchFamily="34" charset="0"/>
              <a:buChar char="•"/>
            </a:pPr>
            <a:r>
              <a:rPr lang="lv-LV" noProof="0"/>
              <a:t>Visi lietošanas veidi dzīves ciklā no ražošanas līdz atkritumiem</a:t>
            </a:r>
          </a:p>
          <a:p>
            <a:pPr lvl="1"/>
            <a:endParaRPr lang="lv-LV" noProof="0"/>
          </a:p>
          <a:p>
            <a:r>
              <a:rPr lang="lv-LV" noProof="0"/>
              <a:t>Fizikāli ķīmiskā informācija, tāda kā:</a:t>
            </a:r>
          </a:p>
          <a:p>
            <a:pPr lvl="1">
              <a:buFont typeface="Arial" panose="020b0604020202020204" pitchFamily="34" charset="0"/>
              <a:buChar char="•"/>
            </a:pPr>
            <a:r>
              <a:rPr lang="lv-LV" noProof="0"/>
              <a:t>viršanas punkts, tvaika spiediens, </a:t>
            </a:r>
            <a:br>
              <a:rPr lang="fr-FR" noProof="0" smtClean="0"/>
            </a:br>
            <a:r>
              <a:rPr lang="lv-LV" noProof="0" err="1" smtClean="0"/>
              <a:t>granulometrija</a:t>
            </a:r>
            <a:endParaRPr lang="lv-LV" noProof="0"/>
          </a:p>
          <a:p>
            <a:pPr lvl="1"/>
            <a:endParaRPr lang="lv-LV" noProof="0"/>
          </a:p>
          <a:p>
            <a:r>
              <a:rPr lang="lv-LV" noProof="0"/>
              <a:t>Klasificēšana un marķēšana</a:t>
            </a:r>
          </a:p>
          <a:p>
            <a:pPr marL="0" indent="0">
              <a:buNone/>
            </a:pPr>
            <a:endParaRPr lang="lv-LV" noProof="0"/>
          </a:p>
        </p:txBody>
      </p:sp>
      <p:sp>
        <p:nvSpPr>
          <p:cNvPr id="5" name="Slide Number Placeholder 4"/>
          <p:cNvSpPr>
            <a:spLocks noGrp="1"/>
          </p:cNvSpPr>
          <p:nvPr>
            <p:ph type="sldNum" sz="quarter" idx="12"/>
          </p:nvPr>
        </p:nvSpPr>
        <p:spPr/>
        <p:txBody>
          <a:bodyPr/>
          <a:lstStyle/>
          <a:p>
            <a:fld id="{53FE240C-791C-4FA0-BA72-1FE57C9E7D13}" type="slidenum">
              <a:rPr lang="en-GB" smtClean="0"/>
              <a:t>12</a:t>
            </a:fld>
            <a:endParaRPr lang="lv-LV"/>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4725144"/>
            <a:ext cx="1296144" cy="1529497"/>
          </a:xfrm>
          <a:prstGeom prst="rect">
            <a:avLst/>
          </a:prstGeom>
        </p:spPr>
      </p:pic>
      <p:sp>
        <p:nvSpPr>
          <p:cNvPr id="8" name="TextBox 7"/>
          <p:cNvSpPr txBox="1"/>
          <p:nvPr/>
        </p:nvSpPr>
        <p:spPr>
          <a:xfrm>
            <a:off x="6156176" y="1556792"/>
            <a:ext cx="2664296" cy="1200329"/>
          </a:xfrm>
          <a:prstGeom prst="rect">
            <a:avLst/>
          </a:prstGeom>
          <a:noFill/>
        </p:spPr>
        <p:txBody>
          <a:bodyPr wrap="square" rtlCol="0">
            <a:spAutoFit/>
          </a:bodyPr>
          <a:lstStyle/>
          <a:p>
            <a:pPr>
              <a:buNone/>
            </a:pPr>
            <a:r>
              <a:rPr lang="lv-LV" sz="2400" b="1" smtClean="0">
                <a:solidFill>
                  <a:srgbClr val="008BC8"/>
                </a:solidFill>
                <a:latin typeface="Verdana" panose="020b0604030504040204" pitchFamily="34" charset="0"/>
              </a:rPr>
              <a:t>Vienmēr vajadzīgā informācija</a:t>
            </a:r>
            <a:endParaRPr lang="lv-LV"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6992074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a:t>Nepieciešamā informācija</a:t>
            </a:r>
          </a:p>
        </p:txBody>
      </p:sp>
      <p:sp>
        <p:nvSpPr>
          <p:cNvPr id="3" name="Content Placeholder 2"/>
          <p:cNvSpPr>
            <a:spLocks noGrp="1"/>
          </p:cNvSpPr>
          <p:nvPr>
            <p:ph idx="1"/>
          </p:nvPr>
        </p:nvSpPr>
        <p:spPr/>
        <p:txBody>
          <a:bodyPr/>
          <a:lstStyle/>
          <a:p>
            <a:r>
              <a:rPr lang="lv-LV" noProof="0"/>
              <a:t>Toksikoloģiskā informācija, tāda kā:</a:t>
            </a:r>
          </a:p>
          <a:p>
            <a:pPr lvl="1">
              <a:buFont typeface="Arial" panose="020b0604020202020204" pitchFamily="34" charset="0"/>
              <a:buChar char="•"/>
            </a:pPr>
            <a:r>
              <a:rPr lang="lv-LV" noProof="0"/>
              <a:t>ādas un acu kairinājums — </a:t>
            </a:r>
            <a:r>
              <a:rPr lang="lv-LV" i="1" noProof="0"/>
              <a:t>in vitro</a:t>
            </a:r>
          </a:p>
          <a:p>
            <a:pPr lvl="1">
              <a:buFont typeface="Arial" panose="020b0604020202020204" pitchFamily="34" charset="0"/>
              <a:buChar char="•"/>
            </a:pPr>
            <a:r>
              <a:rPr lang="lv-LV" noProof="0"/>
              <a:t>mutagēnu iedarbība uz baktērijām — </a:t>
            </a:r>
            <a:r>
              <a:rPr lang="lv-LV" i="1" noProof="0"/>
              <a:t>in vitro</a:t>
            </a:r>
          </a:p>
          <a:p>
            <a:pPr lvl="1">
              <a:buFont typeface="Arial" panose="020b0604020202020204" pitchFamily="34" charset="0"/>
              <a:buChar char="•"/>
            </a:pPr>
            <a:r>
              <a:rPr lang="lv-LV" i="1" noProof="0"/>
              <a:t>…</a:t>
            </a:r>
            <a:endParaRPr lang="lv-LV" noProof="0"/>
          </a:p>
          <a:p>
            <a:pPr lvl="1"/>
            <a:endParaRPr lang="lv-LV" noProof="0"/>
          </a:p>
          <a:p>
            <a:r>
              <a:rPr lang="lv-LV" noProof="0" smtClean="0"/>
              <a:t>Ekotoksikoloģiskā informācija, tāda kā:</a:t>
            </a:r>
          </a:p>
          <a:p>
            <a:pPr lvl="1">
              <a:buFont typeface="Arial" panose="020b0604020202020204" pitchFamily="34" charset="0"/>
              <a:buChar char="•"/>
            </a:pPr>
            <a:r>
              <a:rPr lang="lv-LV" noProof="0"/>
              <a:t>īstermiņa ūdens toksicitātes noteikšana dafnijām</a:t>
            </a:r>
          </a:p>
          <a:p>
            <a:pPr lvl="1">
              <a:buFont typeface="Arial" panose="020b0604020202020204" pitchFamily="34" charset="0"/>
              <a:buChar char="•"/>
            </a:pPr>
            <a:r>
              <a:rPr lang="lv-LV" noProof="0"/>
              <a:t>bioloģiskās noārdīšanās spēja</a:t>
            </a:r>
          </a:p>
          <a:p>
            <a:pPr lvl="1">
              <a:buFont typeface="Arial" panose="020b0604020202020204" pitchFamily="34" charset="0"/>
              <a:buChar char="•"/>
            </a:pPr>
            <a:r>
              <a:rPr lang="lv-LV" noProof="0"/>
              <a:t>…</a:t>
            </a:r>
          </a:p>
          <a:p>
            <a:pPr marL="0" indent="0">
              <a:buNone/>
            </a:pPr>
            <a:endParaRPr lang="lv-LV" noProof="0"/>
          </a:p>
        </p:txBody>
      </p:sp>
      <p:sp>
        <p:nvSpPr>
          <p:cNvPr id="5" name="Slide Number Placeholder 4"/>
          <p:cNvSpPr>
            <a:spLocks noGrp="1"/>
          </p:cNvSpPr>
          <p:nvPr>
            <p:ph type="sldNum" sz="quarter" idx="12"/>
          </p:nvPr>
        </p:nvSpPr>
        <p:spPr/>
        <p:txBody>
          <a:bodyPr/>
          <a:lstStyle/>
          <a:p>
            <a:fld id="{53FE240C-791C-4FA0-BA72-1FE57C9E7D13}" type="slidenum">
              <a:rPr lang="en-GB" smtClean="0"/>
              <a:t>13</a:t>
            </a:fld>
            <a:endParaRPr lang="lv-LV"/>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3854921"/>
            <a:ext cx="1491615" cy="2238375"/>
          </a:xfrm>
          <a:prstGeom prst="rect">
            <a:avLst/>
          </a:prstGeom>
        </p:spPr>
      </p:pic>
      <p:sp>
        <p:nvSpPr>
          <p:cNvPr id="7" name="TextBox 6"/>
          <p:cNvSpPr txBox="1"/>
          <p:nvPr/>
        </p:nvSpPr>
        <p:spPr>
          <a:xfrm>
            <a:off x="6588224" y="1628800"/>
            <a:ext cx="2520280" cy="830997"/>
          </a:xfrm>
          <a:prstGeom prst="rect">
            <a:avLst/>
          </a:prstGeom>
          <a:noFill/>
        </p:spPr>
        <p:txBody>
          <a:bodyPr wrap="square" rtlCol="0">
            <a:spAutoFit/>
          </a:bodyPr>
          <a:lstStyle/>
          <a:p>
            <a:pPr>
              <a:buNone/>
            </a:pPr>
            <a:r>
              <a:rPr lang="lv-LV" sz="2400" b="1">
                <a:solidFill>
                  <a:srgbClr val="008BC8"/>
                </a:solidFill>
                <a:latin typeface="Verdana" panose="020b0604030504040204" pitchFamily="34" charset="0"/>
              </a:rPr>
              <a:t>1–10 tonnas gadā</a:t>
            </a:r>
            <a:endParaRPr lang="lv-LV"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13825618"/>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a:t>Nepieciešamā informācija</a:t>
            </a:r>
          </a:p>
        </p:txBody>
      </p:sp>
      <p:sp>
        <p:nvSpPr>
          <p:cNvPr id="3" name="Content Placeholder 2"/>
          <p:cNvSpPr>
            <a:spLocks noGrp="1"/>
          </p:cNvSpPr>
          <p:nvPr>
            <p:ph idx="1"/>
          </p:nvPr>
        </p:nvSpPr>
        <p:spPr/>
        <p:txBody>
          <a:bodyPr/>
          <a:lstStyle/>
          <a:p>
            <a:r>
              <a:rPr lang="lv-LV" noProof="0"/>
              <a:t>Toksikoloģiskā informācija, tāda kā:</a:t>
            </a:r>
          </a:p>
          <a:p>
            <a:pPr lvl="1">
              <a:buFont typeface="Arial" panose="020b0604020202020204" pitchFamily="34" charset="0"/>
              <a:buChar char="•"/>
            </a:pPr>
            <a:r>
              <a:rPr lang="lv-LV" noProof="0"/>
              <a:t>atkārtotas īslaicīgas devas toksicitāte</a:t>
            </a:r>
          </a:p>
          <a:p>
            <a:pPr lvl="1">
              <a:buFont typeface="Arial" panose="020b0604020202020204" pitchFamily="34" charset="0"/>
              <a:buChar char="•"/>
            </a:pPr>
            <a:r>
              <a:rPr lang="lv-LV" noProof="0"/>
              <a:t>reproduktivitātes toksicitātes skrīnings</a:t>
            </a:r>
          </a:p>
          <a:p>
            <a:pPr lvl="1">
              <a:buFont typeface="Arial" panose="020b0604020202020204" pitchFamily="34" charset="0"/>
              <a:buChar char="•"/>
            </a:pPr>
            <a:r>
              <a:rPr lang="lv-LV" noProof="0"/>
              <a:t>…</a:t>
            </a:r>
          </a:p>
          <a:p>
            <a:r>
              <a:rPr lang="lv-LV" noProof="0" smtClean="0"/>
              <a:t>Ekotoksikoloģiskā informācija, tāda kā:</a:t>
            </a:r>
          </a:p>
          <a:p>
            <a:pPr lvl="1">
              <a:buFont typeface="Arial" panose="020b0604020202020204" pitchFamily="34" charset="0"/>
              <a:buChar char="•"/>
            </a:pPr>
            <a:r>
              <a:rPr lang="lv-LV" noProof="0"/>
              <a:t>īslaicīgas ūdens toksicitātes testēšana zivīm</a:t>
            </a:r>
          </a:p>
          <a:p>
            <a:pPr lvl="1">
              <a:buFont typeface="Arial" panose="020b0604020202020204" pitchFamily="34" charset="0"/>
              <a:buChar char="•"/>
            </a:pPr>
            <a:r>
              <a:rPr lang="lv-LV" noProof="0"/>
              <a:t>aktīvo dūņu respirācijas inhibīcija</a:t>
            </a:r>
          </a:p>
          <a:p>
            <a:pPr lvl="1">
              <a:buFont typeface="Arial" panose="020b0604020202020204" pitchFamily="34" charset="0"/>
              <a:buChar char="•"/>
            </a:pPr>
            <a:r>
              <a:rPr lang="lv-LV" noProof="0"/>
              <a:t>adsorbcijas/desorbcijas skrīnings</a:t>
            </a:r>
          </a:p>
          <a:p>
            <a:pPr lvl="1">
              <a:buFont typeface="Arial" panose="020b0604020202020204" pitchFamily="34" charset="0"/>
              <a:buChar char="•"/>
            </a:pPr>
            <a:r>
              <a:rPr lang="lv-LV" noProof="0"/>
              <a:t>…</a:t>
            </a:r>
          </a:p>
          <a:p>
            <a:r>
              <a:rPr lang="lv-LV" noProof="0"/>
              <a:t>Ķīmiskās drošības novērtējums!</a:t>
            </a:r>
          </a:p>
          <a:p>
            <a:pPr marL="0" indent="0">
              <a:buNone/>
            </a:pPr>
            <a:endParaRPr lang="lv-LV" noProof="0"/>
          </a:p>
        </p:txBody>
      </p:sp>
      <p:sp>
        <p:nvSpPr>
          <p:cNvPr id="5" name="Slide Number Placeholder 4"/>
          <p:cNvSpPr>
            <a:spLocks noGrp="1"/>
          </p:cNvSpPr>
          <p:nvPr>
            <p:ph type="sldNum" sz="quarter" idx="12"/>
          </p:nvPr>
        </p:nvSpPr>
        <p:spPr/>
        <p:txBody>
          <a:bodyPr/>
          <a:lstStyle/>
          <a:p>
            <a:fld id="{53FE240C-791C-4FA0-BA72-1FE57C9E7D13}" type="slidenum">
              <a:rPr lang="en-GB" smtClean="0"/>
              <a:t>14</a:t>
            </a:fld>
            <a:endParaRPr lang="lv-LV"/>
          </a:p>
        </p:txBody>
      </p:sp>
      <p:sp>
        <p:nvSpPr>
          <p:cNvPr id="7" name="TextBox 6"/>
          <p:cNvSpPr txBox="1"/>
          <p:nvPr/>
        </p:nvSpPr>
        <p:spPr>
          <a:xfrm>
            <a:off x="6372200" y="1832856"/>
            <a:ext cx="2771800" cy="830997"/>
          </a:xfrm>
          <a:prstGeom prst="rect">
            <a:avLst/>
          </a:prstGeom>
          <a:noFill/>
        </p:spPr>
        <p:txBody>
          <a:bodyPr wrap="square" rtlCol="0">
            <a:spAutoFit/>
          </a:bodyPr>
          <a:lstStyle/>
          <a:p>
            <a:pPr>
              <a:buNone/>
            </a:pPr>
            <a:r>
              <a:rPr lang="lv-LV" sz="2400" b="1" smtClean="0">
                <a:solidFill>
                  <a:srgbClr val="008BC8"/>
                </a:solidFill>
                <a:latin typeface="Verdana" panose="020b0604030504040204" pitchFamily="34" charset="0"/>
              </a:rPr>
              <a:t>10–100 tonnas gadā</a:t>
            </a:r>
            <a:endParaRPr lang="lv-LV"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9432485"/>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15</a:t>
            </a:fld>
            <a:endParaRPr lang="lv-LV"/>
          </a:p>
        </p:txBody>
      </p:sp>
      <p:sp>
        <p:nvSpPr>
          <p:cNvPr id="4" name="Title 3"/>
          <p:cNvSpPr>
            <a:spLocks noGrp="1"/>
          </p:cNvSpPr>
          <p:nvPr>
            <p:ph type="title"/>
          </p:nvPr>
        </p:nvSpPr>
        <p:spPr/>
        <p:txBody>
          <a:bodyPr/>
          <a:lstStyle/>
          <a:p>
            <a:r>
              <a:rPr lang="lv-LV" noProof="0" smtClean="0"/>
              <a:t>Starpproduktu reģistrācijai nepieciešamā informācija</a:t>
            </a:r>
            <a:endParaRPr lang="lv-LV" noProof="0"/>
          </a:p>
        </p:txBody>
      </p:sp>
      <p:sp>
        <p:nvSpPr>
          <p:cNvPr id="5" name="Content Placeholder 4"/>
          <p:cNvSpPr>
            <a:spLocks noGrp="1"/>
          </p:cNvSpPr>
          <p:nvPr>
            <p:ph idx="1"/>
          </p:nvPr>
        </p:nvSpPr>
        <p:spPr/>
        <p:txBody>
          <a:bodyPr/>
          <a:lstStyle/>
          <a:p>
            <a:r>
              <a:rPr lang="lv-LV" noProof="0" smtClean="0"/>
              <a:t>Ja jūs ražojat izolētus starpproduktus </a:t>
            </a:r>
            <a:r>
              <a:rPr lang="lv-LV" u="sng" noProof="0" smtClean="0"/>
              <a:t>stingri kontrolētos apstākļos</a:t>
            </a:r>
            <a:r>
              <a:rPr lang="lv-LV" noProof="0" smtClean="0"/>
              <a:t>, jums piemēro samazinātas prasības.</a:t>
            </a:r>
          </a:p>
          <a:p>
            <a:r>
              <a:rPr lang="lv-LV" noProof="0" smtClean="0"/>
              <a:t>Starpprodukta definīcija:</a:t>
            </a:r>
          </a:p>
          <a:p>
            <a:pPr lvl="1">
              <a:buFont typeface="Arial" panose="020b0604020202020204" pitchFamily="34" charset="0"/>
              <a:buChar char="•"/>
            </a:pPr>
            <a:r>
              <a:rPr lang="lv-LV" noProof="0" smtClean="0"/>
              <a:t>vielu pārvērš citā vielā un ražo</a:t>
            </a:r>
          </a:p>
          <a:p>
            <a:pPr lvl="1">
              <a:buFont typeface="Arial" panose="020b0604020202020204" pitchFamily="34" charset="0"/>
              <a:buChar char="•"/>
            </a:pPr>
            <a:r>
              <a:rPr lang="lv-LV" noProof="0" smtClean="0"/>
              <a:t>stingri kontrolētos apstākļos ķīmiskās ražošanas objektos.</a:t>
            </a:r>
          </a:p>
          <a:p>
            <a:r>
              <a:rPr lang="lv-LV" noProof="0" smtClean="0"/>
              <a:t>Vielas kā starpprodukta statuss nav atkarīgs no tās ķīmiskā rakstura, bet gan no tās lietošanas veida pēc ražošanas.</a:t>
            </a:r>
          </a:p>
          <a:p>
            <a:endParaRPr lang="lv-LV" noProof="0"/>
          </a:p>
        </p:txBody>
      </p:sp>
    </p:spTree>
    <p:extLst>
      <p:ext uri="{BB962C8B-B14F-4D97-AF65-F5344CB8AC3E}">
        <p14:creationId xmlns:p14="http://schemas.microsoft.com/office/powerpoint/2010/main" val="3876745143"/>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a:t>Pirms jaunu datu sagatavošanas</a:t>
            </a:r>
          </a:p>
        </p:txBody>
      </p:sp>
      <p:sp>
        <p:nvSpPr>
          <p:cNvPr id="3" name="Content Placeholder 2"/>
          <p:cNvSpPr>
            <a:spLocks noGrp="1"/>
          </p:cNvSpPr>
          <p:nvPr>
            <p:ph idx="1"/>
          </p:nvPr>
        </p:nvSpPr>
        <p:spPr/>
        <p:txBody>
          <a:bodyPr/>
          <a:lstStyle/>
          <a:p>
            <a:pPr marL="457200" indent="-457200">
              <a:buFont typeface="+mj-lt"/>
              <a:buAutoNum type="arabicPeriod"/>
            </a:pPr>
            <a:r>
              <a:rPr lang="lv-LV" noProof="0"/>
              <a:t>Savāciet pieejamo informāciju</a:t>
            </a:r>
          </a:p>
          <a:p>
            <a:pPr marL="457200" indent="-457200">
              <a:buFont typeface="+mj-lt"/>
              <a:buAutoNum type="arabicPeriod"/>
            </a:pPr>
            <a:endParaRPr lang="lv-LV" sz="2000" noProof="0"/>
          </a:p>
          <a:p>
            <a:pPr marL="457200" indent="-457200">
              <a:buFont typeface="+mj-lt"/>
              <a:buAutoNum type="arabicPeriod"/>
            </a:pPr>
            <a:r>
              <a:rPr lang="lv-LV" noProof="0"/>
              <a:t>Dalieties ar datiem ar citiem uzņēmumiem</a:t>
            </a:r>
          </a:p>
          <a:p>
            <a:pPr lvl="1">
              <a:buFont typeface="Arial" panose="020b0604020202020204" pitchFamily="34" charset="0"/>
              <a:buChar char="•"/>
            </a:pPr>
            <a:r>
              <a:rPr lang="lv-LV" noProof="0"/>
              <a:t>Informācija būs jāiesniedz kopīgi</a:t>
            </a:r>
          </a:p>
          <a:p>
            <a:pPr lvl="1"/>
            <a:endParaRPr lang="lv-LV" noProof="0"/>
          </a:p>
          <a:p>
            <a:pPr marL="457200" indent="-457200">
              <a:buFont typeface="+mj-lt"/>
              <a:buAutoNum type="arabicPeriod"/>
            </a:pPr>
            <a:r>
              <a:rPr lang="lv-LV" noProof="0"/>
              <a:t>Apsveriet informācijas vajadzības</a:t>
            </a:r>
          </a:p>
          <a:p>
            <a:pPr marL="457200" indent="-457200">
              <a:buFont typeface="+mj-lt"/>
              <a:buAutoNum type="arabicPeriod"/>
            </a:pPr>
            <a:endParaRPr lang="lv-LV" sz="2000" noProof="0"/>
          </a:p>
          <a:p>
            <a:pPr marL="457200" indent="-457200">
              <a:buFont typeface="+mj-lt"/>
              <a:buAutoNum type="arabicPeriod"/>
            </a:pPr>
            <a:r>
              <a:rPr lang="lv-LV" noProof="0"/>
              <a:t>Apziniet trūkstošo informāciju</a:t>
            </a:r>
          </a:p>
          <a:p>
            <a:pPr marL="457200" indent="-457200">
              <a:buFont typeface="+mj-lt"/>
              <a:buAutoNum type="arabicPeriod"/>
            </a:pPr>
            <a:endParaRPr lang="lv-LV" sz="2000" noProof="0"/>
          </a:p>
        </p:txBody>
      </p:sp>
      <p:sp>
        <p:nvSpPr>
          <p:cNvPr id="5" name="Slide Number Placeholder 4"/>
          <p:cNvSpPr>
            <a:spLocks noGrp="1"/>
          </p:cNvSpPr>
          <p:nvPr>
            <p:ph type="sldNum" sz="quarter" idx="12"/>
          </p:nvPr>
        </p:nvSpPr>
        <p:spPr/>
        <p:txBody>
          <a:bodyPr/>
          <a:lstStyle/>
          <a:p>
            <a:fld id="{53FE240C-791C-4FA0-BA72-1FE57C9E7D13}" type="slidenum">
              <a:rPr lang="en-GB" smtClean="0"/>
              <a:t>16</a:t>
            </a:fld>
            <a:endParaRPr lang="lv-LV"/>
          </a:p>
        </p:txBody>
      </p:sp>
    </p:spTree>
    <p:extLst>
      <p:ext uri="{BB962C8B-B14F-4D97-AF65-F5344CB8AC3E}">
        <p14:creationId xmlns:p14="http://schemas.microsoft.com/office/powerpoint/2010/main" val="3313825618"/>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sz="3200" noProof="0"/>
              <a:t>Kas jums jāņem vērā </a:t>
            </a:r>
            <a:br/>
            <a:r>
              <a:rPr lang="lv-LV" sz="3200" noProof="0"/>
              <a:t>savā uzņēmējdarbībā</a:t>
            </a:r>
          </a:p>
        </p:txBody>
      </p:sp>
      <p:sp>
        <p:nvSpPr>
          <p:cNvPr id="3" name="Content Placeholder 2"/>
          <p:cNvSpPr>
            <a:spLocks noGrp="1"/>
          </p:cNvSpPr>
          <p:nvPr>
            <p:ph idx="1"/>
          </p:nvPr>
        </p:nvSpPr>
        <p:spPr/>
        <p:txBody>
          <a:bodyPr>
            <a:normAutofit/>
          </a:bodyPr>
          <a:lstStyle/>
          <a:p>
            <a:r>
              <a:rPr lang="lv-LV" noProof="0"/>
              <a:t>Informācijas apkopošana un novērtēšana...</a:t>
            </a:r>
          </a:p>
          <a:p>
            <a:endParaRPr lang="lv-LV" noProof="0"/>
          </a:p>
          <a:p>
            <a:pPr>
              <a:buFont typeface="Wingdings 3" panose="05040102010807070707" pitchFamily="18" charset="2"/>
              <a:buChar char=""/>
            </a:pPr>
            <a:r>
              <a:rPr lang="lv-LV" noProof="0"/>
              <a:t>jūsu uzņēmumā</a:t>
            </a:r>
          </a:p>
          <a:p>
            <a:pPr lvl="1"/>
            <a:r>
              <a:rPr lang="lv-LV" noProof="0"/>
              <a:t>Kāda informācija par vielu jums jau ir?</a:t>
            </a:r>
          </a:p>
          <a:p>
            <a:pPr lvl="1"/>
            <a:r>
              <a:rPr lang="lv-LV" noProof="0"/>
              <a:t>Vai jūs zināt, kā šo vielu lieto?</a:t>
            </a:r>
          </a:p>
          <a:p>
            <a:pPr lvl="1"/>
            <a:r>
              <a:rPr lang="lv-LV" noProof="0"/>
              <a:t>Vai esat kompetents pabeigt reģistrāciju?</a:t>
            </a:r>
          </a:p>
          <a:p>
            <a:pPr>
              <a:buFont typeface="Wingdings 3" panose="05040102010807070707" pitchFamily="18" charset="2"/>
              <a:buChar char="["/>
            </a:pPr>
            <a:r>
              <a:rPr lang="lv-LV" noProof="0"/>
              <a:t>kopā ar saviem līdzreģistrētājiem </a:t>
            </a:r>
          </a:p>
          <a:p>
            <a:pPr lvl="1"/>
            <a:r>
              <a:rPr lang="lv-LV" noProof="0" smtClean="0"/>
              <a:t>Vai ir citi uzņēmumi vai arī esat tikai jūs?</a:t>
            </a:r>
          </a:p>
          <a:p>
            <a:pPr lvl="1"/>
            <a:r>
              <a:rPr lang="lv-LV" noProof="0"/>
              <a:t>Vienošanās par to, kā strādāt kopā</a:t>
            </a:r>
          </a:p>
          <a:p>
            <a:pPr lvl="1"/>
            <a:r>
              <a:rPr lang="lv-LV" noProof="0"/>
              <a:t>Esošās informācijas novērtēšana un kopīgošana</a:t>
            </a:r>
          </a:p>
          <a:p>
            <a:pPr lvl="1"/>
            <a:r>
              <a:rPr lang="lv-LV" noProof="0"/>
              <a:t>Trūkstošās informācijas sagatavošana</a:t>
            </a:r>
          </a:p>
          <a:p>
            <a:pPr marL="0" indent="0">
              <a:buNone/>
            </a:pPr>
            <a:endParaRPr lang="lv-LV" noProof="0"/>
          </a:p>
        </p:txBody>
      </p:sp>
      <p:sp>
        <p:nvSpPr>
          <p:cNvPr id="5" name="Slide Number Placeholder 4"/>
          <p:cNvSpPr>
            <a:spLocks noGrp="1"/>
          </p:cNvSpPr>
          <p:nvPr>
            <p:ph type="sldNum" sz="quarter" idx="12"/>
          </p:nvPr>
        </p:nvSpPr>
        <p:spPr/>
        <p:txBody>
          <a:bodyPr/>
          <a:lstStyle/>
          <a:p>
            <a:fld id="{53FE240C-791C-4FA0-BA72-1FE57C9E7D13}" type="slidenum">
              <a:rPr lang="en-GB" smtClean="0"/>
              <a:t>17</a:t>
            </a:fld>
            <a:endParaRPr lang="lv-LV"/>
          </a:p>
        </p:txBody>
      </p:sp>
    </p:spTree>
    <p:extLst>
      <p:ext uri="{BB962C8B-B14F-4D97-AF65-F5344CB8AC3E}">
        <p14:creationId xmlns:p14="http://schemas.microsoft.com/office/powerpoint/2010/main" val="331382561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64244" y="449311"/>
            <a:ext cx="8229600" cy="1143000"/>
          </a:xfrm>
        </p:spPr>
        <p:txBody>
          <a:bodyPr/>
          <a:lstStyle/>
          <a:p>
            <a:pPr fontAlgn="auto">
              <a:spcAft>
                <a:spcPct val="0"/>
              </a:spcAft>
            </a:pPr>
            <a:r>
              <a:rPr lang="lv-LV" sz="3200" noProof="0"/>
              <a:t>Kas jums jāņem vērā savā uzņēmējdarbībā</a:t>
            </a:r>
          </a:p>
        </p:txBody>
      </p:sp>
      <p:sp>
        <p:nvSpPr>
          <p:cNvPr id="3" name="Content Placeholder 2"/>
          <p:cNvSpPr>
            <a:spLocks noGrp="1"/>
          </p:cNvSpPr>
          <p:nvPr>
            <p:ph idx="1"/>
          </p:nvPr>
        </p:nvSpPr>
        <p:spPr>
          <a:xfrm>
            <a:off x="457200" y="1711349"/>
            <a:ext cx="8229600" cy="4525963"/>
          </a:xfrm>
        </p:spPr>
        <p:txBody>
          <a:bodyPr/>
          <a:lstStyle/>
          <a:p>
            <a:r>
              <a:rPr lang="lv-LV" noProof="0"/>
              <a:t>Iekšējā organizācija</a:t>
            </a:r>
          </a:p>
          <a:p>
            <a:pPr lvl="1">
              <a:buFont typeface="Arial" panose="020b0604020202020204" pitchFamily="34" charset="0"/>
              <a:buChar char="•"/>
            </a:pPr>
            <a:r>
              <a:rPr lang="lv-LV" noProof="0"/>
              <a:t>Savlaicīgi plānojiet visu savu vielu reģistrāciju</a:t>
            </a:r>
          </a:p>
          <a:p>
            <a:pPr lvl="1">
              <a:buFont typeface="Arial" panose="020b0604020202020204" pitchFamily="34" charset="0"/>
              <a:buChar char="•"/>
            </a:pPr>
            <a:r>
              <a:rPr lang="lv-LV" noProof="0"/>
              <a:t>Iesaistiet citas nodaļas: finanšu, tirdzniecības, drošības datu lapu projektēšanas</a:t>
            </a:r>
          </a:p>
          <a:p>
            <a:pPr lvl="1"/>
            <a:endParaRPr lang="lv-LV" noProof="0"/>
          </a:p>
          <a:p>
            <a:r>
              <a:rPr lang="lv-LV" noProof="0"/>
              <a:t>Iepazīstiet IT rīkus: </a:t>
            </a:r>
            <a:r>
              <a:rPr lang="lv-LV" i="1" noProof="0"/>
              <a:t>IUCLID</a:t>
            </a:r>
            <a:r>
              <a:rPr lang="lv-LV" noProof="0"/>
              <a:t>, </a:t>
            </a:r>
            <a:r>
              <a:rPr lang="lv-LV" i="1" noProof="0"/>
              <a:t>ECHA Cloud </a:t>
            </a:r>
            <a:r>
              <a:rPr lang="lv-LV" noProof="0"/>
              <a:t>pakalpojumi un </a:t>
            </a:r>
            <a:r>
              <a:rPr lang="lv-LV" i="1" noProof="0"/>
              <a:t>REACH-IT</a:t>
            </a:r>
            <a:endParaRPr lang="lv-LV" noProof="0"/>
          </a:p>
          <a:p>
            <a:pPr lvl="1">
              <a:buFont typeface="Arial" panose="020b0604020202020204" pitchFamily="34" charset="0"/>
              <a:buChar char="•"/>
            </a:pPr>
            <a:r>
              <a:rPr lang="lv-LV" noProof="0" smtClean="0"/>
              <a:t>Uzlabotas versijas publicētas 2016. gadā</a:t>
            </a:r>
          </a:p>
          <a:p>
            <a:pPr lvl="1"/>
            <a:endParaRPr lang="lv-LV" noProof="0"/>
          </a:p>
          <a:p>
            <a:r>
              <a:rPr lang="lv-LV" noProof="0"/>
              <a:t>Paturiet resursus jūsu reģistrācijas </a:t>
            </a:r>
            <a:br/>
            <a:r>
              <a:rPr lang="lv-LV" noProof="0"/>
              <a:t>aktualizēšanai laika gaitā</a:t>
            </a:r>
          </a:p>
          <a:p>
            <a:pPr marL="0" indent="0">
              <a:buNone/>
            </a:pPr>
            <a:endParaRPr lang="lv-LV" noProof="0"/>
          </a:p>
        </p:txBody>
      </p:sp>
      <p:sp>
        <p:nvSpPr>
          <p:cNvPr id="5" name="Slide Number Placeholder 4"/>
          <p:cNvSpPr>
            <a:spLocks noGrp="1"/>
          </p:cNvSpPr>
          <p:nvPr>
            <p:ph type="sldNum" sz="quarter" idx="12"/>
          </p:nvPr>
        </p:nvSpPr>
        <p:spPr/>
        <p:txBody>
          <a:bodyPr/>
          <a:lstStyle/>
          <a:p>
            <a:fld id="{53FE240C-791C-4FA0-BA72-1FE57C9E7D13}" type="slidenum">
              <a:rPr lang="en-GB" smtClean="0"/>
              <a:t>18</a:t>
            </a:fld>
            <a:endParaRPr lang="lv-LV"/>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4856153"/>
            <a:ext cx="1487877" cy="1381160"/>
          </a:xfrm>
          <a:prstGeom prst="rect">
            <a:avLst/>
          </a:prstGeom>
        </p:spPr>
      </p:pic>
    </p:spTree>
    <p:extLst>
      <p:ext uri="{BB962C8B-B14F-4D97-AF65-F5344CB8AC3E}">
        <p14:creationId xmlns:p14="http://schemas.microsoft.com/office/powerpoint/2010/main" val="3313825618"/>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fontAlgn="auto">
              <a:spcAft>
                <a:spcPct val="0"/>
              </a:spcAft>
            </a:pPr>
            <a:r>
              <a:rPr lang="lv-LV" sz="3200" noProof="0"/>
              <a:t>Nobeiguma paziņojumi</a:t>
            </a:r>
          </a:p>
        </p:txBody>
      </p:sp>
      <p:sp>
        <p:nvSpPr>
          <p:cNvPr id="3" name="Content Placeholder 2"/>
          <p:cNvSpPr>
            <a:spLocks noGrp="1"/>
          </p:cNvSpPr>
          <p:nvPr>
            <p:ph idx="1"/>
          </p:nvPr>
        </p:nvSpPr>
        <p:spPr/>
        <p:txBody>
          <a:bodyPr>
            <a:normAutofit lnSpcReduction="10000"/>
          </a:bodyPr>
          <a:lstStyle/>
          <a:p>
            <a:r>
              <a:rPr lang="lv-LV" noProof="0"/>
              <a:t>Jūs atbildat par savu vielu drošu lietošanu — reģistrācija ir iespēja to dokumentēt</a:t>
            </a:r>
          </a:p>
          <a:p>
            <a:r>
              <a:rPr lang="lv-LV" noProof="0"/>
              <a:t>Izskatiet savu portfeli un sāciet ievākt visu informāciju jau tagad</a:t>
            </a:r>
          </a:p>
          <a:p>
            <a:pPr lvl="1">
              <a:spcBef>
                <a:spcPts val="600"/>
              </a:spcBef>
              <a:spcAft>
                <a:spcPts val="600"/>
              </a:spcAft>
              <a:buFont typeface="Arial" panose="020b0604020202020204" pitchFamily="34" charset="0"/>
              <a:buChar char="•"/>
            </a:pPr>
            <a:r>
              <a:rPr lang="lv-LV" noProof="0" smtClean="0"/>
              <a:t>Nosakiet, ar kādām vielām strādājat</a:t>
            </a:r>
          </a:p>
          <a:p>
            <a:pPr lvl="1">
              <a:spcBef>
                <a:spcPts val="600"/>
              </a:spcBef>
              <a:spcAft>
                <a:spcPts val="600"/>
              </a:spcAft>
              <a:buFont typeface="Arial" panose="020b0604020202020204" pitchFamily="34" charset="0"/>
              <a:buChar char="•"/>
            </a:pPr>
            <a:r>
              <a:rPr lang="lv-LV" noProof="0"/>
              <a:t>Plānojiet tagad, lai veiktu ķīmiskās analīzes </a:t>
            </a:r>
          </a:p>
          <a:p>
            <a:pPr lvl="1">
              <a:buFont typeface="Arial" panose="020b0604020202020204" pitchFamily="34" charset="0"/>
              <a:buChar char="•"/>
            </a:pPr>
            <a:r>
              <a:rPr lang="lv-LV" noProof="0"/>
              <a:t>Kā jūsu klienti lieto jūsu vielas</a:t>
            </a:r>
          </a:p>
          <a:p>
            <a:r>
              <a:rPr lang="lv-LV" noProof="0" smtClean="0"/>
              <a:t>Reģistrācijai nepieciešams laiks un resursi</a:t>
            </a:r>
          </a:p>
          <a:p>
            <a:r>
              <a:rPr lang="lv-LV" noProof="0"/>
              <a:t>Vai uzņēmumā ir pieejami eksperti?</a:t>
            </a:r>
          </a:p>
          <a:p>
            <a:r>
              <a:rPr lang="lv-LV" noProof="0"/>
              <a:t>Papildu informācija ir pieejama šeit: </a:t>
            </a:r>
            <a:r>
              <a:rPr lang="lv-LV" noProof="0" smtClean="0">
                <a:hlinkClick r:id="rId3"/>
              </a:rPr>
              <a:t>https://echa.europa.eu/reach-2018</a:t>
            </a:r>
            <a:r>
              <a:rPr lang="lv-LV" smtClean="0"/>
              <a:t> </a:t>
            </a:r>
            <a:endParaRPr lang="lv-LV" noProof="0"/>
          </a:p>
          <a:p>
            <a:pPr marL="0" indent="0">
              <a:buNone/>
            </a:pPr>
            <a:endParaRPr lang="lv-LV" noProof="0"/>
          </a:p>
        </p:txBody>
      </p:sp>
      <p:sp>
        <p:nvSpPr>
          <p:cNvPr id="5" name="Slide Number Placeholder 4"/>
          <p:cNvSpPr>
            <a:spLocks noGrp="1"/>
          </p:cNvSpPr>
          <p:nvPr>
            <p:ph type="sldNum" sz="quarter" idx="12"/>
          </p:nvPr>
        </p:nvSpPr>
        <p:spPr/>
        <p:txBody>
          <a:bodyPr/>
          <a:lstStyle/>
          <a:p>
            <a:fld id="{53FE240C-791C-4FA0-BA72-1FE57C9E7D13}" type="slidenum">
              <a:rPr lang="en-GB" smtClean="0"/>
              <a:t>19</a:t>
            </a:fld>
            <a:endParaRPr lang="lv-LV"/>
          </a:p>
        </p:txBody>
      </p:sp>
    </p:spTree>
    <p:extLst>
      <p:ext uri="{BB962C8B-B14F-4D97-AF65-F5344CB8AC3E}">
        <p14:creationId xmlns:p14="http://schemas.microsoft.com/office/powerpoint/2010/main" val="3548107969"/>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lv-LV"/>
          </a:p>
        </p:txBody>
      </p:sp>
      <p:sp>
        <p:nvSpPr>
          <p:cNvPr id="4" name="Title 3"/>
          <p:cNvSpPr>
            <a:spLocks noGrp="1"/>
          </p:cNvSpPr>
          <p:nvPr>
            <p:ph type="title"/>
          </p:nvPr>
        </p:nvSpPr>
        <p:spPr/>
        <p:txBody>
          <a:bodyPr/>
          <a:lstStyle/>
          <a:p>
            <a:r>
              <a:rPr lang="lv-LV" noProof="0" smtClean="0"/>
              <a:t>Šīs prezentācijas mērķis</a:t>
            </a:r>
            <a:endParaRPr lang="lv-LV" noProof="0"/>
          </a:p>
        </p:txBody>
      </p:sp>
      <p:sp>
        <p:nvSpPr>
          <p:cNvPr id="5" name="Content Placeholder 4"/>
          <p:cNvSpPr>
            <a:spLocks noGrp="1"/>
          </p:cNvSpPr>
          <p:nvPr>
            <p:ph idx="1"/>
          </p:nvPr>
        </p:nvSpPr>
        <p:spPr/>
        <p:txBody>
          <a:bodyPr>
            <a:normAutofit fontScale="62500" lnSpcReduction="20000"/>
          </a:bodyPr>
          <a:lstStyle/>
          <a:p>
            <a:r>
              <a:rPr lang="lv-LV" altLang="en-US" noProof="0"/>
              <a:t>Šo prezentāciju ar piezīmēm sagatavoja </a:t>
            </a:r>
            <a:r>
              <a:rPr lang="lv-LV" altLang="en-US" i="1" noProof="0"/>
              <a:t>ECHA</a:t>
            </a:r>
            <a:r>
              <a:rPr lang="lv-LV" altLang="en-US" noProof="0"/>
              <a:t>, Eiropas Ķimikāliju aģentūra, lai jums palīdzētu sagatavot prezentāciju par </a:t>
            </a:r>
            <a:r>
              <a:rPr lang="lv-LV" altLang="en-US" i="1" noProof="0"/>
              <a:t>REACH</a:t>
            </a:r>
            <a:r>
              <a:rPr lang="lv-LV" altLang="en-US" noProof="0"/>
              <a:t> 2018, proti, esošo vielu pēdējo reģistrācijas termiņu. Prezentācija ir izveidota tā, lai jūs varētu atlasīt attiecīgos slaidus un tos pielāgot, lai tie atbilstu jūsu auditorijai, neatkarīgi no tā, vai tā būtu vadība, strādnieki, vides veselības un drošības profesionāļi, iestādes utt. Jūs to varat izmantot bez papildu atļaujas.</a:t>
            </a:r>
          </a:p>
          <a:p>
            <a:endParaRPr lang="lv-LV" altLang="en-US" noProof="0"/>
          </a:p>
          <a:p>
            <a:r>
              <a:rPr lang="lv-LV" altLang="en-US" noProof="0"/>
              <a:t>Šī prezentācija sniedz īsu pārskatu par </a:t>
            </a:r>
            <a:r>
              <a:rPr lang="lv-LV" altLang="en-US" i="1" noProof="0"/>
              <a:t>ECHA REACH</a:t>
            </a:r>
            <a:r>
              <a:rPr lang="lv-LV" altLang="en-US" noProof="0"/>
              <a:t> 2018. gada ceļveža 1. posmu (Apziniet savu portfeli). Tā ir viena no </a:t>
            </a:r>
            <a:r>
              <a:rPr lang="lv-LV" altLang="en-US" i="1" noProof="0"/>
              <a:t>ECHA</a:t>
            </a:r>
            <a:r>
              <a:rPr lang="lv-LV" altLang="en-US" noProof="0"/>
              <a:t> tīmekļa vietnē pieejamo ar </a:t>
            </a:r>
            <a:r>
              <a:rPr lang="lv-LV" altLang="en-US" i="1" noProof="0"/>
              <a:t>REACH 2018</a:t>
            </a:r>
            <a:r>
              <a:rPr lang="lv-LV" altLang="en-US" noProof="0"/>
              <a:t> saistīto prezentāciju sērijas. Jūs varat sniegt komentārus un ierosinājumus, sūtot tos uz e-pasta adresi </a:t>
            </a:r>
            <a:r>
              <a:rPr lang="lv-LV" altLang="en-US" b="1" noProof="0" smtClean="0">
                <a:solidFill>
                  <a:srgbClr val="0046AD"/>
                </a:solidFill>
              </a:rPr>
              <a:t>reach-2018@echa.europa.eu</a:t>
            </a:r>
            <a:r>
              <a:rPr lang="lv-LV" altLang="en-US" noProof="0"/>
              <a:t>.  </a:t>
            </a:r>
          </a:p>
          <a:p>
            <a:endParaRPr lang="lv-LV" altLang="en-US" noProof="0"/>
          </a:p>
          <a:p>
            <a:r>
              <a:rPr lang="lv-LV" altLang="en-US" b="1" noProof="0"/>
              <a:t>Juridisks paziņojums </a:t>
            </a:r>
            <a:r>
              <a:rPr lang="lv-LV" altLang="en-US" noProof="0"/>
              <a:t>Šajā prezentācijā ietvertā informācija nav juridisks padoms un ne vienmēr atspoguļo Eiropas Ķimikāliju aģentūras oficiālo nostāju no juridiskā viedokļa. Eiropas Ķimikāliju aģentūra neuzņemas nekādu atbildību par šā dokumenta saturu.</a:t>
            </a:r>
          </a:p>
          <a:p>
            <a:endParaRPr lang="lv-LV" altLang="en-US" noProof="0"/>
          </a:p>
          <a:p>
            <a:r>
              <a:rPr lang="lv-LV" altLang="en-US" noProof="0"/>
              <a:t>Publikācija: 2017. gada maijs</a:t>
            </a:r>
          </a:p>
          <a:p>
            <a:pPr marL="0" indent="0">
              <a:buNone/>
            </a:pPr>
            <a:endParaRPr lang="lv-LV" noProof="0"/>
          </a:p>
        </p:txBody>
      </p:sp>
    </p:spTree>
    <p:extLst>
      <p:ext uri="{BB962C8B-B14F-4D97-AF65-F5344CB8AC3E}">
        <p14:creationId xmlns:p14="http://schemas.microsoft.com/office/powerpoint/2010/main" val="12579183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266285" y="342107"/>
            <a:ext cx="8229600" cy="1143000"/>
          </a:xfrm>
        </p:spPr>
        <p:txBody>
          <a:bodyPr/>
          <a:lstStyle/>
          <a:p>
            <a:r>
              <a:rPr lang="lv-LV" noProof="0"/>
              <a:t>Reģistrācija ir jūsu pienākums</a:t>
            </a:r>
          </a:p>
        </p:txBody>
      </p:sp>
      <p:sp>
        <p:nvSpPr>
          <p:cNvPr id="3" name="Content Placeholder 2"/>
          <p:cNvSpPr>
            <a:spLocks noGrp="1"/>
          </p:cNvSpPr>
          <p:nvPr>
            <p:ph idx="1"/>
          </p:nvPr>
        </p:nvSpPr>
        <p:spPr/>
        <p:txBody>
          <a:bodyPr/>
          <a:lstStyle/>
          <a:p>
            <a:pPr marL="0" indent="0">
              <a:buNone/>
            </a:pPr>
            <a:r>
              <a:rPr lang="lv-LV" noProof="0"/>
              <a:t>Jūs atbildat par drošu ražošanu un lietošanu</a:t>
            </a:r>
          </a:p>
          <a:p>
            <a:pPr marL="0" indent="0">
              <a:buNone/>
            </a:pPr>
            <a:endParaRPr lang="lv-LV" noProof="0"/>
          </a:p>
          <a:p>
            <a:r>
              <a:rPr lang="lv-LV" noProof="0"/>
              <a:t>Savāciet un sagatavojiet datus par jūsu vielu īpašībām un lietošanu</a:t>
            </a:r>
          </a:p>
          <a:p>
            <a:r>
              <a:rPr lang="lv-LV" noProof="0"/>
              <a:t>Novērtējiet riskus</a:t>
            </a:r>
          </a:p>
          <a:p>
            <a:r>
              <a:rPr lang="lv-LV" noProof="0"/>
              <a:t>Izstrādājiet šo risku pārvaldības pasākumus</a:t>
            </a:r>
          </a:p>
          <a:p>
            <a:r>
              <a:rPr lang="lv-LV" noProof="0"/>
              <a:t>Paziņojiet par tiem savā piegādes ķēdē </a:t>
            </a:r>
          </a:p>
          <a:p>
            <a:pPr marL="0" indent="0">
              <a:buNone/>
            </a:pPr>
            <a:endParaRPr lang="lv-LV" noProof="0" smtClean="0"/>
          </a:p>
          <a:p>
            <a:pPr marL="0" indent="0">
              <a:buNone/>
            </a:pPr>
            <a:r>
              <a:rPr lang="en-GB" noProof="0" smtClean="0">
                <a:sym typeface="Wingdings" panose="05000000000000000000" pitchFamily="2" charset="2"/>
              </a:rPr>
              <a:t></a:t>
            </a:r>
            <a:r>
              <a:rPr lang="lv-LV" smtClean="0"/>
              <a:t> </a:t>
            </a:r>
            <a:r>
              <a:rPr lang="lv-LV" noProof="0" smtClean="0"/>
              <a:t>Dokumentējiet to savā reģistrācijas dokumentācijā</a:t>
            </a:r>
          </a:p>
          <a:p>
            <a:pPr marL="0" indent="0">
              <a:buNone/>
            </a:pPr>
            <a:endParaRPr lang="lv-LV" noProof="0"/>
          </a:p>
        </p:txBody>
      </p:sp>
      <p:sp>
        <p:nvSpPr>
          <p:cNvPr id="5" name="Slide Number Placeholder 4"/>
          <p:cNvSpPr>
            <a:spLocks noGrp="1"/>
          </p:cNvSpPr>
          <p:nvPr>
            <p:ph type="sldNum" sz="quarter" idx="12"/>
          </p:nvPr>
        </p:nvSpPr>
        <p:spPr/>
        <p:txBody>
          <a:bodyPr/>
          <a:lstStyle/>
          <a:p>
            <a:fld id="{53FE240C-791C-4FA0-BA72-1FE57C9E7D13}" type="slidenum">
              <a:rPr lang="en-GB" smtClean="0"/>
              <a:t>3</a:t>
            </a:fld>
            <a:endParaRPr lang="lv-LV"/>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486" y="4797152"/>
            <a:ext cx="1463122" cy="1224136"/>
          </a:xfrm>
          <a:prstGeom prst="rect">
            <a:avLst/>
          </a:prstGeom>
        </p:spPr>
      </p:pic>
    </p:spTree>
    <p:extLst>
      <p:ext uri="{BB962C8B-B14F-4D97-AF65-F5344CB8AC3E}">
        <p14:creationId xmlns:p14="http://schemas.microsoft.com/office/powerpoint/2010/main" val="34013489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i="1" noProof="0"/>
              <a:t>REACH</a:t>
            </a:r>
            <a:r>
              <a:rPr lang="lv-LV" noProof="0"/>
              <a:t> reģistrācija 2018. gadā</a:t>
            </a:r>
          </a:p>
        </p:txBody>
      </p:sp>
      <p:sp>
        <p:nvSpPr>
          <p:cNvPr id="3" name="Content Placeholder 2"/>
          <p:cNvSpPr>
            <a:spLocks noGrp="1"/>
          </p:cNvSpPr>
          <p:nvPr>
            <p:ph idx="1"/>
          </p:nvPr>
        </p:nvSpPr>
        <p:spPr/>
        <p:txBody>
          <a:bodyPr/>
          <a:lstStyle/>
          <a:p>
            <a:pPr marL="0" indent="0">
              <a:buNone/>
            </a:pPr>
            <a:r>
              <a:rPr lang="lv-LV" noProof="0" smtClean="0"/>
              <a:t>1. posma darbības</a:t>
            </a:r>
          </a:p>
          <a:p>
            <a:pPr marL="457200" indent="-457200">
              <a:spcBef>
                <a:spcPts val="1200"/>
              </a:spcBef>
              <a:spcAft>
                <a:spcPts val="1200"/>
              </a:spcAft>
              <a:buFont typeface="+mj-lt"/>
              <a:buAutoNum type="arabicPeriod"/>
            </a:pPr>
            <a:r>
              <a:rPr lang="lv-LV" noProof="0"/>
              <a:t>Pārziniet savu portfeli</a:t>
            </a:r>
          </a:p>
          <a:p>
            <a:pPr marL="457200" indent="-457200">
              <a:spcBef>
                <a:spcPts val="1200"/>
              </a:spcBef>
              <a:spcAft>
                <a:spcPts val="1200"/>
              </a:spcAft>
              <a:buFont typeface="+mj-lt"/>
              <a:buAutoNum type="arabicPeriod"/>
            </a:pPr>
            <a:r>
              <a:rPr lang="lv-LV" noProof="0"/>
              <a:t>Identificējiet savu vielu</a:t>
            </a:r>
          </a:p>
          <a:p>
            <a:pPr marL="457200" indent="-457200">
              <a:spcBef>
                <a:spcPts val="1200"/>
              </a:spcBef>
              <a:spcAft>
                <a:spcPts val="1200"/>
              </a:spcAft>
              <a:buFont typeface="+mj-lt"/>
              <a:buAutoNum type="arabicPeriod"/>
            </a:pPr>
            <a:r>
              <a:rPr lang="lv-LV" noProof="0"/>
              <a:t>Nosakiet savus reģistrācijas pienākumus</a:t>
            </a:r>
          </a:p>
          <a:p>
            <a:pPr marL="457200" indent="-457200">
              <a:spcBef>
                <a:spcPts val="1200"/>
              </a:spcBef>
              <a:spcAft>
                <a:spcPts val="1200"/>
              </a:spcAft>
              <a:buFont typeface="+mj-lt"/>
              <a:buAutoNum type="arabicPeriod"/>
            </a:pPr>
            <a:r>
              <a:rPr lang="lv-LV" noProof="0"/>
              <a:t>Izprotiet savas informācijas vajadzības</a:t>
            </a:r>
          </a:p>
          <a:p>
            <a:pPr marL="457200" indent="-457200">
              <a:spcBef>
                <a:spcPts val="1200"/>
              </a:spcBef>
              <a:spcAft>
                <a:spcPts val="1200"/>
              </a:spcAft>
              <a:buFont typeface="+mj-lt"/>
              <a:buAutoNum type="arabicPeriod"/>
            </a:pPr>
            <a:r>
              <a:rPr lang="lv-LV" noProof="0"/>
              <a:t>Apsveriet ietekmi uz uzņēmējdarbību</a:t>
            </a:r>
          </a:p>
        </p:txBody>
      </p:sp>
      <p:sp>
        <p:nvSpPr>
          <p:cNvPr id="5" name="Slide Number Placeholder 4"/>
          <p:cNvSpPr>
            <a:spLocks noGrp="1"/>
          </p:cNvSpPr>
          <p:nvPr>
            <p:ph type="sldNum" sz="quarter" idx="12"/>
          </p:nvPr>
        </p:nvSpPr>
        <p:spPr/>
        <p:txBody>
          <a:bodyPr/>
          <a:lstStyle/>
          <a:p>
            <a:fld id="{53FE240C-791C-4FA0-BA72-1FE57C9E7D13}" type="slidenum">
              <a:rPr lang="en-GB" smtClean="0"/>
              <a:t>4</a:t>
            </a:fld>
            <a:endParaRPr lang="lv-LV"/>
          </a:p>
        </p:txBody>
      </p:sp>
    </p:spTree>
    <p:extLst>
      <p:ext uri="{BB962C8B-B14F-4D97-AF65-F5344CB8AC3E}">
        <p14:creationId xmlns:p14="http://schemas.microsoft.com/office/powerpoint/2010/main" val="1381194592"/>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smtClean="0"/>
              <a:t>Pārziniet savu portfeli</a:t>
            </a:r>
            <a:endParaRPr lang="lv-LV" noProof="0"/>
          </a:p>
        </p:txBody>
      </p:sp>
      <p:sp>
        <p:nvSpPr>
          <p:cNvPr id="3" name="Content Placeholder 2"/>
          <p:cNvSpPr>
            <a:spLocks noGrp="1"/>
          </p:cNvSpPr>
          <p:nvPr>
            <p:ph idx="1"/>
          </p:nvPr>
        </p:nvSpPr>
        <p:spPr/>
        <p:txBody>
          <a:bodyPr/>
          <a:lstStyle/>
          <a:p>
            <a:r>
              <a:rPr lang="lv-LV" noProof="0"/>
              <a:t>Iedaliet savu portfeli pēc </a:t>
            </a:r>
            <a:r>
              <a:rPr lang="lv-LV" noProof="0">
                <a:solidFill>
                  <a:schemeClr val="accent4">
                    <a:lumMod val="50000"/>
                  </a:schemeClr>
                </a:solidFill>
              </a:rPr>
              <a:t>vielām</a:t>
            </a:r>
            <a:r>
              <a:rPr lang="lv-LV" smtClean="0"/>
              <a:t>.</a:t>
            </a:r>
          </a:p>
          <a:p>
            <a:pPr lvl="1">
              <a:buFont typeface="Arial" panose="020b0604020202020204" pitchFamily="34" charset="0"/>
              <a:buChar char="•"/>
            </a:pPr>
            <a:r>
              <a:rPr lang="lv-LV" noProof="0"/>
              <a:t>Vielas kā tādas</a:t>
            </a:r>
          </a:p>
          <a:p>
            <a:pPr lvl="1">
              <a:buFont typeface="Arial" panose="020b0604020202020204" pitchFamily="34" charset="0"/>
              <a:buChar char="•"/>
            </a:pPr>
            <a:r>
              <a:rPr lang="lv-LV" noProof="0"/>
              <a:t>Maisījumi: kādas vielas tie satur?</a:t>
            </a:r>
          </a:p>
          <a:p>
            <a:pPr lvl="1">
              <a:buFont typeface="Arial" panose="020b0604020202020204" pitchFamily="34" charset="0"/>
              <a:buChar char="•"/>
            </a:pPr>
            <a:r>
              <a:rPr lang="lv-LV" noProof="0"/>
              <a:t>Izstrādājumi: kādas vielas no tiem izdalās?</a:t>
            </a:r>
          </a:p>
        </p:txBody>
      </p:sp>
      <p:sp>
        <p:nvSpPr>
          <p:cNvPr id="5" name="Slide Number Placeholder 4"/>
          <p:cNvSpPr>
            <a:spLocks noGrp="1"/>
          </p:cNvSpPr>
          <p:nvPr>
            <p:ph type="sldNum" sz="quarter" idx="12"/>
          </p:nvPr>
        </p:nvSpPr>
        <p:spPr/>
        <p:txBody>
          <a:bodyPr/>
          <a:lstStyle/>
          <a:p>
            <a:fld id="{53FE240C-791C-4FA0-BA72-1FE57C9E7D13}" type="slidenum">
              <a:rPr lang="en-GB" smtClean="0"/>
              <a:t>5</a:t>
            </a:fld>
            <a:endParaRPr lang="lv-LV"/>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3501008"/>
            <a:ext cx="4286250" cy="10572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964" y="4941168"/>
            <a:ext cx="4286250" cy="904875"/>
          </a:xfrm>
          <a:prstGeom prst="rect">
            <a:avLst/>
          </a:prstGeom>
        </p:spPr>
      </p:pic>
      <p:sp>
        <p:nvSpPr>
          <p:cNvPr id="8" name="TextBox 7"/>
          <p:cNvSpPr txBox="1"/>
          <p:nvPr/>
        </p:nvSpPr>
        <p:spPr>
          <a:xfrm>
            <a:off x="5951608" y="4029645"/>
            <a:ext cx="2387577" cy="369332"/>
          </a:xfrm>
          <a:prstGeom prst="rect">
            <a:avLst/>
          </a:prstGeom>
          <a:noFill/>
        </p:spPr>
        <p:txBody>
          <a:bodyPr wrap="none" rtlCol="0">
            <a:spAutoFit/>
          </a:bodyPr>
          <a:lstStyle/>
          <a:p>
            <a:r>
              <a:rPr lang="fi-FI" smtClean="0">
                <a:sym typeface="Wingdings" panose="05000000000000000000" pitchFamily="2" charset="2"/>
              </a:rPr>
              <a:t></a:t>
            </a:r>
            <a:r>
              <a:rPr lang="lv-LV" smtClean="0">
                <a:sym typeface="Wingdings" panose="05000000000000000000" pitchFamily="2" charset="2"/>
              </a:rPr>
              <a:t> Reģistrējiet vielu C</a:t>
            </a:r>
            <a:endParaRPr lang="lv-LV"/>
          </a:p>
        </p:txBody>
      </p:sp>
      <p:sp>
        <p:nvSpPr>
          <p:cNvPr id="10" name="TextBox 9"/>
          <p:cNvSpPr txBox="1"/>
          <p:nvPr/>
        </p:nvSpPr>
        <p:spPr>
          <a:xfrm>
            <a:off x="5951608" y="5208939"/>
            <a:ext cx="3072059" cy="369332"/>
          </a:xfrm>
          <a:prstGeom prst="rect">
            <a:avLst/>
          </a:prstGeom>
          <a:noFill/>
        </p:spPr>
        <p:txBody>
          <a:bodyPr wrap="none" rtlCol="0">
            <a:spAutoFit/>
          </a:bodyPr>
          <a:lstStyle/>
          <a:p>
            <a:r>
              <a:rPr lang="fi-FI" smtClean="0">
                <a:sym typeface="Wingdings" panose="05000000000000000000" pitchFamily="2" charset="2"/>
              </a:rPr>
              <a:t></a:t>
            </a:r>
            <a:r>
              <a:rPr lang="lv-LV" smtClean="0">
                <a:sym typeface="Wingdings" panose="05000000000000000000" pitchFamily="2" charset="2"/>
              </a:rPr>
              <a:t> Reģistrējiet vielu A un B</a:t>
            </a:r>
            <a:endParaRPr lang="lv-LV"/>
          </a:p>
        </p:txBody>
      </p:sp>
    </p:spTree>
    <p:extLst>
      <p:ext uri="{BB962C8B-B14F-4D97-AF65-F5344CB8AC3E}">
        <p14:creationId xmlns:p14="http://schemas.microsoft.com/office/powerpoint/2010/main" val="403421841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a:t>Identificējiet savu vielu</a:t>
            </a:r>
          </a:p>
        </p:txBody>
      </p:sp>
      <p:sp>
        <p:nvSpPr>
          <p:cNvPr id="3" name="Content Placeholder 2"/>
          <p:cNvSpPr>
            <a:spLocks noGrp="1"/>
          </p:cNvSpPr>
          <p:nvPr>
            <p:ph idx="1"/>
          </p:nvPr>
        </p:nvSpPr>
        <p:spPr/>
        <p:txBody>
          <a:bodyPr/>
          <a:lstStyle/>
          <a:p>
            <a:r>
              <a:rPr lang="lv-LV" noProof="0"/>
              <a:t>Nosakiet vielas </a:t>
            </a:r>
            <a:r>
              <a:rPr lang="lv-LV" noProof="0">
                <a:solidFill>
                  <a:schemeClr val="accent4">
                    <a:lumMod val="50000"/>
                  </a:schemeClr>
                </a:solidFill>
              </a:rPr>
              <a:t>sastāvu un veidu</a:t>
            </a:r>
            <a:r>
              <a:rPr lang="lv-LV" noProof="0"/>
              <a:t>:</a:t>
            </a:r>
          </a:p>
          <a:p>
            <a:pPr lvl="1">
              <a:buFont typeface="Arial" panose="020b0604020202020204" pitchFamily="34" charset="0"/>
              <a:buChar char="•"/>
            </a:pPr>
            <a:r>
              <a:rPr lang="lv-LV" noProof="0"/>
              <a:t>vienkomponenta viela</a:t>
            </a:r>
          </a:p>
          <a:p>
            <a:pPr lvl="1">
              <a:buFont typeface="Arial" panose="020b0604020202020204" pitchFamily="34" charset="0"/>
              <a:buChar char="•"/>
            </a:pPr>
            <a:r>
              <a:rPr lang="lv-LV" noProof="0"/>
              <a:t>daudzkomponentu viela</a:t>
            </a:r>
          </a:p>
          <a:p>
            <a:pPr lvl="1">
              <a:buFont typeface="Arial" panose="020b0604020202020204" pitchFamily="34" charset="0"/>
              <a:buChar char="•"/>
            </a:pPr>
            <a:r>
              <a:rPr lang="lv-LV" i="1" noProof="0"/>
              <a:t>UVCB </a:t>
            </a:r>
            <a:r>
              <a:rPr lang="lv-LV" noProof="0"/>
              <a:t>(vielas, kuru sastāvs nav zināms vai ir mainīgs, kas ir kompleksi reakcijas produkti vai bioloģiski materiāli)</a:t>
            </a:r>
          </a:p>
          <a:p>
            <a:pPr lvl="1"/>
            <a:endParaRPr lang="lv-LV" noProof="0"/>
          </a:p>
          <a:p>
            <a:r>
              <a:rPr lang="lv-LV" noProof="0"/>
              <a:t>Nosakiet </a:t>
            </a:r>
            <a:r>
              <a:rPr lang="lv-LV" noProof="0">
                <a:solidFill>
                  <a:schemeClr val="accent4">
                    <a:lumMod val="50000"/>
                  </a:schemeClr>
                </a:solidFill>
              </a:rPr>
              <a:t>nosaukumu</a:t>
            </a:r>
            <a:r>
              <a:rPr lang="lv-LV" noProof="0"/>
              <a:t> un identifikatorus (</a:t>
            </a:r>
            <a:r>
              <a:rPr lang="lv-LV" noProof="0">
                <a:solidFill>
                  <a:schemeClr val="accent4">
                    <a:lumMod val="50000"/>
                  </a:schemeClr>
                </a:solidFill>
              </a:rPr>
              <a:t>EK numurs </a:t>
            </a:r>
            <a:r>
              <a:rPr lang="lv-LV" noProof="0"/>
              <a:t>un </a:t>
            </a:r>
            <a:r>
              <a:rPr lang="lv-LV" i="1" noProof="0"/>
              <a:t>CAS </a:t>
            </a:r>
            <a:r>
              <a:rPr lang="lv-LV" noProof="0"/>
              <a:t>numurs)</a:t>
            </a:r>
          </a:p>
        </p:txBody>
      </p:sp>
      <p:sp>
        <p:nvSpPr>
          <p:cNvPr id="5" name="Slide Number Placeholder 4"/>
          <p:cNvSpPr>
            <a:spLocks noGrp="1"/>
          </p:cNvSpPr>
          <p:nvPr>
            <p:ph type="sldNum" sz="quarter" idx="12"/>
          </p:nvPr>
        </p:nvSpPr>
        <p:spPr/>
        <p:txBody>
          <a:bodyPr/>
          <a:lstStyle/>
          <a:p>
            <a:fld id="{53FE240C-791C-4FA0-BA72-1FE57C9E7D13}" type="slidenum">
              <a:rPr lang="en-GB" smtClean="0"/>
              <a:t>6</a:t>
            </a:fld>
            <a:endParaRPr lang="lv-LV"/>
          </a:p>
        </p:txBody>
      </p:sp>
    </p:spTree>
    <p:extLst>
      <p:ext uri="{BB962C8B-B14F-4D97-AF65-F5344CB8AC3E}">
        <p14:creationId xmlns:p14="http://schemas.microsoft.com/office/powerpoint/2010/main" val="88929798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7</a:t>
            </a:fld>
            <a:endParaRPr lang="lv-LV"/>
          </a:p>
        </p:txBody>
      </p:sp>
      <p:sp>
        <p:nvSpPr>
          <p:cNvPr id="4" name="Title 3"/>
          <p:cNvSpPr>
            <a:spLocks noGrp="1"/>
          </p:cNvSpPr>
          <p:nvPr>
            <p:ph type="title"/>
          </p:nvPr>
        </p:nvSpPr>
        <p:spPr/>
        <p:txBody>
          <a:bodyPr/>
          <a:lstStyle/>
          <a:p>
            <a:r>
              <a:rPr lang="lv-LV" noProof="0" smtClean="0"/>
              <a:t>Identificējiet savu vielu (2)</a:t>
            </a:r>
            <a:endParaRPr lang="lv-LV" noProof="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597" y="2420888"/>
            <a:ext cx="2752725" cy="2590800"/>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8588" y="2461392"/>
            <a:ext cx="2619375" cy="258127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46229" y="2461392"/>
            <a:ext cx="2962275" cy="2581275"/>
          </a:xfrm>
          <a:prstGeom prst="rect">
            <a:avLst/>
          </a:prstGeom>
        </p:spPr>
      </p:pic>
      <p:sp>
        <p:nvSpPr>
          <p:cNvPr id="9" name="TextBox 8"/>
          <p:cNvSpPr txBox="1"/>
          <p:nvPr/>
        </p:nvSpPr>
        <p:spPr>
          <a:xfrm>
            <a:off x="430529" y="5146182"/>
            <a:ext cx="2849883" cy="369332"/>
          </a:xfrm>
          <a:prstGeom prst="rect">
            <a:avLst/>
          </a:prstGeom>
          <a:noFill/>
        </p:spPr>
        <p:txBody>
          <a:bodyPr wrap="none" rtlCol="0">
            <a:spAutoFit/>
          </a:bodyPr>
          <a:lstStyle/>
          <a:p>
            <a:r>
              <a:rPr lang="lv-LV" b="1" smtClean="0">
                <a:sym typeface="Wingdings" panose="05000000000000000000" pitchFamily="2" charset="2"/>
              </a:rPr>
              <a:t>Vienkomponenta viela</a:t>
            </a:r>
            <a:endParaRPr lang="lv-LV" b="1"/>
          </a:p>
        </p:txBody>
      </p:sp>
      <p:sp>
        <p:nvSpPr>
          <p:cNvPr id="10" name="TextBox 9"/>
          <p:cNvSpPr txBox="1"/>
          <p:nvPr/>
        </p:nvSpPr>
        <p:spPr>
          <a:xfrm>
            <a:off x="3282620" y="5146182"/>
            <a:ext cx="2795381" cy="369332"/>
          </a:xfrm>
          <a:prstGeom prst="rect">
            <a:avLst/>
          </a:prstGeom>
          <a:noFill/>
        </p:spPr>
        <p:txBody>
          <a:bodyPr wrap="none" rtlCol="0">
            <a:spAutoFit/>
          </a:bodyPr>
          <a:lstStyle/>
          <a:p>
            <a:r>
              <a:rPr lang="lv-LV" b="1" smtClean="0">
                <a:sym typeface="Wingdings" panose="05000000000000000000" pitchFamily="2" charset="2"/>
              </a:rPr>
              <a:t>Daudzkomponentu viela</a:t>
            </a:r>
            <a:endParaRPr lang="lv-LV" b="1"/>
          </a:p>
        </p:txBody>
      </p:sp>
      <p:sp>
        <p:nvSpPr>
          <p:cNvPr id="11" name="TextBox 10"/>
          <p:cNvSpPr txBox="1"/>
          <p:nvPr/>
        </p:nvSpPr>
        <p:spPr>
          <a:xfrm>
            <a:off x="6768933" y="5145510"/>
            <a:ext cx="1725088" cy="369332"/>
          </a:xfrm>
          <a:prstGeom prst="rect">
            <a:avLst/>
          </a:prstGeom>
          <a:noFill/>
        </p:spPr>
        <p:txBody>
          <a:bodyPr wrap="none" rtlCol="0">
            <a:spAutoFit/>
          </a:bodyPr>
          <a:lstStyle/>
          <a:p>
            <a:r>
              <a:rPr lang="lv-LV" b="1" i="1" smtClean="0">
                <a:sym typeface="Wingdings" panose="05000000000000000000" pitchFamily="2" charset="2"/>
              </a:rPr>
              <a:t>UVCB</a:t>
            </a:r>
            <a:r>
              <a:rPr lang="lv-LV" b="1" smtClean="0">
                <a:sym typeface="Wingdings" panose="05000000000000000000" pitchFamily="2" charset="2"/>
              </a:rPr>
              <a:t> viela</a:t>
            </a:r>
            <a:endParaRPr lang="lv-LV" b="1"/>
          </a:p>
        </p:txBody>
      </p:sp>
    </p:spTree>
    <p:extLst>
      <p:ext uri="{BB962C8B-B14F-4D97-AF65-F5344CB8AC3E}">
        <p14:creationId xmlns:p14="http://schemas.microsoft.com/office/powerpoint/2010/main" val="641361820"/>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sz="3200" noProof="0"/>
              <a:t>Nosakiet savus reģistrācijas pienākumus</a:t>
            </a:r>
          </a:p>
        </p:txBody>
      </p:sp>
      <p:sp>
        <p:nvSpPr>
          <p:cNvPr id="5" name="Slide Number Placeholder 4"/>
          <p:cNvSpPr>
            <a:spLocks noGrp="1"/>
          </p:cNvSpPr>
          <p:nvPr>
            <p:ph type="sldNum" sz="quarter" idx="12"/>
          </p:nvPr>
        </p:nvSpPr>
        <p:spPr/>
        <p:txBody>
          <a:bodyPr/>
          <a:lstStyle/>
          <a:p>
            <a:fld id="{53FE240C-791C-4FA0-BA72-1FE57C9E7D13}" type="slidenum">
              <a:rPr lang="en-GB" smtClean="0"/>
              <a:t>8</a:t>
            </a:fld>
            <a:endParaRPr lang="lv-LV"/>
          </a:p>
        </p:txBody>
      </p:sp>
      <p:sp>
        <p:nvSpPr>
          <p:cNvPr id="17" name="TextBox 16"/>
          <p:cNvSpPr txBox="1"/>
          <p:nvPr/>
        </p:nvSpPr>
        <p:spPr>
          <a:xfrm>
            <a:off x="2195736" y="3177006"/>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lv-LV"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JĀ</a:t>
            </a:r>
          </a:p>
        </p:txBody>
      </p:sp>
      <p:sp>
        <p:nvSpPr>
          <p:cNvPr id="18" name="TextBox 17"/>
          <p:cNvSpPr txBox="1"/>
          <p:nvPr/>
        </p:nvSpPr>
        <p:spPr>
          <a:xfrm>
            <a:off x="4150098" y="3166131"/>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lv-LV"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JĀ</a:t>
            </a:r>
          </a:p>
        </p:txBody>
      </p:sp>
      <p:sp>
        <p:nvSpPr>
          <p:cNvPr id="19" name="TextBox 18"/>
          <p:cNvSpPr txBox="1"/>
          <p:nvPr/>
        </p:nvSpPr>
        <p:spPr>
          <a:xfrm>
            <a:off x="6166322" y="3166131"/>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lv-LV"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JĀ</a:t>
            </a:r>
          </a:p>
        </p:txBody>
      </p:sp>
      <p:pic>
        <p:nvPicPr>
          <p:cNvPr id="20"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79712" y="1943062"/>
            <a:ext cx="1092551" cy="99890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B:\IEtemp\u07041\Temporary Internet Files\Content.Outlook\DOW1UNL0\weight_lg (2).pn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156176" y="2147015"/>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B:\IEtemp\u07041\Temporary Internet Files\Content.Outlook\DOW1UNL0\substance_blue_lg (2).pn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150098" y="2090221"/>
            <a:ext cx="709934" cy="765398"/>
          </a:xfrm>
          <a:prstGeom prst="rect">
            <a:avLst/>
          </a:prstGeom>
          <a:noFill/>
          <a:extLst>
            <a:ext uri="{909E8E84-426E-40DD-AFC4-6F175D3DCCD1}">
              <a14:hiddenFill xmlns:a14="http://schemas.microsoft.com/office/drawing/2010/main">
                <a:solidFill>
                  <a:srgbClr val="FFFFFF"/>
                </a:solidFill>
              </a14:hiddenFill>
            </a:ext>
          </a:extLst>
        </p:spPr>
      </p:pic>
      <p:sp>
        <p:nvSpPr>
          <p:cNvPr id="23" name="Freeform 22"/>
          <p:cNvSpPr/>
          <p:nvPr/>
        </p:nvSpPr>
        <p:spPr>
          <a:xfrm>
            <a:off x="3072263" y="362623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sp>
        <p:nvSpPr>
          <p:cNvPr id="24" name="Freeform 23"/>
          <p:cNvSpPr/>
          <p:nvPr/>
        </p:nvSpPr>
        <p:spPr>
          <a:xfrm flipH="1">
            <a:off x="4572000" y="359817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cxnSp>
        <p:nvCxnSpPr>
          <p:cNvPr id="25" name="Straight Arrow Connector 24"/>
          <p:cNvCxnSpPr>
            <a:stCxn id="24" idx="25"/>
          </p:cNvCxnSpPr>
          <p:nvPr/>
        </p:nvCxnSpPr>
        <p:spPr>
          <a:xfrm>
            <a:off x="4572000" y="4988246"/>
            <a:ext cx="2538" cy="626156"/>
          </a:xfrm>
          <a:prstGeom prst="straightConnector1">
            <a:avLst/>
          </a:prstGeom>
          <a:noFill/>
          <a:ln w="127000" cap="flat" cmpd="sng" algn="ctr">
            <a:solidFill>
              <a:srgbClr val="D7EFFA">
                <a:lumMod val="50000"/>
              </a:srgbClr>
            </a:solidFill>
            <a:prstDash val="solid"/>
            <a:headEnd type="none" w="med" len="med"/>
            <a:tailEnd type="triangle" w="med" len="med"/>
          </a:ln>
          <a:effectLst/>
        </p:spPr>
      </p:cxnSp>
      <p:sp>
        <p:nvSpPr>
          <p:cNvPr id="27" name="Text Placeholder 3"/>
          <p:cNvSpPr txBox="1"/>
          <p:nvPr/>
        </p:nvSpPr>
        <p:spPr>
          <a:xfrm>
            <a:off x="540000" y="5733256"/>
            <a:ext cx="8064000" cy="35072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ct val="0"/>
              </a:spcAft>
              <a:buClrTx/>
              <a:buSzTx/>
              <a:buFont typeface="Arial" pitchFamily="34" charset="0"/>
              <a:buNone/>
              <a:defRPr/>
            </a:pPr>
            <a:r>
              <a:rPr kumimoji="0" lang="lv-LV" sz="2400" b="1" i="0" u="none" strike="noStrike" kern="1200" cap="none" spc="0" normalizeH="0" baseline="0" noProof="0" smtClean="0">
                <a:ln>
                  <a:noFill/>
                </a:ln>
                <a:solidFill>
                  <a:srgbClr val="D7EFFA">
                    <a:lumMod val="50000"/>
                  </a:srgbClr>
                </a:solidFill>
                <a:effectLst/>
                <a:uLnTx/>
                <a:uFillTx/>
                <a:latin typeface="Verdana"/>
              </a:rPr>
              <a:t>Jums šī viela ir jāreģistrē!</a:t>
            </a:r>
            <a:endParaRPr kumimoji="0" lang="lv-LV" sz="2400" b="1" i="0" u="none" strike="noStrike" kern="1200" cap="none" spc="0" normalizeH="0" baseline="0" noProof="0">
              <a:ln>
                <a:noFill/>
              </a:ln>
              <a:solidFill>
                <a:srgbClr val="D7EFFA">
                  <a:lumMod val="50000"/>
                </a:srgbClr>
              </a:solidFill>
              <a:effectLst/>
              <a:uLnTx/>
              <a:uFillTx/>
              <a:latin typeface="Verdana"/>
              <a:ea typeface="+mn-ea"/>
              <a:cs typeface="Arial" pitchFamily="34" charset="0"/>
            </a:endParaRPr>
          </a:p>
        </p:txBody>
      </p:sp>
    </p:spTree>
    <p:extLst>
      <p:ext uri="{BB962C8B-B14F-4D97-AF65-F5344CB8AC3E}">
        <p14:creationId xmlns:p14="http://schemas.microsoft.com/office/powerpoint/2010/main" val="88929798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lv-LV" noProof="0"/>
              <a:t>Funkcija piegādes ķēdē</a:t>
            </a:r>
          </a:p>
        </p:txBody>
      </p:sp>
      <p:sp>
        <p:nvSpPr>
          <p:cNvPr id="3" name="Content Placeholder 2"/>
          <p:cNvSpPr>
            <a:spLocks noGrp="1"/>
          </p:cNvSpPr>
          <p:nvPr>
            <p:ph idx="1"/>
          </p:nvPr>
        </p:nvSpPr>
        <p:spPr/>
        <p:txBody>
          <a:bodyPr/>
          <a:lstStyle/>
          <a:p>
            <a:pPr marL="0" indent="0">
              <a:buNone/>
            </a:pPr>
            <a:r>
              <a:rPr lang="lv-LV" noProof="0"/>
              <a:t>Vai </a:t>
            </a:r>
            <a:r>
              <a:rPr lang="lv-LV" b="1" noProof="0"/>
              <a:t>jums</a:t>
            </a:r>
            <a:r>
              <a:rPr lang="lv-LV" noProof="0"/>
              <a:t> ir jāreģistrē viela?</a:t>
            </a:r>
          </a:p>
          <a:p>
            <a:pPr marL="0" indent="0">
              <a:buNone/>
            </a:pPr>
            <a:endParaRPr lang="lv-LV" sz="1400" noProof="0"/>
          </a:p>
          <a:p>
            <a:r>
              <a:rPr lang="lv-LV" noProof="0"/>
              <a:t>Nosakiet, vai jūs esat:</a:t>
            </a:r>
          </a:p>
          <a:p>
            <a:pPr lvl="1" fontAlgn="t">
              <a:buFont typeface="Arial" panose="020b0604020202020204" pitchFamily="34" charset="0"/>
              <a:buChar char="•"/>
            </a:pPr>
            <a:r>
              <a:rPr lang="lv-LV" noProof="0" smtClean="0"/>
              <a:t>ražotājs</a:t>
            </a:r>
            <a:endParaRPr lang="lv-LV" noProof="0"/>
          </a:p>
          <a:p>
            <a:pPr lvl="1">
              <a:buFont typeface="Arial" panose="020b0604020202020204" pitchFamily="34" charset="0"/>
              <a:buChar char="•"/>
            </a:pPr>
            <a:r>
              <a:rPr lang="lv-LV" noProof="0" smtClean="0"/>
              <a:t>importētājs </a:t>
            </a:r>
            <a:r>
              <a:rPr lang="lv-LV" b="1" noProof="0" smtClean="0"/>
              <a:t>uz</a:t>
            </a:r>
            <a:r>
              <a:rPr lang="lv-LV" noProof="0" smtClean="0"/>
              <a:t> EEZ</a:t>
            </a:r>
          </a:p>
          <a:p>
            <a:pPr lvl="1">
              <a:buFont typeface="Arial" panose="020b0604020202020204" pitchFamily="34" charset="0"/>
              <a:buChar char="•"/>
            </a:pPr>
            <a:r>
              <a:rPr lang="lv-LV" noProof="0" smtClean="0"/>
              <a:t>vienīgais pārstāvis </a:t>
            </a:r>
            <a:endParaRPr lang="lv-LV" noProof="0"/>
          </a:p>
          <a:p>
            <a:pPr lvl="1">
              <a:buFont typeface="Arial" panose="020b0604020202020204" pitchFamily="34" charset="0"/>
              <a:buChar char="•"/>
            </a:pPr>
            <a:r>
              <a:rPr lang="lv-LV" noProof="0" smtClean="0"/>
              <a:t>izstrādājuma, </a:t>
            </a:r>
            <a:br/>
            <a:r>
              <a:rPr lang="lv-LV" noProof="0" smtClean="0"/>
              <a:t>no kura viela izdalās, </a:t>
            </a:r>
            <a:br/>
            <a:r>
              <a:rPr lang="lv-LV" noProof="0" smtClean="0"/>
              <a:t>ražotājs vai importētājs</a:t>
            </a:r>
          </a:p>
          <a:p>
            <a:pPr marL="0" indent="0">
              <a:buNone/>
            </a:pPr>
            <a:endParaRPr lang="lv-LV" noProof="0"/>
          </a:p>
        </p:txBody>
      </p:sp>
      <p:sp>
        <p:nvSpPr>
          <p:cNvPr id="5" name="Slide Number Placeholder 4"/>
          <p:cNvSpPr>
            <a:spLocks noGrp="1"/>
          </p:cNvSpPr>
          <p:nvPr>
            <p:ph type="sldNum" sz="quarter" idx="12"/>
          </p:nvPr>
        </p:nvSpPr>
        <p:spPr/>
        <p:txBody>
          <a:bodyPr/>
          <a:lstStyle/>
          <a:p>
            <a:fld id="{53FE240C-791C-4FA0-BA72-1FE57C9E7D13}" type="slidenum">
              <a:rPr lang="en-GB" smtClean="0"/>
              <a:t>9</a:t>
            </a:fld>
            <a:endParaRPr lang="lv-LV"/>
          </a:p>
        </p:txBody>
      </p:sp>
      <p:pic>
        <p:nvPicPr>
          <p:cNvPr id="6"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548680"/>
            <a:ext cx="983098" cy="89883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4788024" y="2766918"/>
            <a:ext cx="4392488" cy="4118466"/>
            <a:chOff x="4788024" y="2766918"/>
            <a:chExt cx="4392488" cy="4118466"/>
          </a:xfrm>
        </p:grpSpPr>
        <p:pic>
          <p:nvPicPr>
            <p:cNvPr id="8" name="Picture 2" descr="B:\IEtemp\u07041\Temporary Internet Files\Content.Outlook\DOW1UNL0\WRLD-EU-01-0002 (5).png"/>
            <p:cNvPicPr>
              <a:picLocks noChangeAspect="1" noChangeArrowheads="1"/>
            </p:cNvPicPr>
            <p:nvPr/>
          </p:nvPicPr>
          <p:blipFill>
            <a:blip r:embed="rId4">
              <a:extLst>
                <a:ext uri="{28A0092B-C50C-407E-A947-70E740481C1C}">
                  <a14:useLocalDpi xmlns:a14="http://schemas.microsoft.com/office/drawing/2010/main" val="0"/>
                </a:ext>
              </a:extLst>
            </a:blip>
            <a:srcRect l="15745" r="6225"/>
            <a:stretch>
              <a:fillRect/>
            </a:stretch>
          </p:blipFill>
          <p:spPr bwMode="auto">
            <a:xfrm>
              <a:off x="4896512" y="2766918"/>
              <a:ext cx="4284000" cy="411846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788024" y="2766918"/>
              <a:ext cx="432048" cy="518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89297989"/>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ACTV10-6-53867</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https://activity.echa.europa.eu/sites/act-10/process-10-11/_layouts/DocIdRedir.aspx?ID=ACTV10-6-53867</Url>
      <Description>ACTV10-6-53867</Description>
    </_dlc_DocIdUrl>
    <ECHACategoryTaxHTField0 xmlns="1a101ee2-a8a8-4e0f-bfd9-aff15f9bc839">
      <Terms xmlns="http://schemas.microsoft.com/office/infopath/2007/PartnerControls"/>
    </ECHACategoryTaxHTField0>
  </documentManagement>
</p:properties>
</file>

<file path=customXml/item5.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61D9F9-A681-4970-9AB3-BB2CEB580C4E}">
  <ds:schemaRefs/>
</ds:datastoreItem>
</file>

<file path=customXml/itemProps2.xml><?xml version="1.0" encoding="utf-8"?>
<ds:datastoreItem xmlns:ds="http://schemas.openxmlformats.org/officeDocument/2006/customXml" ds:itemID="{393C2A4F-378A-406C-8017-7706C7BE96B5}">
  <ds:schemaRefs/>
</ds:datastoreItem>
</file>

<file path=customXml/itemProps3.xml><?xml version="1.0" encoding="utf-8"?>
<ds:datastoreItem xmlns:ds="http://schemas.openxmlformats.org/officeDocument/2006/customXml" ds:itemID="{57325CAE-108D-4A40-AB78-5D4972D3F836}">
  <ds:schemaRefs/>
</ds:datastoreItem>
</file>

<file path=customXml/itemProps4.xml><?xml version="1.0" encoding="utf-8"?>
<ds:datastoreItem xmlns:ds="http://schemas.openxmlformats.org/officeDocument/2006/customXml" ds:itemID="{7BCF6A5F-9D12-494B-A636-D4E7909EB38C}">
  <ds:schemaRefs>
    <ds:schemaRef ds:uri="1a101ee2-a8a8-4e0f-bfd9-aff15f9bc839"/>
    <ds:schemaRef ds:uri="b80ede5c-af4c-4bf2-9a87-706a3579dc11"/>
    <ds:schemaRef ds:uri="http://purl.org/dc/elements/1.1/"/>
    <ds:schemaRef ds:uri="http://schemas.microsoft.com/office/2006/documentManagement/types"/>
    <ds:schemaRef ds:uri="http://www.w3.org/XML/1998/namespace"/>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5.xml><?xml version="1.0" encoding="utf-8"?>
<ds:datastoreItem xmlns:ds="http://schemas.openxmlformats.org/officeDocument/2006/customXml" ds:itemID="{C76D3154-D410-410D-99F3-77F945B41597}">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154</Paragraphs>
  <Slides>19</Slides>
  <Notes>19</Notes>
  <TotalTime>783</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Theme</vt:lpstr>
      <vt:lpstr>Slide 1</vt:lpstr>
      <vt:lpstr>Šīs prezentācijas mērķis</vt:lpstr>
      <vt:lpstr>Reģistrācija ir jūsu pienākums</vt:lpstr>
      <vt:lpstr>REACH reģistrācija 2018. gadā</vt:lpstr>
      <vt:lpstr>Pārziniet savu portfeli</vt:lpstr>
      <vt:lpstr>Identificējiet savu vielu</vt:lpstr>
      <vt:lpstr>Identificējiet savu vielu (2)</vt:lpstr>
      <vt:lpstr>Nosakiet savus reģistrācijas pienākumus</vt:lpstr>
      <vt:lpstr>Funkcija piegādes ķēdē</vt:lpstr>
      <vt:lpstr>Aptvērums un izņēmumi</vt:lpstr>
      <vt:lpstr>Apjoms</vt:lpstr>
      <vt:lpstr>Kāda informācija jums ir vajadzīga?</vt:lpstr>
      <vt:lpstr>Nepieciešamā informācija</vt:lpstr>
      <vt:lpstr>Nepieciešamā informācija</vt:lpstr>
      <vt:lpstr>Starpproduktu reģistrācijai nepieciešamā informācija</vt:lpstr>
      <vt:lpstr>Pirms jaunu datu sagatavošanas</vt:lpstr>
      <vt:lpstr>Kas jums jāņem vērā savā uzņēmējdarbībā</vt:lpstr>
      <vt:lpstr>Kas jums jāņem vērā savā uzņēmējdarbībā</vt:lpstr>
      <vt:lpstr>Nobeiguma paziņojumi</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125</cp:revision>
  <dcterms:created xsi:type="dcterms:W3CDTF">2015-06-16T10:48:03Z</dcterms:created>
  <dcterms:modified xsi:type="dcterms:W3CDTF">2017-05-29T07:30:46Z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ed931fd9-2bd9-4ebe-aa66-16fcb727f00e</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