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48" r:id="rId7"/>
  </p:sldMasterIdLst>
  <p:notesMasterIdLst>
    <p:notesMasterId r:id="rId8"/>
  </p:notesMasterIdLst>
  <p:sldIdLst>
    <p:sldId id="256" r:id="rId9"/>
    <p:sldId id="290" r:id="rId10"/>
    <p:sldId id="288" r:id="rId11"/>
    <p:sldId id="263" r:id="rId12"/>
    <p:sldId id="266" r:id="rId13"/>
    <p:sldId id="267" r:id="rId14"/>
    <p:sldId id="287" r:id="rId15"/>
    <p:sldId id="268" r:id="rId16"/>
    <p:sldId id="269" r:id="rId17"/>
    <p:sldId id="270" r:id="rId18"/>
    <p:sldId id="271" r:id="rId19"/>
    <p:sldId id="277" r:id="rId20"/>
    <p:sldId id="278" r:id="rId21"/>
    <p:sldId id="282" r:id="rId22"/>
    <p:sldId id="289" r:id="rId23"/>
    <p:sldId id="279" r:id="rId24"/>
    <p:sldId id="280" r:id="rId25"/>
    <p:sldId id="281" r:id="rId26"/>
    <p:sldId id="284" r:id="rId27"/>
  </p:sldIdLst>
  <p:sldSz cx="9144000" cy="6858000" type="screen4x3"/>
  <p:notesSz cx="6797675" cy="9926638"/>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WALIN Laura" initials="WL" lastIdx="0" clrIdx="0">
    <p:extLst>
      <p:ext uri="{19B8F6BF-5375-455C-9EA6-DF929625EA0E}">
        <p15:presenceInfo xmlns:p15="http://schemas.microsoft.com/office/powerpoint/2012/main" userId="S-1-5-21-2444889250-2882189981-708495972-2135" providerId="AD"/>
      </p:ext>
    </p:extLst>
  </p:cmAuthor>
  <p:cmAuthor id="2" name="BUCHANAN Steven" initials="BS" lastIdx="0" clrIdx="1">
    <p:extLst>
      <p:ext uri="{19B8F6BF-5375-455C-9EA6-DF929625EA0E}">
        <p15:presenceInfo xmlns:p15="http://schemas.microsoft.com/office/powerpoint/2012/main" userId="S-1-5-21-2444889250-2882189981-708495972-1879" providerId="AD"/>
      </p:ext>
    </p:extLst>
  </p:cmAuthor>
  <p:cmAuthor id="3" name="MUSSET Christel" initials="MC" lastIdx="0" clrIdx="2">
    <p:extLst>
      <p:ext uri="{19B8F6BF-5375-455C-9EA6-DF929625EA0E}">
        <p15:presenceInfo xmlns:p15="http://schemas.microsoft.com/office/powerpoint/2012/main" userId="S-1-5-21-2444889250-2882189981-708495972-1341" providerId="AD"/>
      </p:ext>
    </p:extLst>
  </p:cmAuthor>
  <p:cmAuthor id="4" name="TROUTH Paul" initials="TP" lastIdx="0" clrIdx="3">
    <p:extLst>
      <p:ext uri="{19B8F6BF-5375-455C-9EA6-DF929625EA0E}">
        <p15:presenceInfo xmlns:p15="http://schemas.microsoft.com/office/powerpoint/2012/main" userId="S-1-5-21-2444889250-2882189981-708495972-51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76261" autoAdjust="0"/>
  </p:normalViewPr>
  <p:slideViewPr>
    <p:cSldViewPr>
      <p:cViewPr varScale="1">
        <p:scale>
          <a:sx n="78" d="100"/>
          <a:sy n="78" d="100"/>
        </p:scale>
        <p:origin x="102" y="312"/>
      </p:cViewPr>
      <p:guideLst>
        <p:guide orient="horz" pos="2160"/>
        <p:guide pos="2880"/>
      </p:guideLst>
    </p:cSldViewPr>
  </p:slideViewPr>
  <p:outlineViewPr>
    <p:cViewPr>
      <p:scale>
        <a:sx n="33" d="100"/>
        <a:sy n="33" d="100"/>
      </p:scale>
      <p:origin x="0" y="-17466"/>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tags" Target="tags/tag1.xml" /><Relationship Id="rId29" Type="http://schemas.openxmlformats.org/officeDocument/2006/relationships/presProps" Target="presProps.xml" /><Relationship Id="rId3" Type="http://schemas.openxmlformats.org/officeDocument/2006/relationships/customXml" Target="../customXml/item3.xml" /><Relationship Id="rId30" Type="http://schemas.openxmlformats.org/officeDocument/2006/relationships/viewProps" Target="viewProps.xml" /><Relationship Id="rId31" Type="http://schemas.openxmlformats.org/officeDocument/2006/relationships/theme" Target="theme/theme1.xml" /><Relationship Id="rId32"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8E478A7-AFE6-4A1C-B985-B1032FA8D500}" type="datetimeFigureOut">
              <a:rPr lang="en-GB" smtClean="0"/>
              <a:t>29/05/2017</a:t>
            </a:fld>
            <a:endParaRPr lang="et-E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et-EE"/>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et-EE"/>
          </a:p>
        </p:txBody>
      </p:sp>
    </p:spTree>
    <p:extLst>
      <p:ext uri="{BB962C8B-B14F-4D97-AF65-F5344CB8AC3E}">
        <p14:creationId xmlns:p14="http://schemas.microsoft.com/office/powerpoint/2010/main" val="3987989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Teatavaid aineid ei ole vaja registreerida, peamiselt seepärast, et teadaolevalt põhjustavad need minimaalset riski. Märkus: polümeeride puhul kontrollige hoolikalt polümeeriks liigitamise kriteeriume ning kui aine on polümeer, peate selle asemel registreerima monomeerid.</a:t>
            </a:r>
          </a:p>
          <a:p>
            <a:endParaRPr lang="et-EE" smtClean="0"/>
          </a:p>
          <a:p>
            <a:r>
              <a:rPr lang="et-EE" smtClean="0"/>
              <a:t>Registreerimiskohustusest on vabastatud ka mõned ainete </a:t>
            </a:r>
            <a:r>
              <a:rPr lang="et-EE" u="sng" smtClean="0"/>
              <a:t>kasutusalad</a:t>
            </a:r>
            <a:r>
              <a:rPr lang="et-EE" smtClean="0"/>
              <a:t>, sest need on muude õigusaktide või REACH-määruse muude sätete alusel piisavalt reguleeritud. Kui kasutate ainet ainult registreerimiskohustusest vabastatud viisil, ei ole seda vaja registreerida, ent kui te ise või teie kliendid kasutavad ainet ka muul viisil, siis peate selle registreerima.</a:t>
            </a:r>
          </a:p>
          <a:p>
            <a:endParaRPr lang="et-EE" smtClean="0"/>
          </a:p>
          <a:p>
            <a:r>
              <a:rPr lang="et-EE" smtClean="0"/>
              <a:t>Kolmas registreerimiskohustusest vabastatud ainete kategooria on seotud eritingimustega, nagu juba registreeritud reimporditavad ained, jäätmetena kõrvaldatavad ained või jäätmetest taaskasutusse võetud ained, mis on juba registreeritud.</a:t>
            </a:r>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Kolmas tegur, mida tuleb lisaks teie rollile ja ainele endale kaaluda, on aine kogus ning esitada tuleb järgmine küsimus „</a:t>
            </a:r>
            <a:r>
              <a:rPr lang="et-EE" b="1" smtClean="0">
                <a:solidFill>
                  <a:srgbClr val="0046AD"/>
                </a:solidFill>
              </a:rPr>
              <a:t>Kas mu aine kogus on vähemalt üks tonn aastas</a:t>
            </a:r>
            <a:r>
              <a:rPr lang="et-EE" smtClean="0">
                <a:solidFill>
                  <a:srgbClr val="0046AD"/>
                </a:solidFill>
              </a:rPr>
              <a:t>?“</a:t>
            </a:r>
            <a:r>
              <a:rPr lang="et-EE" smtClean="0"/>
              <a:t> </a:t>
            </a:r>
          </a:p>
          <a:p>
            <a:endParaRPr lang="et-EE" smtClean="0"/>
          </a:p>
          <a:p>
            <a:r>
              <a:rPr lang="et-EE" smtClean="0"/>
              <a:t>Kogusest sõltub ka see, kui palju teavet tuleb teil registreerimistoimikus esitada, seega peaksite ühtlasi kindlaks tegema, kas teie aine kogus jääb vahemikku 1–10 tonni aastas, 10–100 tonni aastas, 100–1000 tonni aastas või üle 1000 tonni aastas.</a:t>
            </a:r>
          </a:p>
          <a:p>
            <a:endParaRPr lang="et-EE" smtClean="0"/>
          </a:p>
          <a:p>
            <a:r>
              <a:rPr lang="et-EE" smtClean="0"/>
              <a:t>Kui on täidetud kolme järjestikuse aasta nõue, arvutatakse nii registreerimistähtaja kui ka nõutava teabe kindlaksmääramiseks kasutatavad kogused kolme aasta keskmisena.</a:t>
            </a:r>
          </a:p>
          <a:p>
            <a:endParaRPr lang="et-EE" baseline="0" smtClean="0"/>
          </a:p>
          <a:p>
            <a:pPr marL="0" marR="0" lvl="0" indent="0" algn="l" defTabSz="914400" rtl="0" eaLnBrk="1" fontAlgn="auto" latinLnBrk="0" hangingPunct="1">
              <a:lnSpc>
                <a:spcPct val="100000"/>
              </a:lnSpc>
              <a:spcBef>
                <a:spcPct val="0"/>
              </a:spcBef>
              <a:spcAft>
                <a:spcPct val="0"/>
              </a:spcAft>
              <a:buClrTx/>
              <a:buSzTx/>
              <a:buFontTx/>
              <a:buNone/>
              <a:defRPr/>
            </a:pPr>
            <a:r>
              <a:rPr lang="et-EE" smtClean="0"/>
              <a:t>Kui kasutate ainet ka </a:t>
            </a:r>
            <a:r>
              <a:rPr lang="et-EE" i="1" smtClean="0"/>
              <a:t>vaheainena rangelt ohjatud tingimustes mõne muu aine tootmiseks</a:t>
            </a:r>
            <a:r>
              <a:rPr lang="et-EE" smtClean="0"/>
              <a:t>, on teil tavaliselt võimalik see kogus eraldi arvutada. Vaheaine registreerimisel tuleb esitada vähem teavet kui täielikus registreerimistoimikus.</a:t>
            </a:r>
          </a:p>
          <a:p>
            <a:endParaRPr lang="et-EE" smtClean="0"/>
          </a:p>
          <a:p>
            <a:r>
              <a:rPr lang="et-EE" b="1" smtClean="0"/>
              <a:t>Kasulikud lingid</a:t>
            </a:r>
          </a:p>
          <a:p>
            <a:r>
              <a:rPr lang="et-EE" smtClean="0"/>
              <a:t>Registreerimisjuhend, punktid 2.2.6 ja 2.3 (https://echa.europa.eu/et/guidance-documents/guidance-on-reach)</a:t>
            </a:r>
          </a:p>
          <a:p>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Järgmisel kolmel slaidil on viidatud sellele, millist teavet tuleb teil registreerimiseks koguda või koostada.</a:t>
            </a:r>
          </a:p>
          <a:p>
            <a:endParaRPr lang="et-EE" baseline="0" smtClean="0"/>
          </a:p>
          <a:p>
            <a:r>
              <a:rPr lang="et-EE" smtClean="0"/>
              <a:t>Üldiselt peate koguma </a:t>
            </a:r>
            <a:r>
              <a:rPr lang="et-EE" sz="1200" b="0" i="0" u="none" strike="noStrike" kern="1200" baseline="0" smtClean="0">
                <a:solidFill>
                  <a:schemeClr val="tx1"/>
                </a:solidFill>
                <a:latin typeface="Arial"/>
              </a:rPr>
              <a:t>kogu asjakohase ja kättesaadava füüsikalis-keemilise, toksikoloogilise ja ökotoksikoloogilise teabe. REACH-määruses on aga sätestatud minimaalne teave, mis tuleb esitada. Seda minimaalset teavet tutvustatakse siin skemaatilisel kujul.</a:t>
            </a:r>
          </a:p>
          <a:p>
            <a:pPr marL="171450" indent="-171450">
              <a:buFontTx/>
              <a:buChar char="-"/>
            </a:pPr>
            <a:endParaRPr lang="et-EE"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et-EE" smtClean="0"/>
              <a:t>Kui teie aine kogus jääb vahemikku 1–10 tonni aastas ja te suudate põhjendada, et teie aine kujutab minimaalset riski (see ei vasta III lisa kriteeriumidele), on see minimaalne nõutav teave.</a:t>
            </a:r>
          </a:p>
          <a:p>
            <a:pPr marL="0" marR="0" indent="0" algn="l" defTabSz="914400" rtl="0" eaLnBrk="0" fontAlgn="base" latinLnBrk="0" hangingPunct="0">
              <a:lnSpc>
                <a:spcPct val="100000"/>
              </a:lnSpc>
              <a:spcBef>
                <a:spcPct val="30000"/>
              </a:spcBef>
              <a:spcAft>
                <a:spcPct val="0"/>
              </a:spcAft>
              <a:buClrTx/>
              <a:buSzTx/>
              <a:buFontTx/>
              <a:buNone/>
              <a:defRPr/>
            </a:pPr>
            <a:endParaRPr lang="et-EE"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et-EE" b="1" baseline="0" smtClean="0"/>
              <a:t>Kasulikud lingid </a:t>
            </a:r>
          </a:p>
          <a:p>
            <a:pPr marL="0" marR="0" indent="0" algn="l" defTabSz="914400" rtl="0" eaLnBrk="0" fontAlgn="base" latinLnBrk="0" hangingPunct="0">
              <a:lnSpc>
                <a:spcPct val="100000"/>
              </a:lnSpc>
              <a:spcBef>
                <a:spcPct val="30000"/>
              </a:spcBef>
              <a:spcAft>
                <a:spcPct val="0"/>
              </a:spcAft>
              <a:buClrTx/>
              <a:buSzTx/>
              <a:buFontTx/>
              <a:buNone/>
              <a:defRPr/>
            </a:pPr>
            <a:r>
              <a:rPr lang="et-EE" smtClean="0"/>
              <a:t>https://echa.europa.eu/et/information-on-chemicals/annex-iii-inventory</a:t>
            </a:r>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Koos eelmisel slaidil esitatuga moodustavad need nõutava standardteabe, et registreerida aineid, mis ei ole minimaalset riski põhjustavad ained, kogusevahemikus 1–10 tonni aastas. </a:t>
            </a:r>
          </a:p>
          <a:p>
            <a:endParaRPr lang="et-EE" baseline="0" smtClean="0"/>
          </a:p>
          <a:p>
            <a:r>
              <a:rPr lang="et-EE" smtClean="0"/>
              <a:t>Sellel slaidil on esitatud mõni näide selliste uuringute kohta. Täieliku loetelu leiate REACH-määruse VII lisast.</a:t>
            </a:r>
          </a:p>
          <a:p>
            <a:endParaRPr lang="et-EE" smtClean="0"/>
          </a:p>
          <a:p>
            <a:r>
              <a:rPr lang="et-EE" b="1" smtClean="0"/>
              <a:t>Lisateave</a:t>
            </a:r>
          </a:p>
          <a:p>
            <a:r>
              <a:rPr lang="et-EE" smtClean="0"/>
              <a:t>https://echa.europa.eu/et/support/registration/what-information-you-need </a:t>
            </a:r>
          </a:p>
        </p:txBody>
      </p:sp>
      <p:sp>
        <p:nvSpPr>
          <p:cNvPr id="4" name="Slide Number Placeholder 3"/>
          <p:cNvSpPr>
            <a:spLocks noGrp="1"/>
          </p:cNvSpPr>
          <p:nvPr>
            <p:ph type="sldNum" sz="quarter" idx="10"/>
          </p:nvPr>
        </p:nvSpPr>
        <p:spPr/>
        <p:txBody>
          <a:bodyPr/>
          <a:lstStyle/>
          <a:p>
            <a:fld id="{68DD4212-E431-464C-A3C7-FAC7436F6DC4}" type="slidenum">
              <a:rPr lang="en-GB" smtClean="0"/>
              <a:t>13</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t-EE" smtClean="0"/>
              <a:t>Koos kahel eelmisel slaidil esitatuga moodustavad need nõutava standardteabe, et registreerida aineid kogusevahemikus 10–100 tonni aastas. </a:t>
            </a:r>
          </a:p>
          <a:p>
            <a:endParaRPr lang="et-EE" smtClean="0"/>
          </a:p>
          <a:p>
            <a:r>
              <a:rPr lang="et-EE" smtClean="0"/>
              <a:t>Nii toksikoloogiliste kui ka ökotoksikoloogiliste omaduste hindamiseks on vaja teatavaid täiendavaid uuringuid. Sellel slaidil on esitatud mõned selliste uuringute näited. Täieliku loetelu leiate REACH-määruse VIII lisast.</a:t>
            </a:r>
          </a:p>
          <a:p>
            <a:endParaRPr lang="et-EE" baseline="0" smtClean="0"/>
          </a:p>
          <a:p>
            <a:r>
              <a:rPr lang="et-EE" smtClean="0"/>
              <a:t>Tuleb tähele panna, et selle kogusevahemiku puhul on vaja läbi viia täielik kemikaaliohutuse hindamine. See tuleb dokumenteerida registreerimistoimikus sisalduvas kemikaaliohutuse aruandes. </a:t>
            </a:r>
          </a:p>
          <a:p>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b="1" smtClean="0"/>
              <a:t>Lisateave:</a:t>
            </a:r>
          </a:p>
          <a:p>
            <a:endParaRPr lang="et-EE" smtClean="0"/>
          </a:p>
          <a:p>
            <a:r>
              <a:rPr lang="et-EE" i="1" smtClean="0"/>
              <a:t>Vaheainete juhend </a:t>
            </a:r>
            <a:r>
              <a:rPr lang="et-EE" smtClean="0"/>
              <a:t>(https://echa.europa.eu/et/guidance-documents/guidance-on-reach)</a:t>
            </a:r>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et-EE"/>
          </a:p>
        </p:txBody>
      </p:sp>
    </p:spTree>
    <p:extLst>
      <p:ext uri="{BB962C8B-B14F-4D97-AF65-F5344CB8AC3E}">
        <p14:creationId xmlns:p14="http://schemas.microsoft.com/office/powerpoint/2010/main" val="2871302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t-EE" smtClean="0"/>
              <a:t>Teil on kohustus koguda kogu kättesaadav ja olemasolev teave isegi juhul, kui see ületab REACH-määruses registreerimiseks sätestatud miinimumnõudeid.</a:t>
            </a:r>
          </a:p>
          <a:p>
            <a:pPr marL="171450" indent="-171450">
              <a:buFontTx/>
              <a:buChar char="-"/>
            </a:pPr>
            <a:r>
              <a:rPr lang="et-EE" smtClean="0"/>
              <a:t>Registreerijad peavad jagama teavet teiste sama ainet registreerivate ettevõtetega. Kogu aine omadusi käsitleva teabe peavad esitama ühiselt kõik ettevõtted, kes tegelevad sama ainega (REACH-määruse kohane põhimõte „üks aine, üks registreerimine“).</a:t>
            </a:r>
          </a:p>
          <a:p>
            <a:pPr marL="171450" indent="-171450">
              <a:buFontTx/>
              <a:buChar char="-"/>
            </a:pPr>
            <a:r>
              <a:rPr lang="et-EE" smtClean="0"/>
              <a:t>Kui kogu kättesaadavast teabest on hea ülevaade, peavad registreerijad üheskoos võrdlema olemasolevaid andmeid registreerimiseks nõutava teabega.</a:t>
            </a:r>
          </a:p>
          <a:p>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Aine registreerimiseks on vaja investeerida teabe koostamisse ja hindamisse.</a:t>
            </a:r>
          </a:p>
          <a:p>
            <a:endParaRPr lang="et-EE" baseline="0" smtClean="0"/>
          </a:p>
          <a:p>
            <a:r>
              <a:rPr lang="et-EE" smtClean="0"/>
              <a:t>See tegevus peab toimuma kahel eri tasandil: iga registreerija enda ettevõttes ning koos teiste sama ainet tootvate või importivate ettevõtetega. </a:t>
            </a:r>
          </a:p>
          <a:p>
            <a:endParaRPr lang="et-EE" baseline="0" smtClean="0"/>
          </a:p>
          <a:p>
            <a:r>
              <a:rPr lang="et-EE" smtClean="0"/>
              <a:t>See tähendab seda, et vahendeid tuleb investeerida:</a:t>
            </a:r>
          </a:p>
          <a:p>
            <a:pPr marL="171450" indent="-171450">
              <a:buFontTx/>
              <a:buChar char="-"/>
            </a:pPr>
            <a:r>
              <a:rPr lang="et-EE" smtClean="0"/>
              <a:t>kogu teie enda ettevõttes kättesaadava teabe kogumiseks ja hindamiseks, sh kirjanduse läbivaatamiseks;</a:t>
            </a:r>
          </a:p>
          <a:p>
            <a:pPr marL="171450" indent="-171450">
              <a:buFontTx/>
              <a:buChar char="-"/>
            </a:pPr>
            <a:r>
              <a:rPr lang="et-EE" smtClean="0"/>
              <a:t>teabe kogumiseks aine erinevate kasutusalade kohta klientide poolt ja järgnevas tarneahelas.</a:t>
            </a:r>
          </a:p>
          <a:p>
            <a:pPr marL="0" indent="0">
              <a:buFontTx/>
              <a:buNone/>
            </a:pPr>
            <a:endParaRPr lang="et-EE" baseline="0" smtClean="0"/>
          </a:p>
          <a:p>
            <a:pPr marL="0" indent="0">
              <a:buFontTx/>
              <a:buNone/>
            </a:pPr>
            <a:r>
              <a:rPr lang="et-EE" smtClean="0"/>
              <a:t>Mõelge, kas teie organisatsioonis on olemas vajalikud eksperdid või tuleks selle ülesande täitmine tellida väljastpoolt.</a:t>
            </a:r>
          </a:p>
          <a:p>
            <a:pPr marL="0" indent="0">
              <a:buFontTx/>
              <a:buNone/>
            </a:pPr>
            <a:endParaRPr lang="et-EE" smtClean="0"/>
          </a:p>
          <a:p>
            <a:pPr marL="0" indent="0">
              <a:buFontTx/>
              <a:buNone/>
            </a:pPr>
            <a:r>
              <a:rPr lang="et-EE" smtClean="0"/>
              <a:t>Teiste sama ainet registreerivate ettevõtetega on vaja lepingupõhiseid kokkuleppeid, et teha koostööd ja leppida kokku selles, kuidas koostada võimalik puuduv teave ja jagada kulusid.</a:t>
            </a:r>
          </a:p>
          <a:p>
            <a:pPr marL="0" indent="0">
              <a:buFontTx/>
              <a:buNone/>
            </a:pPr>
            <a:endParaRPr lang="et-EE"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17</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Oma ained juba registreerinud ettevõtete kogemus näitab, et hea kavandamine on tähtajast kinni pidamiseks äärmiselt oluline.</a:t>
            </a:r>
          </a:p>
          <a:p>
            <a:endParaRPr lang="et-EE" baseline="0" smtClean="0"/>
          </a:p>
          <a:p>
            <a:r>
              <a:rPr lang="et-EE" smtClean="0"/>
              <a:t>Kaaluge võimalust kaasata piisavalt vara ettevõtte teised osakonnad, kellel on kahtlemata täita oma ülesanne.</a:t>
            </a:r>
          </a:p>
          <a:p>
            <a:endParaRPr lang="et-EE" baseline="0" smtClean="0"/>
          </a:p>
          <a:p>
            <a:r>
              <a:rPr lang="et-EE" smtClean="0"/>
              <a:t>Sõltuvalt nende ainete arvust, mis teil tuleb 2018. aastaks registreerida, võib olla kasulik määrata üks neist prioriteetseks ja kogu protsess praegu otsast lõpuni läbi teha, et saada teada, kuidas see toimib.</a:t>
            </a:r>
          </a:p>
          <a:p>
            <a:endParaRPr lang="et-EE" baseline="0" smtClean="0"/>
          </a:p>
          <a:p>
            <a:r>
              <a:rPr lang="et-EE" smtClean="0"/>
              <a:t>Samuti on kasulik tutvuda registreerimiseks kasutatavate IT-vahenditega.</a:t>
            </a:r>
          </a:p>
          <a:p>
            <a:endParaRPr lang="et-EE" baseline="0" smtClean="0"/>
          </a:p>
          <a:p>
            <a:r>
              <a:rPr lang="et-EE" smtClean="0"/>
              <a:t>Ainet käsitlev teave täiendub aja jooksul ning seda tuleb registreerimistoimikus ajakohastada. Selleks tuleks ette näha teatavad vahendid.</a:t>
            </a:r>
          </a:p>
          <a:p>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18</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19</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et-EE"/>
          </a:p>
        </p:txBody>
      </p:sp>
    </p:spTree>
    <p:extLst>
      <p:ext uri="{BB962C8B-B14F-4D97-AF65-F5344CB8AC3E}">
        <p14:creationId xmlns:p14="http://schemas.microsoft.com/office/powerpoint/2010/main" val="4074094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Registreerimine annab teile võimaluse oma ainete ohutu tootmise ja kasutamise tagamise kohustus dokumenteerida, tehes läbi käesoleval slaidil kirjeldatud sammud. ECHA-le saadetud registreerimistoimik tõendab, et olete oma kohustused täitnud.</a:t>
            </a:r>
          </a:p>
          <a:p>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et-EE"/>
          </a:p>
        </p:txBody>
      </p:sp>
    </p:spTree>
    <p:extLst>
      <p:ext uri="{BB962C8B-B14F-4D97-AF65-F5344CB8AC3E}">
        <p14:creationId xmlns:p14="http://schemas.microsoft.com/office/powerpoint/2010/main" val="815286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ECHA REACH 2018 tegevuskavas on edukas registreerimine jagatud seitsmeks etapiks.</a:t>
            </a:r>
          </a:p>
          <a:p>
            <a:endParaRPr lang="et-EE" smtClean="0"/>
          </a:p>
          <a:p>
            <a:r>
              <a:rPr lang="et-EE" smtClean="0"/>
              <a:t>Käesolevas esitluses tutvustatakse esimese etapi tegevusi. Need hõlmavad </a:t>
            </a:r>
            <a:r>
              <a:rPr lang="et-EE" u="none" smtClean="0"/>
              <a:t>esialgseid tegevusi, mis tuleb ellu viia enne, </a:t>
            </a:r>
            <a:r>
              <a:rPr lang="et-EE" smtClean="0"/>
              <a:t>kui hakkate töötama koos kaasregistreerijatega.</a:t>
            </a:r>
          </a:p>
          <a:p>
            <a:endParaRPr lang="et-EE" smtClean="0"/>
          </a:p>
          <a:p>
            <a:r>
              <a:rPr lang="et-EE" smtClean="0"/>
              <a:t>Üksikasjalikumad abimaterjalid leiate siit: https://echa.europa.eu/reach-2018.</a:t>
            </a:r>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Lähtepunkt registreerimiseks valmistumisel on tunda oma tooteportfelli lähtuvalt REACHist; </a:t>
            </a:r>
            <a:r>
              <a:rPr lang="et-EE" u="none" smtClean="0"/>
              <a:t>milliste ainetega </a:t>
            </a:r>
            <a:r>
              <a:rPr lang="et-EE" smtClean="0"/>
              <a:t>tegemist on.</a:t>
            </a:r>
          </a:p>
          <a:p>
            <a:endParaRPr lang="et-EE" smtClean="0"/>
          </a:p>
          <a:p>
            <a:r>
              <a:rPr lang="et-EE" smtClean="0"/>
              <a:t>Mõnel juhul võib see olla lihtne. Näiteks kui toodate või impordite aineid eraldi, on teil ainete loetelu tõenäoliselt juba olemas.</a:t>
            </a:r>
          </a:p>
          <a:p>
            <a:endParaRPr lang="et-EE" smtClean="0"/>
          </a:p>
          <a:p>
            <a:r>
              <a:rPr lang="et-EE" smtClean="0"/>
              <a:t>Kui tegelete toodetega (segudega), näiteks detergentide või värvidega, siis peate teadma või välja uurima, millistest ainetest need on valmistatud, sest registreerima peate ained, mitte tooted.</a:t>
            </a:r>
          </a:p>
          <a:p>
            <a:endParaRPr lang="et-EE" smtClean="0"/>
          </a:p>
          <a:p>
            <a:r>
              <a:rPr lang="et-EE" smtClean="0"/>
              <a:t>Seega tuleb registreerida ained eraldi, segudes sisalduvad ained ja ka sellised toodetes sisalduvad ained, mis on ette nähtud tootest eralduma, näiteks T-särkidest eralduv lõhnaaine.</a:t>
            </a:r>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Teil tuleb kõiki oma tooteportfellis sisalduvaid aineid iseloomustada ja need identifitseerida vastavalt REACH-määruses kehtestatud eeskirjadele.</a:t>
            </a:r>
          </a:p>
          <a:p>
            <a:endParaRPr lang="et-EE" smtClean="0"/>
          </a:p>
          <a:p>
            <a:r>
              <a:rPr lang="et-EE" smtClean="0"/>
              <a:t>See tähendab seda, et tavaliselt peate laskma teha mitu keemilist analüüsi ja nende põhjal koos keemikuga kindlaks määrama aine koostise ja liigi ning eeskätt selle, kas aine on: </a:t>
            </a:r>
          </a:p>
          <a:p>
            <a:pPr marL="171450" indent="-171450">
              <a:buFont typeface="Arial" panose="020b0604020202020204" pitchFamily="34" charset="0"/>
              <a:buChar char="•"/>
            </a:pPr>
            <a:r>
              <a:rPr lang="et-EE" smtClean="0"/>
              <a:t>ühest koostisosast koosnev aine, st see koosneb peamiselt ühest koostisosast;</a:t>
            </a:r>
          </a:p>
          <a:p>
            <a:pPr marL="171450" indent="-171450">
              <a:buFont typeface="Arial" panose="020b0604020202020204" pitchFamily="34" charset="0"/>
              <a:buChar char="•"/>
            </a:pPr>
            <a:r>
              <a:rPr lang="et-EE" smtClean="0"/>
              <a:t>mitut koostisosa sisaldav aine, st see koosneb rohkem kui ühest koostisosast või ühendist, või</a:t>
            </a:r>
          </a:p>
          <a:p>
            <a:pPr marL="171450" indent="-171450">
              <a:buFont typeface="Arial" panose="020b0604020202020204" pitchFamily="34" charset="0"/>
              <a:buChar char="•"/>
            </a:pPr>
            <a:r>
              <a:rPr lang="et-EE" smtClean="0"/>
              <a:t>UVCB, st tundmatu või muutuva koostisega aine, kompleksne reaktsioonisaadus või bioloogilist päritolu materjal.</a:t>
            </a:r>
          </a:p>
          <a:p>
            <a:endParaRPr lang="et-EE" smtClean="0"/>
          </a:p>
          <a:p>
            <a:r>
              <a:rPr lang="et-EE" smtClean="0"/>
              <a:t>Aine koostise ja liigi põhjal tuleb teil kindlaks määrata aine nimetus ning seejärel leida selle EÜ number ja CAS-number (kui need on teie aine puhul olemas). Või kontrollige, kas EÜ number ja CAS-number, mida te kasutate, vastab aine nimetusele ja identifitseerimisandmetele, mis põhinevad keemilistel analüüsidel.</a:t>
            </a:r>
          </a:p>
          <a:p>
            <a:endParaRPr lang="et-EE" smtClean="0"/>
          </a:p>
          <a:p>
            <a:r>
              <a:rPr lang="et-EE" smtClean="0"/>
              <a:t>Aine õige identifitseerimine on tähtis, sest edaspidi tuleb teil kaasregistreerijatega arutada, kas teil on üks ja sama aine. Kui teil on sama aine, peate registreerima ühiselt ja tagama, et ühises registreerimistoimikus sisalduvad andmed sobivad kõikidele kaasregistreerijatele.</a:t>
            </a:r>
          </a:p>
          <a:p>
            <a:endParaRPr lang="et-EE" smtClean="0"/>
          </a:p>
          <a:p>
            <a:r>
              <a:rPr lang="et-EE" b="1" smtClean="0"/>
              <a:t>Kasulikud lingid</a:t>
            </a:r>
          </a:p>
          <a:p>
            <a:r>
              <a:rPr lang="et-EE" i="1" smtClean="0"/>
              <a:t>Ainete REACH- ja CLP-määruse kohase identifitseerimise ja nimetamise juhend</a:t>
            </a:r>
            <a:r>
              <a:rPr lang="et-EE" smtClean="0"/>
              <a:t> (https://echa.europa.eu/et/guidance-documents/guidance-on-reach)</a:t>
            </a:r>
          </a:p>
          <a:p>
            <a:r>
              <a:rPr lang="et-EE" smtClean="0"/>
              <a:t>Aine identifitseerimine (https://echa.europa.eu/et/support/substance-identification)</a:t>
            </a:r>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b="0" smtClean="0"/>
              <a:t>Siin on skemaatiliselt esitatud ühest koostisosast koosneva aine, mitut koostisosa sisaldava aine ja UVCB-aine spektrid.</a:t>
            </a:r>
          </a:p>
          <a:p>
            <a:pPr marL="171450" indent="-171450">
              <a:buFont typeface="Arial" panose="020b0604020202020204" pitchFamily="34" charset="0"/>
              <a:buChar char="•"/>
            </a:pPr>
            <a:r>
              <a:rPr lang="et-EE" b="0" baseline="0" smtClean="0"/>
              <a:t>Ühest koostisosast koosnev aine sisaldab üht põhikoostisosa &gt;= 80%.</a:t>
            </a:r>
          </a:p>
          <a:p>
            <a:pPr marL="171450" indent="-171450">
              <a:buFont typeface="Arial" panose="020b0604020202020204" pitchFamily="34" charset="0"/>
              <a:buChar char="•"/>
            </a:pPr>
            <a:r>
              <a:rPr lang="et-EE" b="0" baseline="0" smtClean="0"/>
              <a:t>Mitut koostisosa sisaldav aine sisaldab kahte või enamat koostisosa vahemikus 10–80%.</a:t>
            </a:r>
          </a:p>
          <a:p>
            <a:pPr marL="171450" indent="-171450">
              <a:buFont typeface="Arial" panose="020b0604020202020204" pitchFamily="34" charset="0"/>
              <a:buChar char="•"/>
            </a:pPr>
            <a:r>
              <a:rPr lang="et-EE" b="0" baseline="0" smtClean="0"/>
              <a:t>UVCB-aine koostisosad varieeruvad või ei ole neid võimalik täpselt identifitseerida. UVCB-ainete identifitseerimise alus on tavaliselt lähteaine ja tootmisprotsess.</a:t>
            </a:r>
            <a:endParaRPr lang="et-EE" b="0" smtClean="0"/>
          </a:p>
          <a:p>
            <a:endParaRPr lang="et-EE" b="1" smtClean="0"/>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et-EE"/>
          </a:p>
        </p:txBody>
      </p:sp>
    </p:spTree>
    <p:extLst>
      <p:ext uri="{BB962C8B-B14F-4D97-AF65-F5344CB8AC3E}">
        <p14:creationId xmlns:p14="http://schemas.microsoft.com/office/powerpoint/2010/main" val="1863353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Kui olete teada saanud, milliseid aineid teie tooteportfell sisaldab, saate kindlaks teha oma registreerimiskohustused neist igaühe puhul.</a:t>
            </a:r>
          </a:p>
          <a:p>
            <a:endParaRPr lang="et-EE" smtClean="0"/>
          </a:p>
          <a:p>
            <a:r>
              <a:rPr lang="et-EE" smtClean="0"/>
              <a:t>Selleks tuleb esitada kolm küsimust ja kui vastus neile kõigile on „jah“, peate aine registreerima.</a:t>
            </a:r>
          </a:p>
          <a:p>
            <a:r>
              <a:rPr lang="et-EE" smtClean="0"/>
              <a:t>Kui vastus mõnele küsimusele on „ei“, siis ei ole vaja ainet registreerida. Küsimused on järgmised.</a:t>
            </a:r>
          </a:p>
          <a:p>
            <a:endParaRPr lang="et-EE" smtClean="0"/>
          </a:p>
          <a:p>
            <a:pPr marL="228600" indent="-228600">
              <a:buAutoNum type="arabicParenR"/>
            </a:pPr>
            <a:r>
              <a:rPr lang="et-EE" smtClean="0"/>
              <a:t>Kas te olete aine tootja, importija või ainuesindaja?</a:t>
            </a:r>
            <a:endParaRPr lang="et-EE" baseline="0" smtClean="0"/>
          </a:p>
          <a:p>
            <a:pPr marL="228600" indent="-228600">
              <a:buAutoNum type="arabicParenR"/>
            </a:pPr>
            <a:r>
              <a:rPr lang="et-EE" smtClean="0"/>
              <a:t>Kas aine tuleb registreerida? </a:t>
            </a:r>
          </a:p>
          <a:p>
            <a:pPr marL="228600" indent="-228600">
              <a:buAutoNum type="arabicParenR"/>
            </a:pPr>
            <a:r>
              <a:rPr lang="et-EE" smtClean="0"/>
              <a:t>Kas aine iga-aastane kogus on vähemalt üks tonn?</a:t>
            </a:r>
          </a:p>
          <a:p>
            <a:pPr marL="228600" indent="-228600">
              <a:buAutoNum type="arabicParenR"/>
            </a:pPr>
            <a:endParaRPr lang="et-EE" smtClean="0"/>
          </a:p>
          <a:p>
            <a:endParaRPr lang="et-EE" smtClean="0"/>
          </a:p>
          <a:p>
            <a:r>
              <a:rPr lang="et-EE" smtClean="0"/>
              <a:t>Neid kolme tegurit kaaludes peaksite alustama sellest, mille puhul vastus on suurema tõenäosusega „ei“ kui „jah“. </a:t>
            </a:r>
          </a:p>
          <a:p>
            <a:endParaRPr lang="et-EE" smtClean="0"/>
          </a:p>
          <a:p>
            <a:endParaRPr lang="et-EE" smtClean="0"/>
          </a:p>
          <a:p>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8</a:t>
            </a:fld>
            <a:endParaRPr lang="et-EE"/>
          </a:p>
        </p:txBody>
      </p:sp>
    </p:spTree>
    <p:extLst>
      <p:ext uri="{BB962C8B-B14F-4D97-AF65-F5344CB8AC3E}">
        <p14:creationId xmlns:p14="http://schemas.microsoft.com/office/powerpoint/2010/main" val="27943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smtClean="0"/>
              <a:t>Esimene küsimus käsitleb teie rolli tarneahelas ja see on järgmine: </a:t>
            </a:r>
            <a:r>
              <a:rPr lang="et-EE" b="1" smtClean="0">
                <a:solidFill>
                  <a:srgbClr val="0046AD"/>
                </a:solidFill>
              </a:rPr>
              <a:t>„Kas </a:t>
            </a:r>
            <a:r>
              <a:rPr lang="et-EE" b="1" u="sng" smtClean="0">
                <a:solidFill>
                  <a:srgbClr val="0046AD"/>
                </a:solidFill>
              </a:rPr>
              <a:t>teie</a:t>
            </a:r>
            <a:r>
              <a:rPr lang="et-EE" b="1" smtClean="0">
                <a:solidFill>
                  <a:srgbClr val="0046AD"/>
                </a:solidFill>
              </a:rPr>
              <a:t> peate aine registreerima?“</a:t>
            </a:r>
          </a:p>
          <a:p>
            <a:r>
              <a:rPr lang="et-EE" smtClean="0"/>
              <a:t> </a:t>
            </a:r>
            <a:endParaRPr lang="et-EE" smtClean="0">
              <a:solidFill>
                <a:srgbClr val="0046AD"/>
              </a:solidFill>
            </a:endParaRPr>
          </a:p>
          <a:p>
            <a:r>
              <a:rPr lang="et-EE" smtClean="0"/>
              <a:t>Esiteks on oluline see, </a:t>
            </a:r>
            <a:r>
              <a:rPr lang="et-EE" u="none" smtClean="0"/>
              <a:t>kus</a:t>
            </a:r>
            <a:r>
              <a:rPr lang="et-EE" smtClean="0"/>
              <a:t> te asute. Kui asute mõnes Euroopa Majanduspiirkonna riigis, võib teil olla registreerimiskohustus. Asjaomased riigid on näidatud kaardil tumesinisega. Nende hulka kuuluvad ELi liikmesriigid, Norra, Island ja Liechtenstein. Kui asute mõnes helesinisega näidatud riigis väljaspool Euroopa Majanduspiirkonda, siis ei saa te registreerida.</a:t>
            </a:r>
          </a:p>
          <a:p>
            <a:endParaRPr lang="et-EE" smtClean="0"/>
          </a:p>
          <a:p>
            <a:r>
              <a:rPr lang="et-EE" smtClean="0"/>
              <a:t>Teiseks peate kindlaks tegema, mida </a:t>
            </a:r>
            <a:r>
              <a:rPr lang="et-EE" u="sng" smtClean="0"/>
              <a:t>teie</a:t>
            </a:r>
            <a:r>
              <a:rPr lang="et-EE" smtClean="0"/>
              <a:t> ainega täpselt teete. Tarneahelaga on seotud neli rolli, kes peavad aine registreerima.</a:t>
            </a:r>
          </a:p>
          <a:p>
            <a:endParaRPr lang="et-EE"/>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et-EE"/>
          </a:p>
        </p:txBody>
      </p:sp>
    </p:spTree>
    <p:extLst>
      <p:ext uri="{BB962C8B-B14F-4D97-AF65-F5344CB8AC3E}">
        <p14:creationId xmlns:p14="http://schemas.microsoft.com/office/powerpoint/2010/main" val="279430817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4666"/>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695912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917835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210329240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12508"/>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82146359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 y="1"/>
            <a:ext cx="9143999" cy="6858000"/>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4.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image" Target="../media/image16.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17.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 Id="rId3" Type="http://schemas.openxmlformats.org/officeDocument/2006/relationships/image" Target="../media/image18.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hyperlink" Target="https://echa.europa.eu/et/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6.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7.png" /><Relationship Id="rId4" Type="http://schemas.openxmlformats.org/officeDocument/2006/relationships/image" Target="../media/image8.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9.png" /><Relationship Id="rId4" Type="http://schemas.openxmlformats.org/officeDocument/2006/relationships/image" Target="../media/image10.png" /><Relationship Id="rId5" Type="http://schemas.openxmlformats.org/officeDocument/2006/relationships/image" Target="../media/image11.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2.png" /><Relationship Id="rId4" Type="http://schemas.openxmlformats.org/officeDocument/2006/relationships/image" Target="../media/image13.png" /><Relationship Id="rId5" Type="http://schemas.openxmlformats.org/officeDocument/2006/relationships/image" Target="../media/image14.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2.png" /><Relationship Id="rId4" Type="http://schemas.openxmlformats.org/officeDocument/2006/relationships/image" Target="../media/image15.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905232"/>
            <a:ext cx="6336704" cy="2523768"/>
          </a:xfrm>
          <a:prstGeom prst="rect">
            <a:avLst/>
          </a:prstGeom>
          <a:noFill/>
        </p:spPr>
        <p:txBody>
          <a:bodyPr wrap="square" rtlCol="0">
            <a:spAutoFit/>
          </a:bodyPr>
          <a:lstStyle/>
          <a:p>
            <a:r>
              <a:rPr lang="et-EE" sz="5000" b="1" smtClean="0">
                <a:solidFill>
                  <a:schemeClr val="bg1"/>
                </a:solidFill>
                <a:latin typeface="Verdana" panose="020b0604030504040204" pitchFamily="34" charset="0"/>
              </a:rPr>
              <a:t>REACH 2018</a:t>
            </a:r>
          </a:p>
          <a:p>
            <a:endParaRPr lang="et-EE"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t-EE" sz="3600" smtClean="0">
                <a:solidFill>
                  <a:schemeClr val="bg1"/>
                </a:solidFill>
                <a:latin typeface="Verdana" panose="020b0604030504040204" pitchFamily="34" charset="0"/>
              </a:rPr>
              <a:t>Tundke oma tooteportfelli ja alustage kohe ettevalmistusi</a:t>
            </a:r>
            <a:endParaRPr lang="et-EE"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noProof="0"/>
              <a:t>Kohaldatavus ja erandid</a:t>
            </a:r>
          </a:p>
        </p:txBody>
      </p:sp>
      <p:sp>
        <p:nvSpPr>
          <p:cNvPr id="3" name="Content Placeholder 2"/>
          <p:cNvSpPr>
            <a:spLocks noGrp="1"/>
          </p:cNvSpPr>
          <p:nvPr>
            <p:ph idx="1"/>
          </p:nvPr>
        </p:nvSpPr>
        <p:spPr/>
        <p:txBody>
          <a:bodyPr/>
          <a:lstStyle/>
          <a:p>
            <a:pPr marL="0" indent="0">
              <a:buNone/>
            </a:pPr>
            <a:r>
              <a:rPr lang="et-EE" noProof="0"/>
              <a:t>Kas </a:t>
            </a:r>
            <a:r>
              <a:rPr lang="et-EE" b="1" noProof="0"/>
              <a:t>aine </a:t>
            </a:r>
            <a:r>
              <a:rPr lang="et-EE" noProof="0"/>
              <a:t>tuleb registreerida?</a:t>
            </a:r>
          </a:p>
          <a:p>
            <a:pPr marL="0" indent="0">
              <a:buNone/>
            </a:pPr>
            <a:endParaRPr lang="et-EE" sz="1400" noProof="0"/>
          </a:p>
          <a:p>
            <a:r>
              <a:rPr lang="et-EE" noProof="0"/>
              <a:t>Kontrollige, kas aine võib olla registreerimiskohustusest vabastatud:</a:t>
            </a:r>
          </a:p>
          <a:p>
            <a:pPr lvl="1"/>
            <a:r>
              <a:rPr lang="et-EE" noProof="0"/>
              <a:t>aine tõttu (polümeer, vesi, …)</a:t>
            </a:r>
          </a:p>
          <a:p>
            <a:pPr lvl="1"/>
            <a:r>
              <a:rPr lang="et-EE" noProof="0"/>
              <a:t>aine kasutusala tõttu (tootearendus, toiduained, …)</a:t>
            </a:r>
          </a:p>
          <a:p>
            <a:pPr lvl="1"/>
            <a:r>
              <a:rPr lang="et-EE" noProof="0"/>
              <a:t>eritingimuste tõttu (reimport, jäätmed, …)</a:t>
            </a:r>
          </a:p>
          <a:p>
            <a:pPr marL="0" indent="0">
              <a:buNone/>
            </a:pPr>
            <a:endParaRPr lang="et-EE" noProof="0"/>
          </a:p>
        </p:txBody>
      </p:sp>
      <p:sp>
        <p:nvSpPr>
          <p:cNvPr id="5" name="Slide Number Placeholder 4"/>
          <p:cNvSpPr>
            <a:spLocks noGrp="1"/>
          </p:cNvSpPr>
          <p:nvPr>
            <p:ph type="sldNum" sz="quarter" idx="12"/>
          </p:nvPr>
        </p:nvSpPr>
        <p:spPr/>
        <p:txBody>
          <a:bodyPr/>
          <a:lstStyle/>
          <a:p>
            <a:fld id="{53FE240C-791C-4FA0-BA72-1FE57C9E7D13}" type="slidenum">
              <a:rPr lang="en-GB" smtClean="0"/>
              <a:t>10</a:t>
            </a:fld>
            <a:endParaRPr lang="et-EE"/>
          </a:p>
        </p:txBody>
      </p:sp>
      <p:pic>
        <p:nvPicPr>
          <p:cNvPr id="6" name="Picture 2" descr="B:\IEtemp\u07041\Temporary Internet Files\Content.Outlook\DOW1UNL0\substance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991550" y="559798"/>
            <a:ext cx="812698" cy="87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noProof="0"/>
              <a:t>Kogus</a:t>
            </a:r>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pPr marL="0" indent="0">
              <a:buNone/>
            </a:pPr>
            <a:r>
              <a:rPr lang="et-EE" noProof="0" smtClean="0"/>
              <a:t>Kas teie aine kogus on vähemalt </a:t>
            </a:r>
            <a:r>
              <a:rPr lang="et-EE" b="1" noProof="0" smtClean="0"/>
              <a:t>üks tonn aastas</a:t>
            </a:r>
            <a:r>
              <a:rPr lang="et-EE" noProof="0" smtClean="0"/>
              <a:t>?</a:t>
            </a:r>
          </a:p>
          <a:p>
            <a:pPr marL="0" indent="0">
              <a:buNone/>
            </a:pPr>
            <a:endParaRPr lang="et-EE" sz="1400" noProof="0" smtClean="0">
              <a:solidFill>
                <a:srgbClr val="0046AD"/>
              </a:solidFill>
            </a:endParaRPr>
          </a:p>
          <a:p>
            <a:r>
              <a:rPr lang="et-EE" noProof="0" smtClean="0"/>
              <a:t>Arvutage oma aine kogus </a:t>
            </a:r>
            <a:r>
              <a:rPr lang="et-EE" i="1" noProof="0" smtClean="0"/>
              <a:t>iga</a:t>
            </a:r>
            <a:r>
              <a:rPr lang="et-EE" noProof="0" smtClean="0"/>
              <a:t> kalendriaasta kohta:</a:t>
            </a:r>
          </a:p>
          <a:p>
            <a:pPr lvl="1">
              <a:buFont typeface="Arial" panose="020b0604020202020204" pitchFamily="34" charset="0"/>
              <a:buChar char="•"/>
            </a:pPr>
            <a:r>
              <a:rPr lang="et-EE" noProof="0" smtClean="0"/>
              <a:t>kui olete ainet tootnud või importinud viimasel kolmel aastal, siis kasutage viimase kolme aasta keskmist</a:t>
            </a:r>
          </a:p>
          <a:p>
            <a:pPr lvl="1">
              <a:buFont typeface="Arial" panose="020b0604020202020204" pitchFamily="34" charset="0"/>
              <a:buChar char="•"/>
            </a:pPr>
            <a:r>
              <a:rPr lang="et-EE" noProof="0" smtClean="0"/>
              <a:t>kui mitte, siis kasutage kalendriaastal toodetud või imporditud kogust</a:t>
            </a:r>
            <a:endParaRPr lang="et-EE" i="1" noProof="0" smtClean="0"/>
          </a:p>
          <a:p>
            <a:r>
              <a:rPr lang="et-EE" noProof="0" smtClean="0"/>
              <a:t>Teie registreerimistähtaeg sõltub suurimast kogusest </a:t>
            </a:r>
            <a:r>
              <a:rPr lang="et-EE" i="1" noProof="0" smtClean="0"/>
              <a:t>aastas, mis on arvutatud eespool kirjeldatud viisil</a:t>
            </a:r>
            <a:r>
              <a:rPr lang="et-EE" noProof="0" smtClean="0"/>
              <a:t>, alates 1. juunist 2007</a:t>
            </a:r>
          </a:p>
          <a:p>
            <a:r>
              <a:rPr lang="et-EE" noProof="0" smtClean="0"/>
              <a:t>Teilt nõutav teave sõltub registreerimise </a:t>
            </a:r>
            <a:r>
              <a:rPr lang="et-EE" i="1" noProof="0" smtClean="0"/>
              <a:t>aasta kohta arvutatud </a:t>
            </a:r>
            <a:r>
              <a:rPr lang="et-EE" noProof="0" smtClean="0"/>
              <a:t>kogusest</a:t>
            </a:r>
          </a:p>
          <a:p>
            <a:pPr lvl="1">
              <a:buFont typeface="Arial" panose="020b0604020202020204" pitchFamily="34" charset="0"/>
              <a:buChar char="•"/>
            </a:pPr>
            <a:r>
              <a:rPr lang="et-EE" noProof="0" smtClean="0"/>
              <a:t>kui olete ainet tootnud või importinud viimasel kolmel aastal, siis kasutage viimase kolme aasta keskmist,</a:t>
            </a:r>
          </a:p>
          <a:p>
            <a:pPr lvl="1">
              <a:buFont typeface="Arial" panose="020b0604020202020204" pitchFamily="34" charset="0"/>
              <a:buChar char="•"/>
            </a:pPr>
            <a:r>
              <a:rPr lang="et-EE" noProof="0" smtClean="0"/>
              <a:t>kui mitte, siis kasutage registreerimise aastal toodetud või imporditud hinnangulist kogust</a:t>
            </a:r>
          </a:p>
          <a:p>
            <a:r>
              <a:rPr lang="et-EE" noProof="0" smtClean="0"/>
              <a:t>Eraldi arvestus rangelt ohjatud tingimustes kasutatavate vaheainete kohta</a:t>
            </a:r>
          </a:p>
          <a:p>
            <a:endParaRPr lang="et-EE" noProof="0" smtClean="0"/>
          </a:p>
          <a:p>
            <a:pPr marL="0" indent="0">
              <a:buNone/>
            </a:pPr>
            <a:endParaRPr lang="et-EE" noProof="0"/>
          </a:p>
        </p:txBody>
      </p:sp>
      <p:sp>
        <p:nvSpPr>
          <p:cNvPr id="5" name="Slide Number Placeholder 4"/>
          <p:cNvSpPr>
            <a:spLocks noGrp="1"/>
          </p:cNvSpPr>
          <p:nvPr>
            <p:ph type="sldNum" sz="quarter" idx="12"/>
          </p:nvPr>
        </p:nvSpPr>
        <p:spPr/>
        <p:txBody>
          <a:bodyPr/>
          <a:lstStyle/>
          <a:p>
            <a:fld id="{53FE240C-791C-4FA0-BA72-1FE57C9E7D13}" type="slidenum">
              <a:rPr lang="en-GB" smtClean="0"/>
              <a:t>11</a:t>
            </a:fld>
            <a:endParaRPr lang="et-EE"/>
          </a:p>
        </p:txBody>
      </p:sp>
      <p:pic>
        <p:nvPicPr>
          <p:cNvPr id="6" name="Picture 2" descr="B:\IEtemp\u07041\Temporary Internet Files\Content.Outlook\DOW1UNL0\weight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83768" y="692696"/>
            <a:ext cx="681494" cy="681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noProof="0" smtClean="0"/>
              <a:t>Mis teavet vajate?</a:t>
            </a:r>
            <a:endParaRPr lang="et-EE" noProof="0"/>
          </a:p>
        </p:txBody>
      </p:sp>
      <p:sp>
        <p:nvSpPr>
          <p:cNvPr id="3" name="Content Placeholder 2"/>
          <p:cNvSpPr>
            <a:spLocks noGrp="1"/>
          </p:cNvSpPr>
          <p:nvPr>
            <p:ph idx="1"/>
          </p:nvPr>
        </p:nvSpPr>
        <p:spPr/>
        <p:txBody>
          <a:bodyPr>
            <a:normAutofit lnSpcReduction="10000"/>
          </a:bodyPr>
          <a:lstStyle/>
          <a:p>
            <a:r>
              <a:rPr lang="et-EE" noProof="0"/>
              <a:t>Aine identifitseerimisandmed</a:t>
            </a:r>
          </a:p>
          <a:p>
            <a:pPr lvl="1">
              <a:buFont typeface="Arial" panose="020b0604020202020204" pitchFamily="34" charset="0"/>
              <a:buChar char="•"/>
            </a:pPr>
            <a:r>
              <a:rPr lang="et-EE" noProof="0"/>
              <a:t>analüütiline teave</a:t>
            </a:r>
          </a:p>
          <a:p>
            <a:pPr lvl="1"/>
            <a:endParaRPr lang="et-EE" noProof="0"/>
          </a:p>
          <a:p>
            <a:r>
              <a:rPr lang="et-EE" noProof="0"/>
              <a:t>Teave tootmise, kasutusalade ja kokkupuute kohta</a:t>
            </a:r>
          </a:p>
          <a:p>
            <a:pPr lvl="1">
              <a:buFont typeface="Arial" panose="020b0604020202020204" pitchFamily="34" charset="0"/>
              <a:buChar char="•"/>
            </a:pPr>
            <a:r>
              <a:rPr lang="et-EE" noProof="0"/>
              <a:t>kõik kasutusalad kogu olelusringi vältel alates tootmisest kuni jäätmeteni</a:t>
            </a:r>
          </a:p>
          <a:p>
            <a:pPr lvl="1"/>
            <a:endParaRPr lang="et-EE" noProof="0"/>
          </a:p>
          <a:p>
            <a:r>
              <a:rPr lang="et-EE" noProof="0"/>
              <a:t>Füüsikalis-keemiline teave, näiteks</a:t>
            </a:r>
          </a:p>
          <a:p>
            <a:pPr lvl="1">
              <a:buFont typeface="Arial" panose="020b0604020202020204" pitchFamily="34" charset="0"/>
              <a:buChar char="•"/>
            </a:pPr>
            <a:r>
              <a:rPr lang="et-EE" noProof="0"/>
              <a:t>keemispunkt, aururõhk, granulomeetria, …</a:t>
            </a:r>
          </a:p>
          <a:p>
            <a:pPr lvl="1"/>
            <a:endParaRPr lang="et-EE" noProof="0"/>
          </a:p>
          <a:p>
            <a:r>
              <a:rPr lang="et-EE" noProof="0"/>
              <a:t>Klassifitseerimine ja märgistamine</a:t>
            </a:r>
          </a:p>
          <a:p>
            <a:pPr marL="0" indent="0">
              <a:buNone/>
            </a:pPr>
            <a:endParaRPr lang="et-EE" noProof="0"/>
          </a:p>
        </p:txBody>
      </p:sp>
      <p:sp>
        <p:nvSpPr>
          <p:cNvPr id="5" name="Slide Number Placeholder 4"/>
          <p:cNvSpPr>
            <a:spLocks noGrp="1"/>
          </p:cNvSpPr>
          <p:nvPr>
            <p:ph type="sldNum" sz="quarter" idx="12"/>
          </p:nvPr>
        </p:nvSpPr>
        <p:spPr/>
        <p:txBody>
          <a:bodyPr/>
          <a:lstStyle/>
          <a:p>
            <a:fld id="{53FE240C-791C-4FA0-BA72-1FE57C9E7D13}" type="slidenum">
              <a:rPr lang="en-GB" smtClean="0"/>
              <a:t>12</a:t>
            </a:fld>
            <a:endParaRPr lang="et-EE"/>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4725144"/>
            <a:ext cx="1296144" cy="1529497"/>
          </a:xfrm>
          <a:prstGeom prst="rect">
            <a:avLst/>
          </a:prstGeom>
        </p:spPr>
      </p:pic>
      <p:sp>
        <p:nvSpPr>
          <p:cNvPr id="8" name="TextBox 7"/>
          <p:cNvSpPr txBox="1"/>
          <p:nvPr/>
        </p:nvSpPr>
        <p:spPr>
          <a:xfrm>
            <a:off x="6156176" y="1556792"/>
            <a:ext cx="2304256" cy="461665"/>
          </a:xfrm>
          <a:prstGeom prst="rect">
            <a:avLst/>
          </a:prstGeom>
          <a:noFill/>
        </p:spPr>
        <p:txBody>
          <a:bodyPr wrap="square" rtlCol="0">
            <a:spAutoFit/>
          </a:bodyPr>
          <a:lstStyle/>
          <a:p>
            <a:pPr>
              <a:buNone/>
            </a:pPr>
            <a:r>
              <a:rPr lang="et-EE" sz="2400" b="1" smtClean="0">
                <a:solidFill>
                  <a:srgbClr val="008BC8"/>
                </a:solidFill>
                <a:latin typeface="Verdana" panose="020b0604030504040204" pitchFamily="34" charset="0"/>
              </a:rPr>
              <a:t>Alati nõutav</a:t>
            </a:r>
            <a:endParaRPr lang="et-EE"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6992074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noProof="0"/>
              <a:t>Vajalik teave</a:t>
            </a:r>
          </a:p>
        </p:txBody>
      </p:sp>
      <p:sp>
        <p:nvSpPr>
          <p:cNvPr id="3" name="Content Placeholder 2"/>
          <p:cNvSpPr>
            <a:spLocks noGrp="1"/>
          </p:cNvSpPr>
          <p:nvPr>
            <p:ph idx="1"/>
          </p:nvPr>
        </p:nvSpPr>
        <p:spPr/>
        <p:txBody>
          <a:bodyPr/>
          <a:lstStyle/>
          <a:p>
            <a:r>
              <a:rPr lang="et-EE" noProof="0"/>
              <a:t>Toksikoloogiline teave, näiteks:</a:t>
            </a:r>
          </a:p>
          <a:p>
            <a:pPr lvl="1">
              <a:buFont typeface="Arial" panose="020b0604020202020204" pitchFamily="34" charset="0"/>
              <a:buChar char="•"/>
            </a:pPr>
            <a:r>
              <a:rPr lang="et-EE" noProof="0"/>
              <a:t>naha ja silmade ärritus – </a:t>
            </a:r>
            <a:r>
              <a:rPr lang="et-EE" i="1" noProof="0"/>
              <a:t>in vitro</a:t>
            </a:r>
          </a:p>
          <a:p>
            <a:pPr lvl="1">
              <a:buFont typeface="Arial" panose="020b0604020202020204" pitchFamily="34" charset="0"/>
              <a:buChar char="•"/>
            </a:pPr>
            <a:r>
              <a:rPr lang="et-EE" noProof="0"/>
              <a:t>mutageensus bakterite puhul – </a:t>
            </a:r>
            <a:r>
              <a:rPr lang="et-EE" i="1" noProof="0"/>
              <a:t>in vitro</a:t>
            </a:r>
          </a:p>
          <a:p>
            <a:pPr lvl="1">
              <a:buFont typeface="Arial" panose="020b0604020202020204" pitchFamily="34" charset="0"/>
              <a:buChar char="•"/>
            </a:pPr>
            <a:r>
              <a:rPr lang="et-EE" i="1" noProof="0"/>
              <a:t>…</a:t>
            </a:r>
            <a:endParaRPr lang="et-EE" noProof="0"/>
          </a:p>
          <a:p>
            <a:pPr lvl="1"/>
            <a:endParaRPr lang="et-EE" noProof="0"/>
          </a:p>
          <a:p>
            <a:r>
              <a:rPr lang="et-EE" noProof="0" smtClean="0"/>
              <a:t>Ökotoksikoloogiline teave, näiteks:</a:t>
            </a:r>
          </a:p>
          <a:p>
            <a:pPr lvl="1">
              <a:buFont typeface="Arial" panose="020b0604020202020204" pitchFamily="34" charset="0"/>
              <a:buChar char="•"/>
            </a:pPr>
            <a:r>
              <a:rPr lang="et-EE" noProof="0"/>
              <a:t>lühiajaline toksilisus veekeskkonnale</a:t>
            </a:r>
            <a:br/>
            <a:r>
              <a:rPr lang="et-EE" noProof="0"/>
              <a:t>(</a:t>
            </a:r>
            <a:r>
              <a:rPr lang="et-EE" i="1" noProof="0"/>
              <a:t>Daphnia</a:t>
            </a:r>
            <a:r>
              <a:rPr lang="et-EE" noProof="0"/>
              <a:t>)</a:t>
            </a:r>
          </a:p>
          <a:p>
            <a:pPr lvl="1">
              <a:buFont typeface="Arial" panose="020b0604020202020204" pitchFamily="34" charset="0"/>
              <a:buChar char="•"/>
            </a:pPr>
            <a:r>
              <a:rPr lang="et-EE" noProof="0"/>
              <a:t>biolagunduvus</a:t>
            </a:r>
          </a:p>
          <a:p>
            <a:pPr lvl="1">
              <a:buFont typeface="Arial" panose="020b0604020202020204" pitchFamily="34" charset="0"/>
              <a:buChar char="•"/>
            </a:pPr>
            <a:r>
              <a:rPr lang="et-EE" noProof="0"/>
              <a:t>…</a:t>
            </a:r>
          </a:p>
          <a:p>
            <a:pPr marL="0" indent="0">
              <a:buNone/>
            </a:pPr>
            <a:endParaRPr lang="et-EE" noProof="0"/>
          </a:p>
        </p:txBody>
      </p:sp>
      <p:sp>
        <p:nvSpPr>
          <p:cNvPr id="5" name="Slide Number Placeholder 4"/>
          <p:cNvSpPr>
            <a:spLocks noGrp="1"/>
          </p:cNvSpPr>
          <p:nvPr>
            <p:ph type="sldNum" sz="quarter" idx="12"/>
          </p:nvPr>
        </p:nvSpPr>
        <p:spPr/>
        <p:txBody>
          <a:bodyPr/>
          <a:lstStyle/>
          <a:p>
            <a:fld id="{53FE240C-791C-4FA0-BA72-1FE57C9E7D13}" type="slidenum">
              <a:rPr lang="en-GB" smtClean="0"/>
              <a:t>13</a:t>
            </a:fld>
            <a:endParaRPr lang="et-EE"/>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3854921"/>
            <a:ext cx="1491615" cy="2238375"/>
          </a:xfrm>
          <a:prstGeom prst="rect">
            <a:avLst/>
          </a:prstGeom>
        </p:spPr>
      </p:pic>
      <p:sp>
        <p:nvSpPr>
          <p:cNvPr id="7" name="TextBox 6"/>
          <p:cNvSpPr txBox="1"/>
          <p:nvPr/>
        </p:nvSpPr>
        <p:spPr>
          <a:xfrm>
            <a:off x="6372200" y="1832856"/>
            <a:ext cx="2520280" cy="830997"/>
          </a:xfrm>
          <a:prstGeom prst="rect">
            <a:avLst/>
          </a:prstGeom>
          <a:noFill/>
        </p:spPr>
        <p:txBody>
          <a:bodyPr wrap="square" rtlCol="0">
            <a:spAutoFit/>
          </a:bodyPr>
          <a:lstStyle/>
          <a:p>
            <a:pPr>
              <a:buNone/>
            </a:pPr>
            <a:r>
              <a:rPr lang="et-EE" sz="2400" b="1">
                <a:solidFill>
                  <a:srgbClr val="008BC8"/>
                </a:solidFill>
                <a:latin typeface="Verdana" panose="020b0604030504040204" pitchFamily="34" charset="0"/>
              </a:rPr>
              <a:t>1–10 tonni aastas</a:t>
            </a:r>
            <a:endParaRPr lang="et-EE"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13825618"/>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noProof="0"/>
              <a:t>Vajalik teave</a:t>
            </a:r>
          </a:p>
        </p:txBody>
      </p:sp>
      <p:sp>
        <p:nvSpPr>
          <p:cNvPr id="3" name="Content Placeholder 2"/>
          <p:cNvSpPr>
            <a:spLocks noGrp="1"/>
          </p:cNvSpPr>
          <p:nvPr>
            <p:ph idx="1"/>
          </p:nvPr>
        </p:nvSpPr>
        <p:spPr/>
        <p:txBody>
          <a:bodyPr/>
          <a:lstStyle/>
          <a:p>
            <a:r>
              <a:rPr lang="et-EE" noProof="0"/>
              <a:t>Toksikoloogiline teave, näiteks:</a:t>
            </a:r>
          </a:p>
          <a:p>
            <a:pPr lvl="1">
              <a:buFont typeface="Arial" panose="020b0604020202020204" pitchFamily="34" charset="0"/>
              <a:buChar char="•"/>
            </a:pPr>
            <a:r>
              <a:rPr lang="et-EE" noProof="0"/>
              <a:t>lühiajaline korduvannuse toksilisus</a:t>
            </a:r>
          </a:p>
          <a:p>
            <a:pPr lvl="1">
              <a:buFont typeface="Arial" panose="020b0604020202020204" pitchFamily="34" charset="0"/>
              <a:buChar char="•"/>
            </a:pPr>
            <a:r>
              <a:rPr lang="et-EE" noProof="0"/>
              <a:t>reproduktiivtoksilisuse sõeluuring</a:t>
            </a:r>
          </a:p>
          <a:p>
            <a:pPr lvl="1">
              <a:buFont typeface="Arial" panose="020b0604020202020204" pitchFamily="34" charset="0"/>
              <a:buChar char="•"/>
            </a:pPr>
            <a:r>
              <a:rPr lang="et-EE" noProof="0"/>
              <a:t>…</a:t>
            </a:r>
          </a:p>
          <a:p>
            <a:r>
              <a:rPr lang="et-EE" noProof="0" smtClean="0"/>
              <a:t>Ökotoksikoloogiline teave, näiteks:</a:t>
            </a:r>
          </a:p>
          <a:p>
            <a:pPr lvl="1">
              <a:buFont typeface="Arial" panose="020b0604020202020204" pitchFamily="34" charset="0"/>
              <a:buChar char="•"/>
            </a:pPr>
            <a:r>
              <a:rPr lang="et-EE" noProof="0"/>
              <a:t>lühiajaline toksilisus veekeskkonnale (kalad)</a:t>
            </a:r>
          </a:p>
          <a:p>
            <a:pPr lvl="1">
              <a:buFont typeface="Arial" panose="020b0604020202020204" pitchFamily="34" charset="0"/>
              <a:buChar char="•"/>
            </a:pPr>
            <a:r>
              <a:rPr lang="et-EE" noProof="0"/>
              <a:t>aktiivmuda hapnikutarbe inhibeerimine</a:t>
            </a:r>
          </a:p>
          <a:p>
            <a:pPr lvl="1">
              <a:buFont typeface="Arial" panose="020b0604020202020204" pitchFamily="34" charset="0"/>
              <a:buChar char="•"/>
            </a:pPr>
            <a:r>
              <a:rPr lang="et-EE" noProof="0"/>
              <a:t>adsorptsiooni/desorptsiooni sõeluuring</a:t>
            </a:r>
          </a:p>
          <a:p>
            <a:pPr lvl="1">
              <a:buFont typeface="Arial" panose="020b0604020202020204" pitchFamily="34" charset="0"/>
              <a:buChar char="•"/>
            </a:pPr>
            <a:r>
              <a:rPr lang="et-EE" noProof="0"/>
              <a:t>…</a:t>
            </a:r>
          </a:p>
          <a:p>
            <a:r>
              <a:rPr lang="et-EE" noProof="0"/>
              <a:t>Kemikaaliohutuse hindamine</a:t>
            </a:r>
          </a:p>
          <a:p>
            <a:pPr marL="0" indent="0">
              <a:buNone/>
            </a:pPr>
            <a:endParaRPr lang="et-EE" noProof="0"/>
          </a:p>
        </p:txBody>
      </p:sp>
      <p:sp>
        <p:nvSpPr>
          <p:cNvPr id="5" name="Slide Number Placeholder 4"/>
          <p:cNvSpPr>
            <a:spLocks noGrp="1"/>
          </p:cNvSpPr>
          <p:nvPr>
            <p:ph type="sldNum" sz="quarter" idx="12"/>
          </p:nvPr>
        </p:nvSpPr>
        <p:spPr/>
        <p:txBody>
          <a:bodyPr/>
          <a:lstStyle/>
          <a:p>
            <a:fld id="{53FE240C-791C-4FA0-BA72-1FE57C9E7D13}" type="slidenum">
              <a:rPr lang="en-GB" smtClean="0"/>
              <a:t>14</a:t>
            </a:fld>
            <a:endParaRPr lang="et-EE"/>
          </a:p>
        </p:txBody>
      </p:sp>
      <p:sp>
        <p:nvSpPr>
          <p:cNvPr id="7" name="TextBox 6"/>
          <p:cNvSpPr txBox="1"/>
          <p:nvPr/>
        </p:nvSpPr>
        <p:spPr>
          <a:xfrm>
            <a:off x="6372200" y="1832856"/>
            <a:ext cx="2520280" cy="830997"/>
          </a:xfrm>
          <a:prstGeom prst="rect">
            <a:avLst/>
          </a:prstGeom>
          <a:noFill/>
        </p:spPr>
        <p:txBody>
          <a:bodyPr wrap="square" rtlCol="0">
            <a:spAutoFit/>
          </a:bodyPr>
          <a:lstStyle/>
          <a:p>
            <a:pPr>
              <a:buNone/>
            </a:pPr>
            <a:r>
              <a:rPr lang="et-EE" sz="2400" b="1" smtClean="0">
                <a:solidFill>
                  <a:srgbClr val="008BC8"/>
                </a:solidFill>
                <a:latin typeface="Verdana" panose="020b0604030504040204" pitchFamily="34" charset="0"/>
              </a:rPr>
              <a:t>10–100 tonni aastas</a:t>
            </a:r>
            <a:endParaRPr lang="et-EE"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9432485"/>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15</a:t>
            </a:fld>
            <a:endParaRPr lang="et-EE"/>
          </a:p>
        </p:txBody>
      </p:sp>
      <p:sp>
        <p:nvSpPr>
          <p:cNvPr id="4" name="Title 3"/>
          <p:cNvSpPr>
            <a:spLocks noGrp="1"/>
          </p:cNvSpPr>
          <p:nvPr>
            <p:ph type="title"/>
          </p:nvPr>
        </p:nvSpPr>
        <p:spPr/>
        <p:txBody>
          <a:bodyPr/>
          <a:lstStyle/>
          <a:p>
            <a:r>
              <a:rPr lang="et-EE" noProof="0" smtClean="0"/>
              <a:t>Vaheainete registreerimiseks </a:t>
            </a:r>
            <a:br>
              <a:rPr lang="fr-FR" noProof="0" smtClean="0"/>
            </a:br>
            <a:r>
              <a:rPr lang="et-EE" noProof="0" smtClean="0"/>
              <a:t>nõutav teave</a:t>
            </a:r>
            <a:endParaRPr lang="et-EE" noProof="0"/>
          </a:p>
        </p:txBody>
      </p:sp>
      <p:sp>
        <p:nvSpPr>
          <p:cNvPr id="5" name="Content Placeholder 4"/>
          <p:cNvSpPr>
            <a:spLocks noGrp="1"/>
          </p:cNvSpPr>
          <p:nvPr>
            <p:ph idx="1"/>
          </p:nvPr>
        </p:nvSpPr>
        <p:spPr/>
        <p:txBody>
          <a:bodyPr/>
          <a:lstStyle/>
          <a:p>
            <a:r>
              <a:rPr lang="et-EE" noProof="0" smtClean="0"/>
              <a:t>Kui te toodate isoleeritud vaheaineid </a:t>
            </a:r>
            <a:r>
              <a:rPr lang="et-EE" u="sng" noProof="0" smtClean="0"/>
              <a:t>rangelt ohjatud tingimustes</a:t>
            </a:r>
            <a:r>
              <a:rPr lang="et-EE" noProof="0" smtClean="0"/>
              <a:t>, nõutakse nende kohta vähem teavet.</a:t>
            </a:r>
          </a:p>
          <a:p>
            <a:r>
              <a:rPr lang="et-EE" noProof="0" smtClean="0"/>
              <a:t>Vaheaine määratlus:</a:t>
            </a:r>
          </a:p>
          <a:p>
            <a:pPr lvl="1">
              <a:buFont typeface="Arial" panose="020b0604020202020204" pitchFamily="34" charset="0"/>
              <a:buChar char="•"/>
            </a:pPr>
            <a:r>
              <a:rPr lang="et-EE" noProof="0" smtClean="0"/>
              <a:t>aine muundatakse teiseks aineks</a:t>
            </a:r>
          </a:p>
          <a:p>
            <a:pPr lvl="1">
              <a:buFont typeface="Arial" panose="020b0604020202020204" pitchFamily="34" charset="0"/>
              <a:buChar char="•"/>
            </a:pPr>
            <a:r>
              <a:rPr lang="et-EE" noProof="0" smtClean="0"/>
              <a:t>selle tootmine ja kasutamine kemikaali tootmiskohtades peab toimuma rangelt ohjatud tingimustes</a:t>
            </a:r>
          </a:p>
          <a:p>
            <a:r>
              <a:rPr lang="et-EE" noProof="0" smtClean="0"/>
              <a:t>Aine staatus vaheainena ei tulene selle keemilisest olemusest, vaid määratakse selle järgi, kuidas ainet kasutatakse pärast tootmist.</a:t>
            </a:r>
          </a:p>
          <a:p>
            <a:endParaRPr lang="et-EE" noProof="0"/>
          </a:p>
        </p:txBody>
      </p:sp>
    </p:spTree>
    <p:extLst>
      <p:ext uri="{BB962C8B-B14F-4D97-AF65-F5344CB8AC3E}">
        <p14:creationId xmlns:p14="http://schemas.microsoft.com/office/powerpoint/2010/main" val="3876745143"/>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noProof="0"/>
              <a:t>Enne uute andmete koostamist</a:t>
            </a:r>
          </a:p>
        </p:txBody>
      </p:sp>
      <p:sp>
        <p:nvSpPr>
          <p:cNvPr id="3" name="Content Placeholder 2"/>
          <p:cNvSpPr>
            <a:spLocks noGrp="1"/>
          </p:cNvSpPr>
          <p:nvPr>
            <p:ph idx="1"/>
          </p:nvPr>
        </p:nvSpPr>
        <p:spPr/>
        <p:txBody>
          <a:bodyPr/>
          <a:lstStyle/>
          <a:p>
            <a:pPr marL="457200" indent="-457200">
              <a:buFont typeface="+mj-lt"/>
              <a:buAutoNum type="arabicPeriod"/>
            </a:pPr>
            <a:r>
              <a:rPr lang="et-EE" noProof="0"/>
              <a:t>Koguge kokku olemasolev teave</a:t>
            </a:r>
          </a:p>
          <a:p>
            <a:pPr marL="457200" indent="-457200">
              <a:buFont typeface="+mj-lt"/>
              <a:buAutoNum type="arabicPeriod"/>
            </a:pPr>
            <a:endParaRPr lang="et-EE" sz="2000" noProof="0"/>
          </a:p>
          <a:p>
            <a:pPr marL="457200" indent="-457200">
              <a:buFont typeface="+mj-lt"/>
              <a:buAutoNum type="arabicPeriod"/>
            </a:pPr>
            <a:r>
              <a:rPr lang="et-EE" noProof="0"/>
              <a:t>Jagage teavet teiste ettevõtetega</a:t>
            </a:r>
          </a:p>
          <a:p>
            <a:pPr lvl="1">
              <a:buFont typeface="Arial" panose="020b0604020202020204" pitchFamily="34" charset="0"/>
              <a:buChar char="•"/>
            </a:pPr>
            <a:r>
              <a:rPr lang="et-EE" noProof="0"/>
              <a:t>teave tuleb esitada ühiselt</a:t>
            </a:r>
          </a:p>
          <a:p>
            <a:pPr lvl="1"/>
            <a:endParaRPr lang="et-EE" noProof="0"/>
          </a:p>
          <a:p>
            <a:pPr marL="457200" indent="-457200">
              <a:buFont typeface="+mj-lt"/>
              <a:buAutoNum type="arabicPeriod"/>
            </a:pPr>
            <a:r>
              <a:rPr lang="et-EE" noProof="0"/>
              <a:t>Võtke arvesse teabevajadust</a:t>
            </a:r>
          </a:p>
          <a:p>
            <a:pPr marL="457200" indent="-457200">
              <a:buFont typeface="+mj-lt"/>
              <a:buAutoNum type="arabicPeriod"/>
            </a:pPr>
            <a:endParaRPr lang="et-EE" sz="2000" noProof="0"/>
          </a:p>
          <a:p>
            <a:pPr marL="457200" indent="-457200">
              <a:buFont typeface="+mj-lt"/>
              <a:buAutoNum type="arabicPeriod"/>
            </a:pPr>
            <a:r>
              <a:rPr lang="et-EE" noProof="0"/>
              <a:t>Tehke kindlaks teabelüngad</a:t>
            </a:r>
          </a:p>
          <a:p>
            <a:pPr marL="457200" indent="-457200">
              <a:buFont typeface="+mj-lt"/>
              <a:buAutoNum type="arabicPeriod"/>
            </a:pPr>
            <a:endParaRPr lang="et-EE" sz="2000" noProof="0"/>
          </a:p>
        </p:txBody>
      </p:sp>
      <p:sp>
        <p:nvSpPr>
          <p:cNvPr id="5" name="Slide Number Placeholder 4"/>
          <p:cNvSpPr>
            <a:spLocks noGrp="1"/>
          </p:cNvSpPr>
          <p:nvPr>
            <p:ph type="sldNum" sz="quarter" idx="12"/>
          </p:nvPr>
        </p:nvSpPr>
        <p:spPr/>
        <p:txBody>
          <a:bodyPr/>
          <a:lstStyle/>
          <a:p>
            <a:fld id="{53FE240C-791C-4FA0-BA72-1FE57C9E7D13}" type="slidenum">
              <a:rPr lang="en-GB" smtClean="0"/>
              <a:t>16</a:t>
            </a:fld>
            <a:endParaRPr lang="et-EE"/>
          </a:p>
        </p:txBody>
      </p:sp>
    </p:spTree>
    <p:extLst>
      <p:ext uri="{BB962C8B-B14F-4D97-AF65-F5344CB8AC3E}">
        <p14:creationId xmlns:p14="http://schemas.microsoft.com/office/powerpoint/2010/main" val="3313825618"/>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sz="3200" noProof="0"/>
              <a:t>Millega on vaja oma ettevõtte</a:t>
            </a:r>
            <a:br/>
            <a:r>
              <a:rPr lang="et-EE" sz="3200" noProof="0"/>
              <a:t>seisukohast arvestada?</a:t>
            </a:r>
          </a:p>
        </p:txBody>
      </p:sp>
      <p:sp>
        <p:nvSpPr>
          <p:cNvPr id="3" name="Content Placeholder 2"/>
          <p:cNvSpPr>
            <a:spLocks noGrp="1"/>
          </p:cNvSpPr>
          <p:nvPr>
            <p:ph idx="1"/>
          </p:nvPr>
        </p:nvSpPr>
        <p:spPr/>
        <p:txBody>
          <a:bodyPr>
            <a:normAutofit lnSpcReduction="10000"/>
          </a:bodyPr>
          <a:lstStyle/>
          <a:p>
            <a:r>
              <a:rPr lang="et-EE" noProof="0"/>
              <a:t>Teabe kogumine ja hindamine</a:t>
            </a:r>
          </a:p>
          <a:p>
            <a:endParaRPr lang="et-EE" noProof="0"/>
          </a:p>
          <a:p>
            <a:pPr>
              <a:buFont typeface="Wingdings 3" panose="05040102010807070707" pitchFamily="18" charset="2"/>
              <a:buChar char=""/>
            </a:pPr>
            <a:r>
              <a:rPr lang="et-EE" noProof="0"/>
              <a:t>Teie ettevõttes</a:t>
            </a:r>
          </a:p>
          <a:p>
            <a:pPr lvl="1"/>
            <a:r>
              <a:rPr lang="et-EE" noProof="0"/>
              <a:t>Milline teave teil aine kohta juba olemas on?</a:t>
            </a:r>
          </a:p>
          <a:p>
            <a:pPr lvl="1"/>
            <a:r>
              <a:rPr lang="et-EE" noProof="0"/>
              <a:t>Kas teate, kuidas ainet kasutatakse?</a:t>
            </a:r>
          </a:p>
          <a:p>
            <a:pPr lvl="1"/>
            <a:r>
              <a:rPr lang="et-EE" noProof="0"/>
              <a:t>Kas teil on registreerimiseks vajalikud eksperditeadmised?</a:t>
            </a:r>
          </a:p>
          <a:p>
            <a:pPr>
              <a:buFont typeface="Wingdings 3" panose="05040102010807070707" pitchFamily="18" charset="2"/>
              <a:buChar char="["/>
            </a:pPr>
            <a:r>
              <a:rPr lang="et-EE" noProof="0"/>
              <a:t>Koos kaasregistreerijatega </a:t>
            </a:r>
          </a:p>
          <a:p>
            <a:pPr lvl="1"/>
            <a:r>
              <a:rPr lang="et-EE" noProof="0" smtClean="0"/>
              <a:t>Kas on ka teisi ettevõtteid või tegutsete üksinda?</a:t>
            </a:r>
          </a:p>
          <a:p>
            <a:pPr lvl="1"/>
            <a:r>
              <a:rPr lang="et-EE" noProof="0"/>
              <a:t>Koostöös kokku leppimine</a:t>
            </a:r>
          </a:p>
          <a:p>
            <a:pPr lvl="1"/>
            <a:r>
              <a:rPr lang="et-EE" noProof="0"/>
              <a:t>Olemasoleva teabe hindamine ja jagamine</a:t>
            </a:r>
          </a:p>
          <a:p>
            <a:pPr lvl="1"/>
            <a:r>
              <a:rPr lang="et-EE" noProof="0"/>
              <a:t>Puuduva teabe koostamine</a:t>
            </a:r>
          </a:p>
          <a:p>
            <a:pPr marL="0" indent="0">
              <a:buNone/>
            </a:pPr>
            <a:endParaRPr lang="et-EE" noProof="0"/>
          </a:p>
        </p:txBody>
      </p:sp>
      <p:sp>
        <p:nvSpPr>
          <p:cNvPr id="5" name="Slide Number Placeholder 4"/>
          <p:cNvSpPr>
            <a:spLocks noGrp="1"/>
          </p:cNvSpPr>
          <p:nvPr>
            <p:ph type="sldNum" sz="quarter" idx="12"/>
          </p:nvPr>
        </p:nvSpPr>
        <p:spPr/>
        <p:txBody>
          <a:bodyPr/>
          <a:lstStyle/>
          <a:p>
            <a:fld id="{53FE240C-791C-4FA0-BA72-1FE57C9E7D13}" type="slidenum">
              <a:rPr lang="en-GB" smtClean="0"/>
              <a:t>17</a:t>
            </a:fld>
            <a:endParaRPr lang="et-EE"/>
          </a:p>
        </p:txBody>
      </p:sp>
    </p:spTree>
    <p:extLst>
      <p:ext uri="{BB962C8B-B14F-4D97-AF65-F5344CB8AC3E}">
        <p14:creationId xmlns:p14="http://schemas.microsoft.com/office/powerpoint/2010/main" val="3313825618"/>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64244" y="449311"/>
            <a:ext cx="8229600" cy="1143000"/>
          </a:xfrm>
        </p:spPr>
        <p:txBody>
          <a:bodyPr/>
          <a:lstStyle/>
          <a:p>
            <a:pPr fontAlgn="auto">
              <a:spcAft>
                <a:spcPct val="0"/>
              </a:spcAft>
            </a:pPr>
            <a:r>
              <a:rPr lang="et-EE" sz="3200" noProof="0"/>
              <a:t>Millega on vaja oma ettevõtte seisukohast arvestada?</a:t>
            </a:r>
          </a:p>
        </p:txBody>
      </p:sp>
      <p:sp>
        <p:nvSpPr>
          <p:cNvPr id="3" name="Content Placeholder 2"/>
          <p:cNvSpPr>
            <a:spLocks noGrp="1"/>
          </p:cNvSpPr>
          <p:nvPr>
            <p:ph idx="1"/>
          </p:nvPr>
        </p:nvSpPr>
        <p:spPr>
          <a:xfrm>
            <a:off x="457200" y="1711349"/>
            <a:ext cx="8229600" cy="4525963"/>
          </a:xfrm>
        </p:spPr>
        <p:txBody>
          <a:bodyPr>
            <a:normAutofit lnSpcReduction="10000"/>
          </a:bodyPr>
          <a:lstStyle/>
          <a:p>
            <a:r>
              <a:rPr lang="et-EE" noProof="0"/>
              <a:t>Ettevõttesisene korraldus</a:t>
            </a:r>
          </a:p>
          <a:p>
            <a:pPr lvl="1">
              <a:buFont typeface="Arial" panose="020b0604020202020204" pitchFamily="34" charset="0"/>
              <a:buChar char="•"/>
            </a:pPr>
            <a:r>
              <a:rPr lang="et-EE" noProof="0"/>
              <a:t>Kavandage aegsalt kõikide oma ainete registreerimine</a:t>
            </a:r>
          </a:p>
          <a:p>
            <a:pPr lvl="1">
              <a:buFont typeface="Arial" panose="020b0604020202020204" pitchFamily="34" charset="0"/>
              <a:buChar char="•"/>
            </a:pPr>
            <a:r>
              <a:rPr lang="et-EE" noProof="0"/>
              <a:t>Kaasake teised osakonnad: finants- ja müügiosakond, ohutuskaartide koostamine</a:t>
            </a:r>
          </a:p>
          <a:p>
            <a:pPr lvl="1"/>
            <a:endParaRPr lang="et-EE" noProof="0"/>
          </a:p>
          <a:p>
            <a:r>
              <a:rPr lang="et-EE" noProof="0"/>
              <a:t>Tutvuge IT-vahenditega: IUCLID, ECHA pilveteenused ja REACH-IT</a:t>
            </a:r>
          </a:p>
          <a:p>
            <a:pPr lvl="1">
              <a:buFont typeface="Arial" panose="020b0604020202020204" pitchFamily="34" charset="0"/>
              <a:buChar char="•"/>
            </a:pPr>
            <a:r>
              <a:rPr lang="et-EE" noProof="0" smtClean="0"/>
              <a:t>2016. aastal avaldatud täiendatud versioonid</a:t>
            </a:r>
          </a:p>
          <a:p>
            <a:pPr lvl="1"/>
            <a:endParaRPr lang="et-EE" noProof="0"/>
          </a:p>
          <a:p>
            <a:r>
              <a:rPr lang="et-EE" noProof="0"/>
              <a:t>Veenduge, et teil on piisavalt vahendeid </a:t>
            </a:r>
            <a:br>
              <a:rPr lang="fr-FR" noProof="0" smtClean="0"/>
            </a:br>
            <a:r>
              <a:rPr lang="et-EE" noProof="0" smtClean="0"/>
              <a:t>oma</a:t>
            </a:r>
            <a:r>
              <a:rPr lang="fr-FR" noProof="0" smtClean="0"/>
              <a:t> </a:t>
            </a:r>
            <a:r>
              <a:rPr lang="et-EE" noProof="0" smtClean="0"/>
              <a:t>registreerimistoimiku </a:t>
            </a:r>
            <a:br>
              <a:rPr lang="fr-FR" noProof="0" smtClean="0"/>
            </a:br>
            <a:r>
              <a:rPr lang="et-EE" noProof="0" smtClean="0"/>
              <a:t>ajakohastamiseks</a:t>
            </a:r>
            <a:endParaRPr lang="et-EE" noProof="0"/>
          </a:p>
          <a:p>
            <a:pPr marL="0" indent="0">
              <a:buNone/>
            </a:pPr>
            <a:endParaRPr lang="et-EE" noProof="0"/>
          </a:p>
        </p:txBody>
      </p:sp>
      <p:sp>
        <p:nvSpPr>
          <p:cNvPr id="5" name="Slide Number Placeholder 4"/>
          <p:cNvSpPr>
            <a:spLocks noGrp="1"/>
          </p:cNvSpPr>
          <p:nvPr>
            <p:ph type="sldNum" sz="quarter" idx="12"/>
          </p:nvPr>
        </p:nvSpPr>
        <p:spPr/>
        <p:txBody>
          <a:bodyPr/>
          <a:lstStyle/>
          <a:p>
            <a:fld id="{53FE240C-791C-4FA0-BA72-1FE57C9E7D13}" type="slidenum">
              <a:rPr lang="en-GB" smtClean="0"/>
              <a:t>18</a:t>
            </a:fld>
            <a:endParaRPr lang="et-EE"/>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4856153"/>
            <a:ext cx="1487877" cy="1381160"/>
          </a:xfrm>
          <a:prstGeom prst="rect">
            <a:avLst/>
          </a:prstGeom>
        </p:spPr>
      </p:pic>
    </p:spTree>
    <p:extLst>
      <p:ext uri="{BB962C8B-B14F-4D97-AF65-F5344CB8AC3E}">
        <p14:creationId xmlns:p14="http://schemas.microsoft.com/office/powerpoint/2010/main" val="3313825618"/>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fontAlgn="auto">
              <a:spcAft>
                <a:spcPct val="0"/>
              </a:spcAft>
            </a:pPr>
            <a:r>
              <a:rPr lang="et-EE" sz="3200" noProof="0"/>
              <a:t>Olulised sõnumid</a:t>
            </a:r>
          </a:p>
        </p:txBody>
      </p:sp>
      <p:sp>
        <p:nvSpPr>
          <p:cNvPr id="3" name="Content Placeholder 2"/>
          <p:cNvSpPr>
            <a:spLocks noGrp="1"/>
          </p:cNvSpPr>
          <p:nvPr>
            <p:ph idx="1"/>
          </p:nvPr>
        </p:nvSpPr>
        <p:spPr/>
        <p:txBody>
          <a:bodyPr>
            <a:normAutofit fontScale="92500" lnSpcReduction="10000"/>
          </a:bodyPr>
          <a:lstStyle/>
          <a:p>
            <a:r>
              <a:rPr lang="et-EE" noProof="0"/>
              <a:t>Teie vastutate oma ainete ohutu kasutamise eest – registreerimine on võimalus see kohustus dokumenteerida</a:t>
            </a:r>
          </a:p>
          <a:p>
            <a:r>
              <a:rPr lang="et-EE" noProof="0"/>
              <a:t>Vaadake oma tooteportfell läbi ja alustage teabe kogumist kohe praegu</a:t>
            </a:r>
          </a:p>
          <a:p>
            <a:pPr lvl="1">
              <a:spcBef>
                <a:spcPts val="600"/>
              </a:spcBef>
              <a:spcAft>
                <a:spcPts val="600"/>
              </a:spcAft>
              <a:buFont typeface="Arial" panose="020b0604020202020204" pitchFamily="34" charset="0"/>
              <a:buChar char="•"/>
            </a:pPr>
            <a:r>
              <a:rPr lang="et-EE" noProof="0" smtClean="0"/>
              <a:t>Tehke kindlaks, milliste ainetega te tegelete</a:t>
            </a:r>
          </a:p>
          <a:p>
            <a:pPr lvl="1">
              <a:spcBef>
                <a:spcPts val="600"/>
              </a:spcBef>
              <a:spcAft>
                <a:spcPts val="600"/>
              </a:spcAft>
              <a:buFont typeface="Arial" panose="020b0604020202020204" pitchFamily="34" charset="0"/>
              <a:buChar char="•"/>
            </a:pPr>
            <a:r>
              <a:rPr lang="et-EE" noProof="0"/>
              <a:t>Kavandage praegu oma keemiliste analüüside läbiviimine </a:t>
            </a:r>
          </a:p>
          <a:p>
            <a:pPr lvl="1">
              <a:buFont typeface="Arial" panose="020b0604020202020204" pitchFamily="34" charset="0"/>
              <a:buChar char="•"/>
            </a:pPr>
            <a:r>
              <a:rPr lang="et-EE" noProof="0"/>
              <a:t>Kuidas kliendid teie aineid kasutavad?</a:t>
            </a:r>
          </a:p>
          <a:p>
            <a:r>
              <a:rPr lang="et-EE" noProof="0" smtClean="0"/>
              <a:t>Registreerimine nõuab aega ja vahendeid</a:t>
            </a:r>
          </a:p>
          <a:p>
            <a:r>
              <a:rPr lang="et-EE" noProof="0"/>
              <a:t>Kas ettevõttes on olemas vajalikud eksperditeadmised?</a:t>
            </a:r>
          </a:p>
          <a:p>
            <a:r>
              <a:rPr lang="et-EE" noProof="0"/>
              <a:t>Abi leiab aadressil </a:t>
            </a:r>
            <a:r>
              <a:rPr lang="et-EE" noProof="0" smtClean="0">
                <a:hlinkClick r:id="rId3"/>
              </a:rPr>
              <a:t>https://echa.europa.eu/et/reach-2018</a:t>
            </a:r>
            <a:r>
              <a:rPr lang="et-EE" smtClean="0"/>
              <a:t> </a:t>
            </a:r>
            <a:endParaRPr lang="et-EE" noProof="0"/>
          </a:p>
          <a:p>
            <a:pPr marL="0" indent="0">
              <a:buNone/>
            </a:pPr>
            <a:endParaRPr lang="et-EE" noProof="0"/>
          </a:p>
        </p:txBody>
      </p:sp>
      <p:sp>
        <p:nvSpPr>
          <p:cNvPr id="5" name="Slide Number Placeholder 4"/>
          <p:cNvSpPr>
            <a:spLocks noGrp="1"/>
          </p:cNvSpPr>
          <p:nvPr>
            <p:ph type="sldNum" sz="quarter" idx="12"/>
          </p:nvPr>
        </p:nvSpPr>
        <p:spPr/>
        <p:txBody>
          <a:bodyPr/>
          <a:lstStyle/>
          <a:p>
            <a:fld id="{53FE240C-791C-4FA0-BA72-1FE57C9E7D13}" type="slidenum">
              <a:rPr lang="en-GB" smtClean="0"/>
              <a:t>19</a:t>
            </a:fld>
            <a:endParaRPr lang="et-EE"/>
          </a:p>
        </p:txBody>
      </p:sp>
    </p:spTree>
    <p:extLst>
      <p:ext uri="{BB962C8B-B14F-4D97-AF65-F5344CB8AC3E}">
        <p14:creationId xmlns:p14="http://schemas.microsoft.com/office/powerpoint/2010/main" val="3548107969"/>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et-EE"/>
          </a:p>
        </p:txBody>
      </p:sp>
      <p:sp>
        <p:nvSpPr>
          <p:cNvPr id="4" name="Title 3"/>
          <p:cNvSpPr>
            <a:spLocks noGrp="1"/>
          </p:cNvSpPr>
          <p:nvPr>
            <p:ph type="title"/>
          </p:nvPr>
        </p:nvSpPr>
        <p:spPr/>
        <p:txBody>
          <a:bodyPr/>
          <a:lstStyle/>
          <a:p>
            <a:r>
              <a:rPr lang="et-EE" noProof="0" smtClean="0"/>
              <a:t>Esitluse eesmärk</a:t>
            </a:r>
            <a:endParaRPr lang="et-EE" noProof="0"/>
          </a:p>
        </p:txBody>
      </p:sp>
      <p:sp>
        <p:nvSpPr>
          <p:cNvPr id="5" name="Content Placeholder 4"/>
          <p:cNvSpPr>
            <a:spLocks noGrp="1"/>
          </p:cNvSpPr>
          <p:nvPr>
            <p:ph idx="1"/>
          </p:nvPr>
        </p:nvSpPr>
        <p:spPr/>
        <p:txBody>
          <a:bodyPr>
            <a:normAutofit fontScale="62500" lnSpcReduction="20000"/>
          </a:bodyPr>
          <a:lstStyle/>
          <a:p>
            <a:r>
              <a:rPr lang="et-EE" altLang="en-US" noProof="0"/>
              <a:t>Euroopa Kemikaaliamet (ECHA) koostas käesoleva esitluse koos märkustega selleks, et aidata teil ette valmistada REACH 2018, st faasiainete viimast registreerimistähtaega tutvustav esitlus. Eesmärk on võimaldada teil valida asjakohased slaidid ja muuta neid vastavalt oma publiku vajadustele, olgu selleks siis juhtkond, töötajad, keskkonnatervise ja -ohutuse spetsialistid, ametiasutused jne. Võite kasutada esitlust ilma täiendava loata.</a:t>
            </a:r>
          </a:p>
          <a:p>
            <a:endParaRPr lang="et-EE" altLang="en-US" noProof="0"/>
          </a:p>
          <a:p>
            <a:r>
              <a:rPr lang="et-EE" altLang="en-US" noProof="0"/>
              <a:t>Esitlus annab teile lühiülevaate ECHA REACH 2018 tegevuskava esimesest etapist („Tundke oma tooteportfelli“). See on osa REACH 2018-ga seotud esitluste kogumist, mis on üleval ECHA veebisaidil. Teie märkused ja soovitused on oodatud aadressil </a:t>
            </a:r>
            <a:r>
              <a:rPr lang="et-EE" altLang="en-US" b="1" noProof="0" smtClean="0">
                <a:solidFill>
                  <a:srgbClr val="0046AD"/>
                </a:solidFill>
              </a:rPr>
              <a:t>reach-2018@echa.europa.eu</a:t>
            </a:r>
            <a:r>
              <a:rPr lang="et-EE" altLang="en-US" noProof="0"/>
              <a:t>.  </a:t>
            </a:r>
          </a:p>
          <a:p>
            <a:endParaRPr lang="et-EE" altLang="en-US" noProof="0"/>
          </a:p>
          <a:p>
            <a:r>
              <a:rPr lang="et-EE" altLang="en-US" b="1" noProof="0"/>
              <a:t>Õiguslik teade. </a:t>
            </a:r>
            <a:r>
              <a:rPr lang="et-EE" altLang="en-US" noProof="0"/>
              <a:t>Käesolevas esitluses sisalduv teave ei ole õiguslikult siduv ja ei kajasta õiguslikult tingimata Euroopa Kemikaaliameti ametlikke seisukohti. Euroopa Kemikaaliamet ei võta mingit vastutust seoses käesoleva dokumendi sisuga.</a:t>
            </a:r>
          </a:p>
          <a:p>
            <a:endParaRPr lang="et-EE" altLang="en-US" noProof="0"/>
          </a:p>
          <a:p>
            <a:r>
              <a:rPr lang="et-EE" altLang="en-US" noProof="0"/>
              <a:t>Väljaandmise aeg: mai 2017</a:t>
            </a:r>
          </a:p>
          <a:p>
            <a:pPr marL="0" indent="0">
              <a:buNone/>
            </a:pPr>
            <a:endParaRPr lang="et-EE" noProof="0"/>
          </a:p>
        </p:txBody>
      </p:sp>
    </p:spTree>
    <p:extLst>
      <p:ext uri="{BB962C8B-B14F-4D97-AF65-F5344CB8AC3E}">
        <p14:creationId xmlns:p14="http://schemas.microsoft.com/office/powerpoint/2010/main" val="125791833"/>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266285" y="342107"/>
            <a:ext cx="8229600" cy="1143000"/>
          </a:xfrm>
        </p:spPr>
        <p:txBody>
          <a:bodyPr/>
          <a:lstStyle/>
          <a:p>
            <a:r>
              <a:rPr lang="et-EE" noProof="0"/>
              <a:t>Registreerimine on teie kohustus</a:t>
            </a:r>
          </a:p>
        </p:txBody>
      </p:sp>
      <p:sp>
        <p:nvSpPr>
          <p:cNvPr id="3" name="Content Placeholder 2"/>
          <p:cNvSpPr>
            <a:spLocks noGrp="1"/>
          </p:cNvSpPr>
          <p:nvPr>
            <p:ph idx="1"/>
          </p:nvPr>
        </p:nvSpPr>
        <p:spPr/>
        <p:txBody>
          <a:bodyPr/>
          <a:lstStyle/>
          <a:p>
            <a:pPr marL="0" indent="0">
              <a:buNone/>
            </a:pPr>
            <a:r>
              <a:rPr lang="et-EE" noProof="0"/>
              <a:t>Teie vastutate ohutu tootmise ja kasutamise eest</a:t>
            </a:r>
          </a:p>
          <a:p>
            <a:pPr marL="0" indent="0">
              <a:buNone/>
            </a:pPr>
            <a:endParaRPr lang="et-EE" noProof="0"/>
          </a:p>
          <a:p>
            <a:r>
              <a:rPr lang="et-EE" noProof="0"/>
              <a:t>Koguge ja koostage andmeid oma ainete omaduste ja kasutusviiside kohta</a:t>
            </a:r>
          </a:p>
          <a:p>
            <a:r>
              <a:rPr lang="et-EE" noProof="0"/>
              <a:t>Hinnake riske</a:t>
            </a:r>
          </a:p>
          <a:p>
            <a:r>
              <a:rPr lang="et-EE" noProof="0"/>
              <a:t>Töötage välja meetmed riskide juhtimiseks</a:t>
            </a:r>
          </a:p>
          <a:p>
            <a:r>
              <a:rPr lang="et-EE" noProof="0"/>
              <a:t>Teavitage neist oma tarneahelat </a:t>
            </a:r>
          </a:p>
          <a:p>
            <a:pPr marL="0" indent="0">
              <a:buNone/>
            </a:pPr>
            <a:endParaRPr lang="et-EE" noProof="0" smtClean="0"/>
          </a:p>
          <a:p>
            <a:pPr marL="0" indent="0">
              <a:buNone/>
            </a:pPr>
            <a:r>
              <a:rPr lang="en-GB" noProof="0" smtClean="0">
                <a:sym typeface="Wingdings" panose="05000000000000000000" pitchFamily="2" charset="2"/>
              </a:rPr>
              <a:t></a:t>
            </a:r>
            <a:r>
              <a:rPr lang="et-EE" smtClean="0"/>
              <a:t> </a:t>
            </a:r>
            <a:r>
              <a:rPr lang="et-EE" noProof="0" smtClean="0"/>
              <a:t>Dokumenteerige see oma</a:t>
            </a:r>
            <a:br/>
            <a:r>
              <a:rPr lang="et-EE" noProof="0" smtClean="0"/>
              <a:t>registreerimistoimikus</a:t>
            </a:r>
          </a:p>
          <a:p>
            <a:pPr marL="0" indent="0">
              <a:buNone/>
            </a:pPr>
            <a:endParaRPr lang="et-EE" noProof="0"/>
          </a:p>
        </p:txBody>
      </p:sp>
      <p:sp>
        <p:nvSpPr>
          <p:cNvPr id="5" name="Slide Number Placeholder 4"/>
          <p:cNvSpPr>
            <a:spLocks noGrp="1"/>
          </p:cNvSpPr>
          <p:nvPr>
            <p:ph type="sldNum" sz="quarter" idx="12"/>
          </p:nvPr>
        </p:nvSpPr>
        <p:spPr/>
        <p:txBody>
          <a:bodyPr/>
          <a:lstStyle/>
          <a:p>
            <a:fld id="{53FE240C-791C-4FA0-BA72-1FE57C9E7D13}" type="slidenum">
              <a:rPr lang="en-GB" smtClean="0"/>
              <a:t>3</a:t>
            </a:fld>
            <a:endParaRPr lang="et-EE"/>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8486" y="4797152"/>
            <a:ext cx="1463122" cy="1224136"/>
          </a:xfrm>
          <a:prstGeom prst="rect">
            <a:avLst/>
          </a:prstGeom>
        </p:spPr>
      </p:pic>
    </p:spTree>
    <p:extLst>
      <p:ext uri="{BB962C8B-B14F-4D97-AF65-F5344CB8AC3E}">
        <p14:creationId xmlns:p14="http://schemas.microsoft.com/office/powerpoint/2010/main" val="34013489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noProof="0"/>
              <a:t>REACH-registreerimine 2018</a:t>
            </a:r>
          </a:p>
        </p:txBody>
      </p:sp>
      <p:sp>
        <p:nvSpPr>
          <p:cNvPr id="3" name="Content Placeholder 2"/>
          <p:cNvSpPr>
            <a:spLocks noGrp="1"/>
          </p:cNvSpPr>
          <p:nvPr>
            <p:ph idx="1"/>
          </p:nvPr>
        </p:nvSpPr>
        <p:spPr/>
        <p:txBody>
          <a:bodyPr/>
          <a:lstStyle/>
          <a:p>
            <a:pPr marL="0" indent="0">
              <a:buNone/>
            </a:pPr>
            <a:r>
              <a:rPr lang="et-EE" noProof="0" smtClean="0"/>
              <a:t>Esimese etapi tegevused</a:t>
            </a:r>
          </a:p>
          <a:p>
            <a:pPr marL="457200" indent="-457200">
              <a:spcBef>
                <a:spcPts val="1200"/>
              </a:spcBef>
              <a:spcAft>
                <a:spcPts val="1200"/>
              </a:spcAft>
              <a:buFont typeface="+mj-lt"/>
              <a:buAutoNum type="arabicPeriod"/>
            </a:pPr>
            <a:r>
              <a:rPr lang="et-EE" noProof="0"/>
              <a:t>Tundke oma tooteportfelli</a:t>
            </a:r>
          </a:p>
          <a:p>
            <a:pPr marL="457200" indent="-457200">
              <a:spcBef>
                <a:spcPts val="1200"/>
              </a:spcBef>
              <a:spcAft>
                <a:spcPts val="1200"/>
              </a:spcAft>
              <a:buFont typeface="+mj-lt"/>
              <a:buAutoNum type="arabicPeriod"/>
            </a:pPr>
            <a:r>
              <a:rPr lang="et-EE" noProof="0"/>
              <a:t>Identifitseerige oma ained</a:t>
            </a:r>
          </a:p>
          <a:p>
            <a:pPr marL="457200" indent="-457200">
              <a:spcBef>
                <a:spcPts val="1200"/>
              </a:spcBef>
              <a:spcAft>
                <a:spcPts val="1200"/>
              </a:spcAft>
              <a:buFont typeface="+mj-lt"/>
              <a:buAutoNum type="arabicPeriod"/>
            </a:pPr>
            <a:r>
              <a:rPr lang="et-EE" noProof="0"/>
              <a:t>Tehke kindlaks oma registreerimiskohustused</a:t>
            </a:r>
          </a:p>
          <a:p>
            <a:pPr marL="457200" indent="-457200">
              <a:spcBef>
                <a:spcPts val="1200"/>
              </a:spcBef>
              <a:spcAft>
                <a:spcPts val="1200"/>
              </a:spcAft>
              <a:buFont typeface="+mj-lt"/>
              <a:buAutoNum type="arabicPeriod"/>
            </a:pPr>
            <a:r>
              <a:rPr lang="et-EE" noProof="0"/>
              <a:t>Tehke selgeks oma teabevajadus</a:t>
            </a:r>
          </a:p>
          <a:p>
            <a:pPr marL="457200" indent="-457200">
              <a:spcBef>
                <a:spcPts val="1200"/>
              </a:spcBef>
              <a:spcAft>
                <a:spcPts val="1200"/>
              </a:spcAft>
              <a:buFont typeface="+mj-lt"/>
              <a:buAutoNum type="arabicPeriod"/>
            </a:pPr>
            <a:r>
              <a:rPr lang="et-EE" noProof="0"/>
              <a:t>Kaaluge mõju äritegevusele</a:t>
            </a:r>
          </a:p>
        </p:txBody>
      </p:sp>
      <p:sp>
        <p:nvSpPr>
          <p:cNvPr id="5" name="Slide Number Placeholder 4"/>
          <p:cNvSpPr>
            <a:spLocks noGrp="1"/>
          </p:cNvSpPr>
          <p:nvPr>
            <p:ph type="sldNum" sz="quarter" idx="12"/>
          </p:nvPr>
        </p:nvSpPr>
        <p:spPr/>
        <p:txBody>
          <a:bodyPr/>
          <a:lstStyle/>
          <a:p>
            <a:fld id="{53FE240C-791C-4FA0-BA72-1FE57C9E7D13}" type="slidenum">
              <a:rPr lang="en-GB" smtClean="0"/>
              <a:t>4</a:t>
            </a:fld>
            <a:endParaRPr lang="et-EE"/>
          </a:p>
        </p:txBody>
      </p:sp>
    </p:spTree>
    <p:extLst>
      <p:ext uri="{BB962C8B-B14F-4D97-AF65-F5344CB8AC3E}">
        <p14:creationId xmlns:p14="http://schemas.microsoft.com/office/powerpoint/2010/main" val="1381194592"/>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noProof="0" smtClean="0"/>
              <a:t>Tundke oma tooteportfelli</a:t>
            </a:r>
            <a:endParaRPr lang="et-EE" noProof="0"/>
          </a:p>
        </p:txBody>
      </p:sp>
      <p:sp>
        <p:nvSpPr>
          <p:cNvPr id="3" name="Content Placeholder 2"/>
          <p:cNvSpPr>
            <a:spLocks noGrp="1"/>
          </p:cNvSpPr>
          <p:nvPr>
            <p:ph idx="1"/>
          </p:nvPr>
        </p:nvSpPr>
        <p:spPr/>
        <p:txBody>
          <a:bodyPr/>
          <a:lstStyle/>
          <a:p>
            <a:r>
              <a:rPr lang="et-EE" noProof="0"/>
              <a:t>Esitage oma tooteportfell </a:t>
            </a:r>
            <a:r>
              <a:rPr lang="et-EE" noProof="0">
                <a:solidFill>
                  <a:schemeClr val="accent4">
                    <a:lumMod val="50000"/>
                  </a:schemeClr>
                </a:solidFill>
              </a:rPr>
              <a:t>ainetena</a:t>
            </a:r>
          </a:p>
          <a:p>
            <a:pPr lvl="1">
              <a:buFont typeface="Arial" panose="020b0604020202020204" pitchFamily="34" charset="0"/>
              <a:buChar char="•"/>
            </a:pPr>
            <a:r>
              <a:rPr lang="et-EE" noProof="0"/>
              <a:t>ained eraldi</a:t>
            </a:r>
          </a:p>
          <a:p>
            <a:pPr lvl="1">
              <a:buFont typeface="Arial" panose="020b0604020202020204" pitchFamily="34" charset="0"/>
              <a:buChar char="•"/>
            </a:pPr>
            <a:r>
              <a:rPr lang="et-EE" noProof="0"/>
              <a:t>segud: milliseid aineid need sisaldavad?</a:t>
            </a:r>
          </a:p>
          <a:p>
            <a:pPr lvl="1">
              <a:buFont typeface="Arial" panose="020b0604020202020204" pitchFamily="34" charset="0"/>
              <a:buChar char="•"/>
            </a:pPr>
            <a:r>
              <a:rPr lang="et-EE" noProof="0"/>
              <a:t>tooted: millised ained neist eralduvad?</a:t>
            </a:r>
          </a:p>
        </p:txBody>
      </p:sp>
      <p:sp>
        <p:nvSpPr>
          <p:cNvPr id="5" name="Slide Number Placeholder 4"/>
          <p:cNvSpPr>
            <a:spLocks noGrp="1"/>
          </p:cNvSpPr>
          <p:nvPr>
            <p:ph type="sldNum" sz="quarter" idx="12"/>
          </p:nvPr>
        </p:nvSpPr>
        <p:spPr/>
        <p:txBody>
          <a:bodyPr/>
          <a:lstStyle/>
          <a:p>
            <a:fld id="{53FE240C-791C-4FA0-BA72-1FE57C9E7D13}" type="slidenum">
              <a:rPr lang="en-GB" smtClean="0"/>
              <a:t>5</a:t>
            </a:fld>
            <a:endParaRPr lang="et-EE"/>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3501008"/>
            <a:ext cx="4286250" cy="10572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964" y="4941168"/>
            <a:ext cx="4286250" cy="904875"/>
          </a:xfrm>
          <a:prstGeom prst="rect">
            <a:avLst/>
          </a:prstGeom>
        </p:spPr>
      </p:pic>
      <p:sp>
        <p:nvSpPr>
          <p:cNvPr id="8" name="TextBox 7"/>
          <p:cNvSpPr txBox="1"/>
          <p:nvPr/>
        </p:nvSpPr>
        <p:spPr>
          <a:xfrm>
            <a:off x="5951608" y="4029645"/>
            <a:ext cx="2387577" cy="369332"/>
          </a:xfrm>
          <a:prstGeom prst="rect">
            <a:avLst/>
          </a:prstGeom>
          <a:noFill/>
        </p:spPr>
        <p:txBody>
          <a:bodyPr wrap="none" rtlCol="0">
            <a:spAutoFit/>
          </a:bodyPr>
          <a:lstStyle/>
          <a:p>
            <a:r>
              <a:rPr lang="fi-FI" smtClean="0">
                <a:sym typeface="Wingdings" panose="05000000000000000000" pitchFamily="2" charset="2"/>
              </a:rPr>
              <a:t></a:t>
            </a:r>
            <a:r>
              <a:rPr lang="et-EE" smtClean="0">
                <a:sym typeface="Wingdings" panose="05000000000000000000" pitchFamily="2" charset="2"/>
              </a:rPr>
              <a:t> Registreerige aine C</a:t>
            </a:r>
            <a:endParaRPr lang="et-EE"/>
          </a:p>
        </p:txBody>
      </p:sp>
      <p:sp>
        <p:nvSpPr>
          <p:cNvPr id="10" name="TextBox 9"/>
          <p:cNvSpPr txBox="1"/>
          <p:nvPr/>
        </p:nvSpPr>
        <p:spPr>
          <a:xfrm>
            <a:off x="5951608" y="5208939"/>
            <a:ext cx="3072059" cy="369332"/>
          </a:xfrm>
          <a:prstGeom prst="rect">
            <a:avLst/>
          </a:prstGeom>
          <a:noFill/>
        </p:spPr>
        <p:txBody>
          <a:bodyPr wrap="none" rtlCol="0">
            <a:spAutoFit/>
          </a:bodyPr>
          <a:lstStyle/>
          <a:p>
            <a:r>
              <a:rPr lang="fi-FI" smtClean="0">
                <a:sym typeface="Wingdings" panose="05000000000000000000" pitchFamily="2" charset="2"/>
              </a:rPr>
              <a:t></a:t>
            </a:r>
            <a:r>
              <a:rPr lang="et-EE" smtClean="0">
                <a:sym typeface="Wingdings" panose="05000000000000000000" pitchFamily="2" charset="2"/>
              </a:rPr>
              <a:t> Registreerige ained A ja B</a:t>
            </a:r>
            <a:endParaRPr lang="et-EE"/>
          </a:p>
        </p:txBody>
      </p:sp>
    </p:spTree>
    <p:extLst>
      <p:ext uri="{BB962C8B-B14F-4D97-AF65-F5344CB8AC3E}">
        <p14:creationId xmlns:p14="http://schemas.microsoft.com/office/powerpoint/2010/main" val="4034218416"/>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noProof="0"/>
              <a:t>Identifitseerige oma ained</a:t>
            </a:r>
          </a:p>
        </p:txBody>
      </p:sp>
      <p:sp>
        <p:nvSpPr>
          <p:cNvPr id="3" name="Content Placeholder 2"/>
          <p:cNvSpPr>
            <a:spLocks noGrp="1"/>
          </p:cNvSpPr>
          <p:nvPr>
            <p:ph idx="1"/>
          </p:nvPr>
        </p:nvSpPr>
        <p:spPr/>
        <p:txBody>
          <a:bodyPr/>
          <a:lstStyle/>
          <a:p>
            <a:r>
              <a:rPr lang="et-EE" noProof="0"/>
              <a:t>Määrake kindlaks oma aine </a:t>
            </a:r>
            <a:r>
              <a:rPr lang="et-EE" noProof="0">
                <a:solidFill>
                  <a:schemeClr val="accent4">
                    <a:lumMod val="50000"/>
                  </a:schemeClr>
                </a:solidFill>
              </a:rPr>
              <a:t>koostis ja liik</a:t>
            </a:r>
            <a:r>
              <a:rPr lang="et-EE" noProof="0"/>
              <a:t>:</a:t>
            </a:r>
          </a:p>
          <a:p>
            <a:pPr lvl="1">
              <a:buFont typeface="Arial" panose="020b0604020202020204" pitchFamily="34" charset="0"/>
              <a:buChar char="•"/>
            </a:pPr>
            <a:r>
              <a:rPr lang="et-EE" noProof="0"/>
              <a:t>ühest koostisosast koosnev aine</a:t>
            </a:r>
          </a:p>
          <a:p>
            <a:pPr lvl="1">
              <a:buFont typeface="Arial" panose="020b0604020202020204" pitchFamily="34" charset="0"/>
              <a:buChar char="•"/>
            </a:pPr>
            <a:r>
              <a:rPr lang="et-EE" noProof="0"/>
              <a:t>mitut koostisosa sisaldav aine</a:t>
            </a:r>
          </a:p>
          <a:p>
            <a:pPr lvl="1">
              <a:buFont typeface="Arial" panose="020b0604020202020204" pitchFamily="34" charset="0"/>
              <a:buChar char="•"/>
            </a:pPr>
            <a:r>
              <a:rPr lang="et-EE" noProof="0"/>
              <a:t>UVCB</a:t>
            </a:r>
          </a:p>
          <a:p>
            <a:pPr lvl="1"/>
            <a:endParaRPr lang="et-EE" noProof="0"/>
          </a:p>
          <a:p>
            <a:r>
              <a:rPr lang="et-EE" noProof="0"/>
              <a:t>Määrake kindaks aine </a:t>
            </a:r>
            <a:r>
              <a:rPr lang="et-EE" noProof="0">
                <a:solidFill>
                  <a:schemeClr val="accent4">
                    <a:lumMod val="50000"/>
                  </a:schemeClr>
                </a:solidFill>
              </a:rPr>
              <a:t>nimetus</a:t>
            </a:r>
            <a:r>
              <a:rPr lang="et-EE" noProof="0"/>
              <a:t> ja identifitseerimisandmed (</a:t>
            </a:r>
            <a:r>
              <a:rPr lang="et-EE" noProof="0">
                <a:solidFill>
                  <a:schemeClr val="accent4">
                    <a:lumMod val="50000"/>
                  </a:schemeClr>
                </a:solidFill>
              </a:rPr>
              <a:t>EÜ number </a:t>
            </a:r>
            <a:r>
              <a:rPr lang="et-EE" noProof="0"/>
              <a:t>ja CAS-number)</a:t>
            </a:r>
          </a:p>
        </p:txBody>
      </p:sp>
      <p:sp>
        <p:nvSpPr>
          <p:cNvPr id="5" name="Slide Number Placeholder 4"/>
          <p:cNvSpPr>
            <a:spLocks noGrp="1"/>
          </p:cNvSpPr>
          <p:nvPr>
            <p:ph type="sldNum" sz="quarter" idx="12"/>
          </p:nvPr>
        </p:nvSpPr>
        <p:spPr/>
        <p:txBody>
          <a:bodyPr/>
          <a:lstStyle/>
          <a:p>
            <a:fld id="{53FE240C-791C-4FA0-BA72-1FE57C9E7D13}" type="slidenum">
              <a:rPr lang="en-GB" smtClean="0"/>
              <a:t>6</a:t>
            </a:fld>
            <a:endParaRPr lang="et-EE"/>
          </a:p>
        </p:txBody>
      </p:sp>
    </p:spTree>
    <p:extLst>
      <p:ext uri="{BB962C8B-B14F-4D97-AF65-F5344CB8AC3E}">
        <p14:creationId xmlns:p14="http://schemas.microsoft.com/office/powerpoint/2010/main" val="88929798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7</a:t>
            </a:fld>
            <a:endParaRPr lang="et-EE"/>
          </a:p>
        </p:txBody>
      </p:sp>
      <p:sp>
        <p:nvSpPr>
          <p:cNvPr id="4" name="Title 3"/>
          <p:cNvSpPr>
            <a:spLocks noGrp="1"/>
          </p:cNvSpPr>
          <p:nvPr>
            <p:ph type="title"/>
          </p:nvPr>
        </p:nvSpPr>
        <p:spPr/>
        <p:txBody>
          <a:bodyPr/>
          <a:lstStyle/>
          <a:p>
            <a:r>
              <a:rPr lang="et-EE" noProof="0" smtClean="0"/>
              <a:t>Identifitseerige oma ained (2)</a:t>
            </a:r>
            <a:endParaRPr lang="et-EE" noProof="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597" y="2420888"/>
            <a:ext cx="2752725" cy="2590800"/>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8588" y="2461392"/>
            <a:ext cx="2619375" cy="258127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46229" y="2461392"/>
            <a:ext cx="2962275" cy="2581275"/>
          </a:xfrm>
          <a:prstGeom prst="rect">
            <a:avLst/>
          </a:prstGeom>
        </p:spPr>
      </p:pic>
      <p:sp>
        <p:nvSpPr>
          <p:cNvPr id="9" name="TextBox 8"/>
          <p:cNvSpPr txBox="1"/>
          <p:nvPr/>
        </p:nvSpPr>
        <p:spPr>
          <a:xfrm>
            <a:off x="430529" y="5146182"/>
            <a:ext cx="2849883" cy="369332"/>
          </a:xfrm>
          <a:prstGeom prst="rect">
            <a:avLst/>
          </a:prstGeom>
          <a:noFill/>
        </p:spPr>
        <p:txBody>
          <a:bodyPr wrap="none" rtlCol="0">
            <a:spAutoFit/>
          </a:bodyPr>
          <a:lstStyle/>
          <a:p>
            <a:r>
              <a:rPr lang="et-EE" b="1" smtClean="0">
                <a:sym typeface="Wingdings" panose="05000000000000000000" pitchFamily="2" charset="2"/>
              </a:rPr>
              <a:t>Ühest koostisosast koosnev </a:t>
            </a:r>
            <a:br/>
            <a:r>
              <a:rPr lang="et-EE" b="1" smtClean="0">
                <a:sym typeface="Wingdings" panose="05000000000000000000" pitchFamily="2" charset="2"/>
              </a:rPr>
              <a:t>aine</a:t>
            </a:r>
            <a:endParaRPr lang="et-EE" b="1"/>
          </a:p>
        </p:txBody>
      </p:sp>
      <p:sp>
        <p:nvSpPr>
          <p:cNvPr id="10" name="TextBox 9"/>
          <p:cNvSpPr txBox="1"/>
          <p:nvPr/>
        </p:nvSpPr>
        <p:spPr>
          <a:xfrm>
            <a:off x="3282620" y="5146182"/>
            <a:ext cx="2795381" cy="369332"/>
          </a:xfrm>
          <a:prstGeom prst="rect">
            <a:avLst/>
          </a:prstGeom>
          <a:noFill/>
        </p:spPr>
        <p:txBody>
          <a:bodyPr wrap="none" rtlCol="0">
            <a:spAutoFit/>
          </a:bodyPr>
          <a:lstStyle/>
          <a:p>
            <a:r>
              <a:rPr lang="et-EE" b="1" smtClean="0">
                <a:sym typeface="Wingdings" panose="05000000000000000000" pitchFamily="2" charset="2"/>
              </a:rPr>
              <a:t>Mitut koostisosa sisaldav aine</a:t>
            </a:r>
            <a:endParaRPr lang="et-EE" b="1"/>
          </a:p>
        </p:txBody>
      </p:sp>
      <p:sp>
        <p:nvSpPr>
          <p:cNvPr id="11" name="TextBox 10"/>
          <p:cNvSpPr txBox="1"/>
          <p:nvPr/>
        </p:nvSpPr>
        <p:spPr>
          <a:xfrm>
            <a:off x="6768933" y="5145510"/>
            <a:ext cx="1725088" cy="369332"/>
          </a:xfrm>
          <a:prstGeom prst="rect">
            <a:avLst/>
          </a:prstGeom>
          <a:noFill/>
        </p:spPr>
        <p:txBody>
          <a:bodyPr wrap="none" rtlCol="0">
            <a:spAutoFit/>
          </a:bodyPr>
          <a:lstStyle/>
          <a:p>
            <a:r>
              <a:rPr lang="et-EE" b="1" smtClean="0">
                <a:sym typeface="Wingdings" panose="05000000000000000000" pitchFamily="2" charset="2"/>
              </a:rPr>
              <a:t>UVCB-aine</a:t>
            </a:r>
            <a:endParaRPr lang="et-EE" b="1"/>
          </a:p>
        </p:txBody>
      </p:sp>
    </p:spTree>
    <p:extLst>
      <p:ext uri="{BB962C8B-B14F-4D97-AF65-F5344CB8AC3E}">
        <p14:creationId xmlns:p14="http://schemas.microsoft.com/office/powerpoint/2010/main" val="641361820"/>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sz="3200" noProof="0"/>
              <a:t>Tehke kindlaks oma registreerimiskohustused</a:t>
            </a:r>
          </a:p>
        </p:txBody>
      </p:sp>
      <p:sp>
        <p:nvSpPr>
          <p:cNvPr id="5" name="Slide Number Placeholder 4"/>
          <p:cNvSpPr>
            <a:spLocks noGrp="1"/>
          </p:cNvSpPr>
          <p:nvPr>
            <p:ph type="sldNum" sz="quarter" idx="12"/>
          </p:nvPr>
        </p:nvSpPr>
        <p:spPr/>
        <p:txBody>
          <a:bodyPr/>
          <a:lstStyle/>
          <a:p>
            <a:fld id="{53FE240C-791C-4FA0-BA72-1FE57C9E7D13}" type="slidenum">
              <a:rPr lang="en-GB" smtClean="0"/>
              <a:t>8</a:t>
            </a:fld>
            <a:endParaRPr lang="et-EE"/>
          </a:p>
        </p:txBody>
      </p:sp>
      <p:sp>
        <p:nvSpPr>
          <p:cNvPr id="17" name="TextBox 16"/>
          <p:cNvSpPr txBox="1"/>
          <p:nvPr/>
        </p:nvSpPr>
        <p:spPr>
          <a:xfrm>
            <a:off x="2195736" y="3177006"/>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et-EE"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JAH</a:t>
            </a:r>
          </a:p>
        </p:txBody>
      </p:sp>
      <p:sp>
        <p:nvSpPr>
          <p:cNvPr id="18" name="TextBox 17"/>
          <p:cNvSpPr txBox="1"/>
          <p:nvPr/>
        </p:nvSpPr>
        <p:spPr>
          <a:xfrm>
            <a:off x="4150098" y="3166131"/>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et-EE"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JAH</a:t>
            </a:r>
          </a:p>
        </p:txBody>
      </p:sp>
      <p:sp>
        <p:nvSpPr>
          <p:cNvPr id="19" name="TextBox 18"/>
          <p:cNvSpPr txBox="1"/>
          <p:nvPr/>
        </p:nvSpPr>
        <p:spPr>
          <a:xfrm>
            <a:off x="6166322" y="3166131"/>
            <a:ext cx="853951"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et-EE"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JAH</a:t>
            </a:r>
          </a:p>
        </p:txBody>
      </p:sp>
      <p:pic>
        <p:nvPicPr>
          <p:cNvPr id="20"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79712" y="1943062"/>
            <a:ext cx="1092551" cy="99890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B:\IEtemp\u07041\Temporary Internet Files\Content.Outlook\DOW1UNL0\weight_lg (2).pn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156176" y="2147015"/>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B:\IEtemp\u07041\Temporary Internet Files\Content.Outlook\DOW1UNL0\substance_blue_lg (2).png"/>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150098" y="2090221"/>
            <a:ext cx="709934" cy="765398"/>
          </a:xfrm>
          <a:prstGeom prst="rect">
            <a:avLst/>
          </a:prstGeom>
          <a:noFill/>
          <a:extLst>
            <a:ext uri="{909E8E84-426E-40DD-AFC4-6F175D3DCCD1}">
              <a14:hiddenFill xmlns:a14="http://schemas.microsoft.com/office/drawing/2010/main">
                <a:solidFill>
                  <a:srgbClr val="FFFFFF"/>
                </a:solidFill>
              </a14:hiddenFill>
            </a:ext>
          </a:extLst>
        </p:spPr>
      </p:pic>
      <p:sp>
        <p:nvSpPr>
          <p:cNvPr id="23" name="Freeform 22"/>
          <p:cNvSpPr/>
          <p:nvPr/>
        </p:nvSpPr>
        <p:spPr>
          <a:xfrm>
            <a:off x="3072263" y="362623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sp>
        <p:nvSpPr>
          <p:cNvPr id="24" name="Freeform 23"/>
          <p:cNvSpPr/>
          <p:nvPr/>
        </p:nvSpPr>
        <p:spPr>
          <a:xfrm flipH="1">
            <a:off x="4572000" y="359817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cxnSp>
        <p:nvCxnSpPr>
          <p:cNvPr id="25" name="Straight Arrow Connector 24"/>
          <p:cNvCxnSpPr>
            <a:stCxn id="24" idx="25"/>
          </p:cNvCxnSpPr>
          <p:nvPr/>
        </p:nvCxnSpPr>
        <p:spPr>
          <a:xfrm>
            <a:off x="4572000" y="4988246"/>
            <a:ext cx="2538" cy="626156"/>
          </a:xfrm>
          <a:prstGeom prst="straightConnector1">
            <a:avLst/>
          </a:prstGeom>
          <a:noFill/>
          <a:ln w="127000" cap="flat" cmpd="sng" algn="ctr">
            <a:solidFill>
              <a:srgbClr val="D7EFFA">
                <a:lumMod val="50000"/>
              </a:srgbClr>
            </a:solidFill>
            <a:prstDash val="solid"/>
            <a:headEnd type="none" w="med" len="med"/>
            <a:tailEnd type="triangle" w="med" len="med"/>
          </a:ln>
          <a:effectLst/>
        </p:spPr>
      </p:cxnSp>
      <p:sp>
        <p:nvSpPr>
          <p:cNvPr id="27" name="Text Placeholder 3"/>
          <p:cNvSpPr txBox="1"/>
          <p:nvPr/>
        </p:nvSpPr>
        <p:spPr>
          <a:xfrm>
            <a:off x="540000" y="5733256"/>
            <a:ext cx="8064000" cy="35072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ct val="0"/>
              </a:spcAft>
              <a:buClrTx/>
              <a:buSzTx/>
              <a:buFont typeface="Arial" pitchFamily="34" charset="0"/>
              <a:buNone/>
              <a:defRPr/>
            </a:pPr>
            <a:r>
              <a:rPr lang="et-EE" b="1">
                <a:solidFill>
                  <a:srgbClr val="D7EFFA">
                    <a:lumMod val="50000"/>
                  </a:srgbClr>
                </a:solidFill>
                <a:latin typeface="Verdana"/>
              </a:rPr>
              <a:t>P</a:t>
            </a:r>
            <a:r>
              <a:rPr kumimoji="0" lang="et-EE" sz="2400" b="1" i="0" u="none" strike="noStrike" kern="1200" cap="none" spc="0" normalizeH="0" baseline="0" noProof="0" smtClean="0">
                <a:ln>
                  <a:noFill/>
                </a:ln>
                <a:solidFill>
                  <a:srgbClr val="D7EFFA">
                    <a:lumMod val="50000"/>
                  </a:srgbClr>
                </a:solidFill>
                <a:effectLst/>
                <a:uLnTx/>
                <a:uFillTx/>
                <a:latin typeface="Verdana"/>
              </a:rPr>
              <a:t>eate selle aine registreerima!</a:t>
            </a:r>
            <a:endParaRPr kumimoji="0" lang="et-EE" sz="2400" b="1" i="0" u="none" strike="noStrike" kern="1200" cap="none" spc="0" normalizeH="0" baseline="0" noProof="0">
              <a:ln>
                <a:noFill/>
              </a:ln>
              <a:solidFill>
                <a:srgbClr val="D7EFFA">
                  <a:lumMod val="50000"/>
                </a:srgbClr>
              </a:solidFill>
              <a:effectLst/>
              <a:uLnTx/>
              <a:uFillTx/>
              <a:latin typeface="Verdana"/>
              <a:ea typeface="+mn-ea"/>
              <a:cs typeface="Arial" pitchFamily="34" charset="0"/>
            </a:endParaRPr>
          </a:p>
        </p:txBody>
      </p:sp>
    </p:spTree>
    <p:extLst>
      <p:ext uri="{BB962C8B-B14F-4D97-AF65-F5344CB8AC3E}">
        <p14:creationId xmlns:p14="http://schemas.microsoft.com/office/powerpoint/2010/main" val="88929798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et-EE" noProof="0"/>
              <a:t>Roll tarneahelas</a:t>
            </a:r>
          </a:p>
        </p:txBody>
      </p:sp>
      <p:sp>
        <p:nvSpPr>
          <p:cNvPr id="3" name="Content Placeholder 2"/>
          <p:cNvSpPr>
            <a:spLocks noGrp="1"/>
          </p:cNvSpPr>
          <p:nvPr>
            <p:ph idx="1"/>
          </p:nvPr>
        </p:nvSpPr>
        <p:spPr/>
        <p:txBody>
          <a:bodyPr/>
          <a:lstStyle/>
          <a:p>
            <a:pPr marL="0" indent="0">
              <a:buNone/>
            </a:pPr>
            <a:r>
              <a:rPr lang="et-EE" noProof="0"/>
              <a:t>Kas </a:t>
            </a:r>
            <a:r>
              <a:rPr lang="et-EE" b="1" noProof="0"/>
              <a:t>teie</a:t>
            </a:r>
            <a:r>
              <a:rPr lang="et-EE" noProof="0"/>
              <a:t> peate aine registreerima?</a:t>
            </a:r>
          </a:p>
          <a:p>
            <a:pPr marL="0" indent="0">
              <a:buNone/>
            </a:pPr>
            <a:endParaRPr lang="et-EE" sz="1400" noProof="0"/>
          </a:p>
          <a:p>
            <a:r>
              <a:rPr lang="et-EE" noProof="0"/>
              <a:t>Määrake kindlaks, kas olete:</a:t>
            </a:r>
          </a:p>
          <a:p>
            <a:pPr lvl="1" fontAlgn="t">
              <a:buFont typeface="Arial" panose="020b0604020202020204" pitchFamily="34" charset="0"/>
              <a:buChar char="•"/>
            </a:pPr>
            <a:r>
              <a:rPr lang="et-EE" noProof="0" smtClean="0"/>
              <a:t>tootja</a:t>
            </a:r>
            <a:endParaRPr lang="et-EE" noProof="0"/>
          </a:p>
          <a:p>
            <a:pPr lvl="1">
              <a:buFont typeface="Arial" panose="020b0604020202020204" pitchFamily="34" charset="0"/>
              <a:buChar char="•"/>
            </a:pPr>
            <a:r>
              <a:rPr lang="et-EE" b="1" noProof="0"/>
              <a:t>EMPsse</a:t>
            </a:r>
            <a:r>
              <a:rPr lang="et-EE" noProof="0" smtClean="0"/>
              <a:t> importija</a:t>
            </a:r>
          </a:p>
          <a:p>
            <a:pPr lvl="1">
              <a:buFont typeface="Arial" panose="020b0604020202020204" pitchFamily="34" charset="0"/>
              <a:buChar char="•"/>
            </a:pPr>
            <a:r>
              <a:rPr lang="et-EE" noProof="0" smtClean="0"/>
              <a:t>ainuesindaja </a:t>
            </a:r>
            <a:endParaRPr lang="et-EE" noProof="0"/>
          </a:p>
          <a:p>
            <a:pPr lvl="1">
              <a:buFont typeface="Arial" panose="020b0604020202020204" pitchFamily="34" charset="0"/>
              <a:buChar char="•"/>
            </a:pPr>
            <a:r>
              <a:rPr lang="et-EE" noProof="0" smtClean="0"/>
              <a:t>sellise toote tootja</a:t>
            </a:r>
            <a:br/>
            <a:r>
              <a:rPr lang="et-EE" noProof="0" smtClean="0"/>
              <a:t>või importija, millest</a:t>
            </a:r>
            <a:br/>
            <a:r>
              <a:rPr lang="et-EE" noProof="0" smtClean="0"/>
              <a:t>ainet eraldub</a:t>
            </a:r>
          </a:p>
          <a:p>
            <a:pPr marL="0" indent="0">
              <a:buNone/>
            </a:pPr>
            <a:endParaRPr lang="et-EE" noProof="0"/>
          </a:p>
        </p:txBody>
      </p:sp>
      <p:sp>
        <p:nvSpPr>
          <p:cNvPr id="5" name="Slide Number Placeholder 4"/>
          <p:cNvSpPr>
            <a:spLocks noGrp="1"/>
          </p:cNvSpPr>
          <p:nvPr>
            <p:ph type="sldNum" sz="quarter" idx="12"/>
          </p:nvPr>
        </p:nvSpPr>
        <p:spPr/>
        <p:txBody>
          <a:bodyPr/>
          <a:lstStyle/>
          <a:p>
            <a:fld id="{53FE240C-791C-4FA0-BA72-1FE57C9E7D13}" type="slidenum">
              <a:rPr lang="en-GB" smtClean="0"/>
              <a:t>9</a:t>
            </a:fld>
            <a:endParaRPr lang="et-EE"/>
          </a:p>
        </p:txBody>
      </p:sp>
      <p:pic>
        <p:nvPicPr>
          <p:cNvPr id="6"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548680"/>
            <a:ext cx="983098" cy="89883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4788024" y="2766918"/>
            <a:ext cx="4392488" cy="4118466"/>
            <a:chOff x="4788024" y="2766918"/>
            <a:chExt cx="4392488" cy="4118466"/>
          </a:xfrm>
        </p:grpSpPr>
        <p:pic>
          <p:nvPicPr>
            <p:cNvPr id="8" name="Picture 2" descr="B:\IEtemp\u07041\Temporary Internet Files\Content.Outlook\DOW1UNL0\WRLD-EU-01-0002 (5).png"/>
            <p:cNvPicPr>
              <a:picLocks noChangeAspect="1" noChangeArrowheads="1"/>
            </p:cNvPicPr>
            <p:nvPr/>
          </p:nvPicPr>
          <p:blipFill>
            <a:blip r:embed="rId4">
              <a:extLst>
                <a:ext uri="{28A0092B-C50C-407E-A947-70E740481C1C}">
                  <a14:useLocalDpi xmlns:a14="http://schemas.microsoft.com/office/drawing/2010/main" val="0"/>
                </a:ext>
              </a:extLst>
            </a:blip>
            <a:srcRect l="15745" r="6225"/>
            <a:stretch>
              <a:fillRect/>
            </a:stretch>
          </p:blipFill>
          <p:spPr bwMode="auto">
            <a:xfrm>
              <a:off x="4896512" y="2766918"/>
              <a:ext cx="4284000" cy="411846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788024" y="2766918"/>
              <a:ext cx="432048" cy="518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889297989"/>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ACTV10-6-53867</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https://activity.echa.europa.eu/sites/act-10/process-10-11/_layouts/DocIdRedir.aspx?ID=ACTV10-6-53867</Url>
      <Description>ACTV10-6-53867</Description>
    </_dlc_DocIdUrl>
    <ECHACategoryTaxHTField0 xmlns="1a101ee2-a8a8-4e0f-bfd9-aff15f9bc839">
      <Terms xmlns="http://schemas.microsoft.com/office/infopath/2007/PartnerControls"/>
    </ECHACategoryTaxHTField0>
  </documentManagement>
</p:properties>
</file>

<file path=customXml/itemProps1.xml><?xml version="1.0" encoding="utf-8"?>
<ds:datastoreItem xmlns:ds="http://schemas.openxmlformats.org/officeDocument/2006/customXml" ds:itemID="{C76D3154-D410-410D-99F3-77F945B41597}">
  <ds:schemaRefs/>
</ds:datastoreItem>
</file>

<file path=customXml/itemProps2.xml><?xml version="1.0" encoding="utf-8"?>
<ds:datastoreItem xmlns:ds="http://schemas.openxmlformats.org/officeDocument/2006/customXml" ds:itemID="{C661D9F9-A681-4970-9AB3-BB2CEB580C4E}">
  <ds:schemaRefs/>
</ds:datastoreItem>
</file>

<file path=customXml/itemProps3.xml><?xml version="1.0" encoding="utf-8"?>
<ds:datastoreItem xmlns:ds="http://schemas.openxmlformats.org/officeDocument/2006/customXml" ds:itemID="{393C2A4F-378A-406C-8017-7706C7BE96B5}">
  <ds:schemaRefs/>
</ds:datastoreItem>
</file>

<file path=customXml/itemProps4.xml><?xml version="1.0" encoding="utf-8"?>
<ds:datastoreItem xmlns:ds="http://schemas.openxmlformats.org/officeDocument/2006/customXml" ds:itemID="{57325CAE-108D-4A40-AB78-5D4972D3F836}">
  <ds:schemaRefs/>
</ds:datastoreItem>
</file>

<file path=customXml/itemProps5.xml><?xml version="1.0" encoding="utf-8"?>
<ds:datastoreItem xmlns:ds="http://schemas.openxmlformats.org/officeDocument/2006/customXml" ds:itemID="{7BCF6A5F-9D12-494B-A636-D4E7909EB38C}">
  <ds:schemaRefs>
    <ds:schemaRef ds:uri="1a101ee2-a8a8-4e0f-bfd9-aff15f9bc839"/>
    <ds:schemaRef ds:uri="b80ede5c-af4c-4bf2-9a87-706a3579dc11"/>
    <ds:schemaRef ds:uri="http://purl.org/dc/elements/1.1/"/>
    <ds:schemaRef ds:uri="http://schemas.microsoft.com/office/2006/documentManagement/types"/>
    <ds:schemaRef ds:uri="http://www.w3.org/XML/1998/namespace"/>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154</Paragraphs>
  <Slides>19</Slides>
  <Notes>19</Notes>
  <TotalTime>782</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Office Theme</vt:lpstr>
      <vt:lpstr>Slide 1</vt:lpstr>
      <vt:lpstr>Esitluse eesmärk</vt:lpstr>
      <vt:lpstr>Registreerimine on teie kohustus</vt:lpstr>
      <vt:lpstr>REACH-registreerimine 2018</vt:lpstr>
      <vt:lpstr>Tundke oma tooteportfelli</vt:lpstr>
      <vt:lpstr>Identifitseerige oma ained</vt:lpstr>
      <vt:lpstr>Identifitseerige oma ained (2)</vt:lpstr>
      <vt:lpstr>Tehke kindlaks oma registreerimiskohustused</vt:lpstr>
      <vt:lpstr>Roll tarneahelas</vt:lpstr>
      <vt:lpstr>Kohaldatavus ja erandid</vt:lpstr>
      <vt:lpstr>Kogus</vt:lpstr>
      <vt:lpstr>Mis teavet vajate?</vt:lpstr>
      <vt:lpstr>Vajalik teave</vt:lpstr>
      <vt:lpstr>Vajalik teave</vt:lpstr>
      <vt:lpstr>Vaheainete registreerimiseks nõutav teave</vt:lpstr>
      <vt:lpstr>Enne uute andmete koostamist</vt:lpstr>
      <vt:lpstr>Millega on vaja oma ettevõtteseisukohast arvestada?</vt:lpstr>
      <vt:lpstr>Millega on vaja oma ettevõtte seisukohast arvestada?</vt:lpstr>
      <vt:lpstr>Olulised sõnumid</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125</cp:revision>
  <dcterms:created xsi:type="dcterms:W3CDTF">2015-06-16T10:48:03Z</dcterms:created>
  <dcterms:modified xsi:type="dcterms:W3CDTF">2017-05-29T12:56:42Z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ed931fd9-2bd9-4ebe-aa66-16fcb727f00e</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