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289" r:id="rId10"/>
    <p:sldId id="263" r:id="rId11"/>
    <p:sldId id="270" r:id="rId12"/>
    <p:sldId id="271" r:id="rId13"/>
    <p:sldId id="268" r:id="rId14"/>
    <p:sldId id="269" r:id="rId15"/>
    <p:sldId id="273" r:id="rId16"/>
    <p:sldId id="272" r:id="rId17"/>
    <p:sldId id="274" r:id="rId18"/>
    <p:sldId id="275" r:id="rId19"/>
    <p:sldId id="276" r:id="rId20"/>
    <p:sldId id="264" r:id="rId21"/>
    <p:sldId id="280" r:id="rId22"/>
    <p:sldId id="281" r:id="rId23"/>
    <p:sldId id="282" r:id="rId24"/>
    <p:sldId id="283" r:id="rId25"/>
    <p:sldId id="284" r:id="rId26"/>
    <p:sldId id="285" r:id="rId27"/>
    <p:sldId id="290" r:id="rId28"/>
    <p:sldId id="279" r:id="rId29"/>
    <p:sldId id="277" r:id="rId30"/>
    <p:sldId id="278" r:id="rId31"/>
    <p:sldId id="265" r:id="rId32"/>
    <p:sldId id="286" r:id="rId33"/>
    <p:sldId id="288" r:id="rId34"/>
    <p:sldId id="287" r:id="rId35"/>
  </p:sldIdLst>
  <p:sldSz cx="9144000" cy="6858000" type="screen4x3"/>
  <p:notesSz cx="6797675"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p="http://schemas.openxmlformats.org/presentationml/2006/main">
  <p:cmAuthor id="0" name="LW" initials="lw" lastIdx="0" clrIdx="0"/>
  <p:cmAuthor id="1" name="TORKKELI Hanna-Kaisa" initials="T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71587" autoAdjust="0"/>
  </p:normalViewPr>
  <p:slideViewPr>
    <p:cSldViewPr>
      <p:cViewPr varScale="1">
        <p:scale>
          <a:sx n="80" d="100"/>
          <a:sy n="80" d="100"/>
        </p:scale>
        <p:origin x="108" y="150"/>
      </p:cViewPr>
      <p:guideLst>
        <p:guide orient="horz" pos="2160"/>
        <p:guide pos="2880"/>
      </p:guideLst>
    </p:cSldViewPr>
  </p:slideViewPr>
  <p:outlineViewPr>
    <p:cViewPr>
      <p:scale>
        <a:sx n="33" d="100"/>
        <a:sy n="33" d="100"/>
      </p:scale>
      <p:origin x="0" y="-17292"/>
    </p:cViewPr>
  </p:outlineViewPr>
  <p:notesTextViewPr>
    <p:cViewPr>
      <p:scale>
        <a:sx n="1" d="1"/>
        <a:sy n="1" d="1"/>
      </p:scale>
      <p:origin x="0" y="0"/>
    </p:cViewPr>
  </p:notesTextViewPr>
  <p:sorterViewPr>
    <p:cViewPr>
      <p:scale>
        <a:sx n="100" d="100"/>
        <a:sy n="100" d="100"/>
      </p:scale>
      <p:origin x="0" y="-2238"/>
    </p:cViewPr>
  </p:sorterViewPr>
  <p:notesViewPr>
    <p:cSldViewPr>
      <p:cViewPr varScale="1">
        <p:scale>
          <a:sx n="116" d="100"/>
          <a:sy n="116" d="100"/>
        </p:scale>
        <p:origin x="-5208" y="-108"/>
      </p:cViewPr>
      <p:guideLst>
        <p:guide orient="horz" pos="3126"/>
        <p:guide pos="2141"/>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tags" Target="tags/tag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customXml" Target="../customXml/item4.xml" /><Relationship Id="rId40" Type="http://schemas.openxmlformats.org/officeDocument/2006/relationships/tableStyles" Target="tableStyles.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 y="1"/>
            <a:ext cx="2945659" cy="496332"/>
          </a:xfrm>
          <a:prstGeom prst="rect">
            <a:avLst/>
          </a:prstGeom>
        </p:spPr>
        <p:txBody>
          <a:bodyPr vert="horz" lIns="92126" tIns="46063" rIns="92126" bIns="46063"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2126" tIns="46063" rIns="92126" bIns="46063" rtlCol="0"/>
          <a:lstStyle>
            <a:lvl1pPr algn="r">
              <a:defRPr sz="1200"/>
            </a:lvl1pPr>
          </a:lstStyle>
          <a:p>
            <a:fld id="{C8E478A7-AFE6-4A1C-B985-B1032FA8D500}" type="datetimeFigureOut">
              <a:rPr lang="en-GB" smtClean="0"/>
              <a:t>19/05/2017</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sp>
      <p:sp>
        <p:nvSpPr>
          <p:cNvPr id="5" name="Notes Placeholder 4"/>
          <p:cNvSpPr>
            <a:spLocks noGrp="1"/>
          </p:cNvSpPr>
          <p:nvPr>
            <p:ph type="body" sz="quarter" idx="3"/>
          </p:nvPr>
        </p:nvSpPr>
        <p:spPr>
          <a:xfrm>
            <a:off x="679768" y="4715154"/>
            <a:ext cx="5438140" cy="4466988"/>
          </a:xfrm>
          <a:prstGeom prst="rect">
            <a:avLst/>
          </a:prstGeom>
        </p:spPr>
        <p:txBody>
          <a:bodyPr vert="horz" lIns="92126" tIns="46063" rIns="92126" bIns="460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2126" tIns="46063" rIns="92126" bIns="46063"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126" tIns="46063" rIns="92126" bIns="46063" rtlCol="0" anchor="b"/>
          <a:lstStyle>
            <a:lvl1pPr algn="r">
              <a:defRPr sz="1200"/>
            </a:lvl1pPr>
          </a:lstStyle>
          <a:p>
            <a:fld id="{68DD4212-E431-464C-A3C7-FAC7436F6DC4}" type="slidenum">
              <a:rPr lang="en-GB" smtClean="0"/>
              <a:t>‹#›</a:t>
            </a:fld>
            <a:endParaRPr lang="lt-LT"/>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hyperlink" Target="http://echa.europa.eu/regulations/reach/registration/registration-statistics" TargetMode="Externa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1</a:t>
            </a:fld>
            <a:endParaRPr lang="lt-LT"/>
          </a:p>
        </p:txBody>
      </p:sp>
    </p:spTree>
    <p:extLst>
      <p:ext uri="{BB962C8B-B14F-4D97-AF65-F5344CB8AC3E}">
        <p14:creationId xmlns:p14="http://schemas.microsoft.com/office/powerpoint/2010/main" val="76011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PAPILDOMA INFORMACIJA:</a:t>
            </a:r>
            <a:r>
              <a:rPr lang="lt-LT" smtClean="0"/>
              <a:t> </a:t>
            </a:r>
          </a:p>
          <a:p>
            <a:endParaRPr lang="lt-LT" b="1" noProof="0" smtClean="0"/>
          </a:p>
          <a:p>
            <a:pPr>
              <a:lnSpc>
                <a:spcPct val="115000"/>
              </a:lnSpc>
              <a:spcAft>
                <a:spcPct val="0"/>
              </a:spcAft>
            </a:pPr>
            <a:r>
              <a:rPr lang="lt-LT" noProof="0" smtClean="0"/>
              <a:t>REACH registracijos statistiką, be kita ko, įskaitant konkrečią informaciją, susijusią su 2018 m. galutiniu terminu, galima rasti adresu </a:t>
            </a:r>
            <a:r>
              <a:rPr lang="lt-LT" sz="1200" u="sng" smtClean="0">
                <a:solidFill>
                  <a:srgbClr val="0000FF"/>
                </a:solidFill>
                <a:effectLst/>
                <a:latin typeface="Arial Narrow" panose="020b0506020202030204" pitchFamily="34" charset="0"/>
                <a:hlinkClick r:id="rId3"/>
              </a:rPr>
              <a:t>https://echa.europa.eu/lt/regulations/reach/registration/registration-statistics</a:t>
            </a:r>
            <a:r>
              <a:rPr lang="lt-LT" noProof="0" smtClean="0"/>
              <a:t>.</a:t>
            </a:r>
          </a:p>
          <a:p>
            <a:endParaRPr lang="lt-LT"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10</a:t>
            </a:fld>
            <a:endParaRPr lang="lt-LT"/>
          </a:p>
        </p:txBody>
      </p:sp>
    </p:spTree>
    <p:extLst>
      <p:ext uri="{BB962C8B-B14F-4D97-AF65-F5344CB8AC3E}">
        <p14:creationId xmlns:p14="http://schemas.microsoft.com/office/powerpoint/2010/main" val="405924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ECHA REACH 2018 veiksmų gairės yra skirtos ECHA suinteresuotiesiems subjektams, t. y. tai nėra (MVĮ) registruotojams skirta pagalbinė medžiaga.</a:t>
            </a:r>
          </a:p>
          <a:p>
            <a:endParaRPr lang="lt-LT" noProof="0" smtClean="0"/>
          </a:p>
          <a:p>
            <a:r>
              <a:rPr lang="lt-LT" noProof="0" smtClean="0"/>
              <a:t>Veiksmų gairėse patvirtinamas Agentūros įsipareigojimas:</a:t>
            </a:r>
          </a:p>
          <a:p>
            <a:pPr marL="171450" indent="-171450">
              <a:buFont typeface="Arial" panose="020b0604020202020204" pitchFamily="34" charset="0"/>
              <a:buChar char="•"/>
            </a:pPr>
            <a:r>
              <a:rPr lang="lt-LT" noProof="0" smtClean="0"/>
              <a:t>iš esmės peržiūrėti REACH registracijos procesą nuo pradžios iki pabaigos,</a:t>
            </a:r>
          </a:p>
          <a:p>
            <a:pPr marL="171450" indent="-171450">
              <a:buFont typeface="Arial" panose="020b0604020202020204" pitchFamily="34" charset="0"/>
              <a:buChar char="•"/>
            </a:pPr>
            <a:r>
              <a:rPr lang="lt-LT" noProof="0" smtClean="0"/>
              <a:t>tobulinti procesą ir veiksmingiau padėti įmonėms įvykdyti savo prievoles. </a:t>
            </a:r>
          </a:p>
          <a:p>
            <a:pPr marL="171450" indent="-171450">
              <a:buFont typeface="Arial" panose="020b0604020202020204" pitchFamily="34" charset="0"/>
              <a:buChar char="•"/>
            </a:pPr>
            <a:endParaRPr lang="lt-LT" noProof="0" smtClean="0"/>
          </a:p>
          <a:p>
            <a:pPr marL="0" indent="0">
              <a:buFont typeface="Arial" panose="020b0604020202020204" pitchFamily="34" charset="0"/>
              <a:buNone/>
            </a:pPr>
            <a:r>
              <a:rPr lang="lt-LT" noProof="0" smtClean="0"/>
              <a:t>Veiksmų gairėse numatytų veiksmų tikslas – teikti tikslingesnę paramą MVĮ ir nepatyrusiems registruotojams. </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11</a:t>
            </a:fld>
            <a:endParaRPr lang="lt-LT"/>
          </a:p>
        </p:txBody>
      </p:sp>
    </p:spTree>
    <p:extLst>
      <p:ext uri="{BB962C8B-B14F-4D97-AF65-F5344CB8AC3E}">
        <p14:creationId xmlns:p14="http://schemas.microsoft.com/office/powerpoint/2010/main" val="161546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Grįžtamąją informaciją pateikė: </a:t>
            </a:r>
            <a:r>
              <a:rPr lang="lt-LT" altLang="en-US" noProof="0" smtClean="0"/>
              <a:t>vienuolika nacionalinių pagalbos tarnybų, aštuonios suinteresuotųjų subjektų organizacijos, penkių valstybių narių kompetentingos institucijos ir dviejų forumų* nariai.</a:t>
            </a:r>
          </a:p>
          <a:p>
            <a:endParaRPr lang="lt-LT" noProof="0" smtClean="0">
              <a:cs typeface="Arial"/>
            </a:endParaRPr>
          </a:p>
          <a:p>
            <a:r>
              <a:rPr lang="lt-LT" noProof="0" smtClean="0"/>
              <a:t>* Forumas – informacijos apie cheminę medžiagą apsikeitimo forumas. Forumas yra ECHA organas; jis koordinuoja valstybių narių vykdymo institucijų tinklą. </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12</a:t>
            </a:fld>
            <a:endParaRPr lang="lt-LT"/>
          </a:p>
        </p:txBody>
      </p:sp>
    </p:spTree>
    <p:extLst>
      <p:ext uri="{BB962C8B-B14F-4D97-AF65-F5344CB8AC3E}">
        <p14:creationId xmlns:p14="http://schemas.microsoft.com/office/powerpoint/2010/main" val="249166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Siekdama, kad nepatyrusiems ir MVĮ registruotojams registracijos procesas būtų paprastesnis, ECHA jį suskirstė į septynis atskirus etapus. Tikrovėje dauguma šių etapų sutampa arba gali prireikti grįžti prie ankstesnių etapų ir vėl pereiti prie vėlesnių, nes proceso metu gaunama naujos informacijos.</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13</a:t>
            </a:fld>
            <a:endParaRPr lang="lt-LT"/>
          </a:p>
        </p:txBody>
      </p:sp>
    </p:spTree>
    <p:extLst>
      <p:ext uri="{BB962C8B-B14F-4D97-AF65-F5344CB8AC3E}">
        <p14:creationId xmlns:p14="http://schemas.microsoft.com/office/powerpoint/2010/main" val="263071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1 etapas. Žinokite, kas sudaro jūsų cheminių medžiagų portfelį</a:t>
            </a:r>
          </a:p>
          <a:p>
            <a:endParaRPr lang="lt-LT" noProof="0" smtClean="0"/>
          </a:p>
          <a:p>
            <a:r>
              <a:rPr lang="lt-LT" noProof="0" smtClean="0"/>
              <a:t>Labai svarbu, kad įmonės susidarytų bendrą vaizdą apie savo pareigas gerokai anksčiau nei sueis terminas, kad galėtų suplanuoti, kaip atliks visas reikalingas registracijas iki 2018 m. gegužės 31 d. galutinio termino.</a:t>
            </a:r>
          </a:p>
          <a:p>
            <a:endParaRPr lang="lt-LT" baseline="0" noProof="0" smtClean="0"/>
          </a:p>
          <a:p>
            <a:r>
              <a:rPr lang="lt-LT" baseline="0" noProof="0" smtClean="0"/>
              <a:t>Šiame etape labai svarbu tinkamai identifikuoti cheminę medžiagą pagal REACH terminus (sudedamųjų dalių, priedų ir priemaišų identifikavimas), kad registracijos procesą būtų galima tęsti kituose etapuose.</a:t>
            </a:r>
          </a:p>
          <a:p>
            <a:endParaRPr lang="lt-LT" baseline="0" noProof="0" smtClean="0"/>
          </a:p>
          <a:p>
            <a:r>
              <a:rPr lang="lt-LT" baseline="0" noProof="0" smtClean="0"/>
              <a:t>Vienos cheminės medžiagos registracijai reikalingas laikas labai skiriasi: nuo kelių mėnesių, jeigu registracija jau yra, iki trejų metų; tai priklauso nuo cheminės medžiagos sudėtingumo, SIEF dydžio, informacijos prieinamumo, informacijos, kurią reikia surinkti, kiekio, ir pan.</a:t>
            </a:r>
          </a:p>
          <a:p>
            <a:endParaRPr lang="lt-LT" baseline="0" noProof="0" smtClean="0"/>
          </a:p>
          <a:p>
            <a:r>
              <a:rPr lang="lt-LT" baseline="0" noProof="0" smtClean="0"/>
              <a:t>Registruotinos cheminės medžiagos gali būti esminės svarbos tolesnių naudotojų verslui. Jų labui būtų naudinga gerokai anksčiau nei sueis terminas nuspręsti dėl su registracija susijusių ketinimų ir atitinkamai informuoti klientus.</a:t>
            </a:r>
            <a:r>
              <a:rPr lang="lt-LT" smtClean="0"/>
              <a:t> </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lt-LT"/>
          </a:p>
        </p:txBody>
      </p:sp>
    </p:spTree>
    <p:extLst>
      <p:ext uri="{BB962C8B-B14F-4D97-AF65-F5344CB8AC3E}">
        <p14:creationId xmlns:p14="http://schemas.microsoft.com/office/powerpoint/2010/main" val="34202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2 etapas. Raskite savo bendros registracijos dalyvius</a:t>
            </a:r>
          </a:p>
          <a:p>
            <a:endParaRPr lang="lt-LT" noProof="0" smtClean="0"/>
          </a:p>
          <a:p>
            <a:r>
              <a:rPr lang="lt-LT" noProof="0" smtClean="0"/>
              <a:t>Pagal REACH reglamentą reikalaujama, kad tą pačią cheminę medžiagą registruojančios įmonės registraciją atliktų kartu. Taip sumažinamos išlaidos ir pastangos, ir padedama siekti REACH tikslo – sumažinti nereikalingų bandymų su gyvūnais skaičių. </a:t>
            </a:r>
          </a:p>
          <a:p>
            <a:endParaRPr lang="lt-LT" baseline="0" noProof="0" smtClean="0"/>
          </a:p>
          <a:p>
            <a:pPr marL="0" marR="0" lvl="0" indent="0" algn="l" defTabSz="914400" rtl="0" eaLnBrk="1" fontAlgn="auto" latinLnBrk="0" hangingPunct="1">
              <a:lnSpc>
                <a:spcPct val="100000"/>
              </a:lnSpc>
              <a:spcBef>
                <a:spcPct val="0"/>
              </a:spcBef>
              <a:spcAft>
                <a:spcPct val="0"/>
              </a:spcAft>
              <a:buClrTx/>
              <a:buSzTx/>
              <a:buFontTx/>
              <a:buNone/>
              <a:defRPr/>
            </a:pPr>
            <a:r>
              <a:rPr lang="lt-LT" baseline="0" noProof="0" smtClean="0"/>
              <a:t>Jeigu cheminė medžiaga jau įregistruota, naujas registruotojas turi susisiekti su sudarytu SIEF (SIEF – informacijos apie cheminę medžiagą apsikeitimo forumas); paprastai jis tai daro per pagrindinį registruotoją.</a:t>
            </a:r>
          </a:p>
          <a:p>
            <a:endParaRPr lang="lt-LT" baseline="0" noProof="0" smtClean="0"/>
          </a:p>
          <a:p>
            <a:r>
              <a:rPr lang="lt-LT" baseline="0" noProof="0" smtClean="0"/>
              <a:t>Jeigu cheminė medžiaga dar neįregistruota, preliminarūs registruotojai privalo susisiekti vienas su kitu, kad patvirtintų cheminės medžiagos tapatumą ir sudarytų SIEF. Šiuo atveju svarbu anksti imtis aktyviai veikti – tai suteiks užtektinai laiko susitarti SIEF dėl bendradarbiavimo ir parengti registraciją.</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lt-LT"/>
          </a:p>
        </p:txBody>
      </p:sp>
    </p:spTree>
    <p:extLst>
      <p:ext uri="{BB962C8B-B14F-4D97-AF65-F5344CB8AC3E}">
        <p14:creationId xmlns:p14="http://schemas.microsoft.com/office/powerpoint/2010/main" val="134088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3 etapas. Susitarkite dėl bendradarbiavimo savo SIEF</a:t>
            </a:r>
          </a:p>
          <a:p>
            <a:endParaRPr lang="lt-LT" baseline="0" noProof="0" smtClean="0"/>
          </a:p>
          <a:p>
            <a:r>
              <a:rPr lang="lt-LT" baseline="0" noProof="0" smtClean="0"/>
              <a:t>Turite susitarti su savo bendros registracijos dalyviais, kaip bendradarbiausite savo SIEF, kitaip tariant, kaip spręsite SIEF administravimo klausimus. Nėra jokios privalomos SIEF veikimo tvarkos. ECHA svetainėje yra nemažai patarimų, susijusių su tuo, į ką reikia atkreipti dėmesį, pvz., komunikacija, sprendimų priėmimas ir finansų administravimas.</a:t>
            </a:r>
          </a:p>
          <a:p>
            <a:endParaRPr lang="lt-LT" baseline="0" noProof="0" smtClean="0"/>
          </a:p>
          <a:p>
            <a:r>
              <a:rPr lang="lt-LT" baseline="0" noProof="0" smtClean="0"/>
              <a:t>Pagrindinės SIEF užduotys: 1) palengvinti keitimąsi informacija siekiant užkirsti kelią tyrimų dubliavimui ir 2) susitarti dėl cheminės medžiagos klasifikavimo ir ženklinimo.</a:t>
            </a:r>
          </a:p>
          <a:p>
            <a:endParaRPr lang="lt-LT" baseline="0" noProof="0" smtClean="0"/>
          </a:p>
          <a:p>
            <a:r>
              <a:rPr lang="lt-LT" baseline="0" noProof="0" smtClean="0"/>
              <a:t>Praktiniu požiūriu svarbiausia yra susitarti dėl dalijimosi duomenimis ir išlaidų pasidalijimo modelio. Europos Komisijos įgyvendinimo reglamente dėl bendro informacijos teikimo ir dalijimosi ja pateikiamos tam tikros su tuo susijusios gairės (http://eur-lex.europa.eu/legal-content/LT/TXT/?uri=CELEX%3A32016R0009). </a:t>
            </a:r>
          </a:p>
          <a:p>
            <a:endParaRPr lang="lt-LT" baseline="0"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lt-LT"/>
          </a:p>
        </p:txBody>
      </p:sp>
    </p:spTree>
    <p:extLst>
      <p:ext uri="{BB962C8B-B14F-4D97-AF65-F5344CB8AC3E}">
        <p14:creationId xmlns:p14="http://schemas.microsoft.com/office/powerpoint/2010/main" val="19630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4 etapas. Įvertinkite pavojus ir riziką</a:t>
            </a:r>
          </a:p>
          <a:p>
            <a:endParaRPr lang="lt-LT" noProof="0" smtClean="0"/>
          </a:p>
          <a:p>
            <a:r>
              <a:rPr lang="lt-LT" noProof="0" smtClean="0"/>
              <a:t>Tai yra svarbiausias registracijos etapas: SIEF nariai nagrinėja, kokią informaciją jie jau turi, ir SIEF priimamas sprendimas dėl likusių informacijai keliamų reikalavimų įvykdymo strategijos. </a:t>
            </a:r>
          </a:p>
          <a:p>
            <a:endParaRPr lang="lt-LT" noProof="0" smtClean="0"/>
          </a:p>
          <a:p>
            <a:r>
              <a:rPr lang="lt-LT" noProof="0" smtClean="0"/>
              <a:t>SIEF taip pat reikia priimti sprendimą dėl to, ar būtina šį darbą ar jo dalį patikėti išorės paslaugų teikėjams.</a:t>
            </a:r>
          </a:p>
          <a:p>
            <a:endParaRPr lang="lt-LT" baseline="0" noProof="0" smtClean="0"/>
          </a:p>
          <a:p>
            <a:r>
              <a:rPr lang="lt-LT" baseline="0" noProof="0" smtClean="0"/>
              <a:t>Sumažinti duomenų reikalavimai taikomi mažos rizikos, mažo kiekio tonomis cheminėms medžiagoms. Daugiau informacijos šiuo klausimu pateikiama ECHA strategijos III priede (http://echa.europa.eu/documents/10162/2621167/echa_annex_iii_strategy_en.pdf).</a:t>
            </a:r>
          </a:p>
          <a:p>
            <a:endParaRPr lang="lt-LT" baseline="0" noProof="0" smtClean="0"/>
          </a:p>
          <a:p>
            <a:r>
              <a:rPr lang="lt-LT" baseline="0" noProof="0" smtClean="0"/>
              <a:t>Praktiniai ECHA patarimai, kaip taikyti III priedo kriterijus, skelbiami adresu http://echa.europa.eu/information-on-chemicals/annex-iii-inventory.</a:t>
            </a:r>
          </a:p>
          <a:p>
            <a:endParaRPr lang="lt-LT" baseline="0" noProof="0" smtClean="0"/>
          </a:p>
          <a:p>
            <a:r>
              <a:rPr lang="lt-LT" baseline="0" noProof="0" smtClean="0"/>
              <a:t>ECHA suteikia galimybę nemokamai naudotis IT priemone „Chesar“ (cheminės saugos vertinimo ir ataskaitų teikimo priemonė), kuri padeda atlikti cheminės saugos vertinimą ir parengti cheminės saugos ataskaitas bei poveikio scenarijus. Priemonė yra prieinama internete (https://chesar.echa.europa.eu/).</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lt-LT"/>
          </a:p>
        </p:txBody>
      </p:sp>
    </p:spTree>
    <p:extLst>
      <p:ext uri="{BB962C8B-B14F-4D97-AF65-F5344CB8AC3E}">
        <p14:creationId xmlns:p14="http://schemas.microsoft.com/office/powerpoint/2010/main" val="3867902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5 etapas. Paruoškite savo dokumentaciją</a:t>
            </a:r>
          </a:p>
          <a:p>
            <a:endParaRPr lang="lt-LT" b="1" noProof="0" smtClean="0"/>
          </a:p>
          <a:p>
            <a:r>
              <a:rPr lang="lt-LT" noProof="0" smtClean="0"/>
              <a:t>IUCLID (Tarptautinė bendros informacijos apie chemines medžiagas duomenų bazė) yra programinė įranga, kurioje registruojami, saugomi ir tvarkomi duomenys apie cheminių medžiagų būdingas ir pavojingas savybes ir kurioje keičiamasi tokiais duomenimis. Registracijos dokumentacijas REACH tikslais parengia programinė įranga. ECHA leidžia ja naudotis nemokamai.</a:t>
            </a:r>
          </a:p>
          <a:p>
            <a:endParaRPr lang="lt-LT" noProof="0" smtClean="0"/>
          </a:p>
          <a:p>
            <a:r>
              <a:rPr lang="lt-LT" noProof="0" smtClean="0"/>
              <a:t>IUCLID yra prieinama internete (http://iuclid6.echa.europa.eu/).</a:t>
            </a:r>
          </a:p>
          <a:p>
            <a:endParaRPr lang="lt-LT" noProof="0" smtClean="0"/>
          </a:p>
          <a:p>
            <a:r>
              <a:rPr lang="lt-LT" smtClean="0"/>
              <a:t>ECHA debesijos paslaugos – tai saugi internetinė platforma, kurioje, sukuriant debesijos aplinką, platinamos ECHA IT programos. Daugiau informacijos pateikiama adresu https://echa.europa.eu/lt/support/dossier-submission-tools/echa-cloud-services.</a:t>
            </a:r>
            <a:endParaRPr lang="lt-LT" noProof="0" smtClean="0"/>
          </a:p>
          <a:p>
            <a:endParaRPr lang="lt-LT"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lt-LT"/>
          </a:p>
        </p:txBody>
      </p:sp>
    </p:spTree>
    <p:extLst>
      <p:ext uri="{BB962C8B-B14F-4D97-AF65-F5344CB8AC3E}">
        <p14:creationId xmlns:p14="http://schemas.microsoft.com/office/powerpoint/2010/main" val="237049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6 etapas. Pateikite savo registracijos dokumentaciją</a:t>
            </a:r>
          </a:p>
          <a:p>
            <a:endParaRPr lang="lt-LT" noProof="0" smtClean="0"/>
          </a:p>
          <a:p>
            <a:r>
              <a:rPr lang="lt-LT" smtClean="0"/>
              <a:t>REACH-IT yra IT priemonė, padedanti įmonėms, valstybių narių kompetentingoms institucijoms ir Europos cheminių medžiagų agentūrai saugiai pateikti, tvarkyti ir valdyti duomenis ir dokumentacijas. Daugiau informacijos galima rasti adresu https://echa.europa.eu/lt/support/dossier-submission-tools/reach-it.</a:t>
            </a:r>
          </a:p>
          <a:p>
            <a:endParaRPr lang="lt-LT" smtClean="0"/>
          </a:p>
          <a:p>
            <a:r>
              <a:rPr lang="lt-LT" smtClean="0"/>
              <a:t>MVĮ naudą gauna dėl sumažintų registracijos mokesčių. Todėl </a:t>
            </a:r>
            <a:r>
              <a:rPr lang="lt-LT" b="1" smtClean="0"/>
              <a:t>MVĮ statusas</a:t>
            </a:r>
            <a:r>
              <a:rPr lang="lt-LT" smtClean="0"/>
              <a:t> REACH-IT nurodomas dokumentacijos pateikimo etape, be to, reikia pateikti tam tikrus papildomus dokumentus. Jei MVĮ statusas nurodomas neteisingai, reikia sumokėti administracinę rinkliavą ir tinkamo mokesčio likutį. Daugiau informacijos pateikiama adresu https://echa.europa.eu/lt/support/small-and-medium-sized-enterprises-smes/sme-fees-under-reach-and-clp.    </a:t>
            </a:r>
          </a:p>
          <a:p>
            <a:endParaRPr lang="lt-LT" noProof="0" smtClean="0"/>
          </a:p>
          <a:p>
            <a:r>
              <a:rPr lang="lt-LT" b="1" baseline="0" noProof="0" smtClean="0"/>
              <a:t>Viena cheminė medžiaga – viena registracija</a:t>
            </a:r>
            <a:r>
              <a:rPr lang="lt-LT" baseline="0" noProof="0" smtClean="0"/>
              <a:t> – tai principas, kurį ECHA užtikrina dokumentacijos pateikimo etape: jei atitinkama cheminė medžiaga jau įregistruota, vėlesniems registruotojams, kurie savo dokumentaciją teikia atskirai, rekomenduojama prisijungti prie esamos registracijos.</a:t>
            </a:r>
            <a:endParaRPr lang="lt-LT" noProof="0" smtClean="0"/>
          </a:p>
          <a:p>
            <a:endParaRPr lang="lt-LT" noProof="0" smtClean="0"/>
          </a:p>
          <a:p>
            <a:r>
              <a:rPr lang="lt-LT" noProof="0" smtClean="0"/>
              <a:t>REACH-IT sistema prieinama internete (https://reach-it.echa.europa.eu/).</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lt-LT"/>
          </a:p>
        </p:txBody>
      </p:sp>
    </p:spTree>
    <p:extLst>
      <p:ext uri="{BB962C8B-B14F-4D97-AF65-F5344CB8AC3E}">
        <p14:creationId xmlns:p14="http://schemas.microsoft.com/office/powerpoint/2010/main" val="402246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lt-LT"/>
          </a:p>
        </p:txBody>
      </p:sp>
    </p:spTree>
    <p:extLst>
      <p:ext uri="{BB962C8B-B14F-4D97-AF65-F5344CB8AC3E}">
        <p14:creationId xmlns:p14="http://schemas.microsoft.com/office/powerpoint/2010/main" val="3582943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noProof="0" smtClean="0"/>
              <a:t>7 etapas. Nuolat atnaujinkite savo registraciją</a:t>
            </a:r>
          </a:p>
          <a:p>
            <a:endParaRPr lang="lt-LT" baseline="0" noProof="0" smtClean="0"/>
          </a:p>
          <a:p>
            <a:r>
              <a:rPr lang="lt-LT" baseline="0" noProof="0" smtClean="0"/>
              <a:t>ECHA vertinimo pažangos ataskaitas galima rasti adresu https://echa.europa.eu/lt/about-us/the-way-we-work/plans-and-reports.</a:t>
            </a:r>
          </a:p>
          <a:p>
            <a:endParaRPr lang="lt-LT" baseline="0" noProof="0" smtClean="0"/>
          </a:p>
          <a:p>
            <a:r>
              <a:rPr lang="lt-LT" baseline="0" noProof="0" smtClean="0"/>
              <a:t>Norėdami sekti reguliavimo veiklą, naudokitės PACT priemone (Viešos veiklos koordinavimo priemonė). Ši priemonė prieinama adresu https://echa.europa.eu/lt/addressing-chemicals-of-concern/substances-of-potential-concern/pact. </a:t>
            </a:r>
          </a:p>
          <a:p>
            <a:endParaRPr lang="lt-LT" baseline="0" smtClean="0"/>
          </a:p>
          <a:p>
            <a:endParaRPr lang="lt-LT" smtClean="0"/>
          </a:p>
          <a:p>
            <a:endParaRPr lang="lt-LT" smtClean="0"/>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lt-LT"/>
          </a:p>
        </p:txBody>
      </p:sp>
    </p:spTree>
    <p:extLst>
      <p:ext uri="{BB962C8B-B14F-4D97-AF65-F5344CB8AC3E}">
        <p14:creationId xmlns:p14="http://schemas.microsoft.com/office/powerpoint/2010/main" val="402246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Informuotumo apie REACH 2018 didinimas yra svarbus siekiant, kad visos įmonės, turinčios pareigą registruoti, galėtų pradėti šią pareigą vykdyti pakankamai anksti.</a:t>
            </a:r>
          </a:p>
          <a:p>
            <a:endParaRPr lang="lt-LT" baseline="0" noProof="0" smtClean="0"/>
          </a:p>
          <a:p>
            <a:r>
              <a:rPr lang="lt-LT" baseline="0" noProof="0" smtClean="0"/>
              <a:t>Šioje skiltyje pateikiama informacija apie </a:t>
            </a:r>
            <a:r>
              <a:rPr lang="lt-LT" b="1" baseline="0" noProof="0" smtClean="0"/>
              <a:t>ECHA REACH 2018 tinklalapius</a:t>
            </a:r>
            <a:r>
              <a:rPr lang="lt-LT" baseline="0" noProof="0" smtClean="0"/>
              <a:t>, kuriuose vienoje vietoje galima rasti Agentūros patarimus, susijusius su REACH 2018. </a:t>
            </a:r>
          </a:p>
          <a:p>
            <a:endParaRPr lang="lt-LT" baseline="0" noProof="0" smtClean="0"/>
          </a:p>
          <a:p>
            <a:r>
              <a:rPr lang="lt-LT" baseline="0" noProof="0" smtClean="0"/>
              <a:t>Joje taip pat pateikiama informacija apie </a:t>
            </a:r>
            <a:r>
              <a:rPr lang="lt-LT" b="1" baseline="0" noProof="0" smtClean="0"/>
              <a:t>REACH 2018 pranešėjų tinklą</a:t>
            </a:r>
            <a:r>
              <a:rPr lang="lt-LT" baseline="0" noProof="0" smtClean="0"/>
              <a:t>, – t. y. neoficialų valstybių narių, Europos įmonių tinklo ir pramonės organizacijų pranešėjų susirinkimą; taip siekiama didinti informuotumą apie REACH 2018. </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21</a:t>
            </a:fld>
            <a:endParaRPr lang="lt-LT"/>
          </a:p>
        </p:txBody>
      </p:sp>
    </p:spTree>
    <p:extLst>
      <p:ext uri="{BB962C8B-B14F-4D97-AF65-F5344CB8AC3E}">
        <p14:creationId xmlns:p14="http://schemas.microsoft.com/office/powerpoint/2010/main" val="366280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ECHA prašo visų suinteresuotųjų subjektų prisidėti skleidžiant informaciją apie REACH 2018 tinklalapius, kaip apie pagrindinį informacijos ir pagalbos REACH 2018 klausimais šaltinį.</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22</a:t>
            </a:fld>
            <a:endParaRPr lang="lt-LT"/>
          </a:p>
        </p:txBody>
      </p:sp>
    </p:spTree>
    <p:extLst>
      <p:ext uri="{BB962C8B-B14F-4D97-AF65-F5344CB8AC3E}">
        <p14:creationId xmlns:p14="http://schemas.microsoft.com/office/powerpoint/2010/main" val="326523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Atkreipkite dėmesį į toliau nurodytus kiekvieno etapo požymius:</a:t>
            </a:r>
          </a:p>
          <a:p>
            <a:pPr marL="228600" indent="-228600">
              <a:buAutoNum type="arabicParenR"/>
            </a:pPr>
            <a:r>
              <a:rPr lang="lt-LT" noProof="0" smtClean="0"/>
              <a:t>kairysis valdymo skydelis, kuriame galima lengvai pasirinkti bet kurį iš REACH 2018 etapų;</a:t>
            </a:r>
          </a:p>
          <a:p>
            <a:pPr marL="228600" indent="-228600">
              <a:buAutoNum type="arabicParenR"/>
            </a:pPr>
            <a:r>
              <a:rPr lang="lt-LT" noProof="0" smtClean="0"/>
              <a:t>su etapu susijusios naujienos;</a:t>
            </a:r>
          </a:p>
          <a:p>
            <a:pPr marL="228600" indent="-228600">
              <a:buAutoNum type="arabicParenR"/>
            </a:pPr>
            <a:r>
              <a:rPr lang="lt-LT" noProof="0" smtClean="0"/>
              <a:t>su etapu susiję praktiniai pavyzdžiai ir atvejo tyrimai. </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23</a:t>
            </a:fld>
            <a:endParaRPr lang="lt-LT"/>
          </a:p>
        </p:txBody>
      </p:sp>
    </p:spTree>
    <p:extLst>
      <p:ext uri="{BB962C8B-B14F-4D97-AF65-F5344CB8AC3E}">
        <p14:creationId xmlns:p14="http://schemas.microsoft.com/office/powerpoint/2010/main" val="1533995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Kiekvienam etapui parengtą pagalbinę medžiagą sudaro trijų lygių išsamumo dokumentai, kurie leidžia struktūrizuotai susipažinti su etapų turiniu.</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24</a:t>
            </a:fld>
            <a:endParaRPr lang="lt-LT"/>
          </a:p>
        </p:txBody>
      </p:sp>
    </p:spTree>
    <p:extLst>
      <p:ext uri="{BB962C8B-B14F-4D97-AF65-F5344CB8AC3E}">
        <p14:creationId xmlns:p14="http://schemas.microsoft.com/office/powerpoint/2010/main" val="401337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Tinklą sudaro valstybių narių, pramonės organizacijų, Europos įmonių tinklo, Europos Komisijos ir ECHA nariai. Jo užduotis – koordinuoti informuotumo didinimo veiklą, susijusią su paskutiniu galutiniu terminu (2018 m. gegužės 31 d.).</a:t>
            </a:r>
          </a:p>
          <a:p>
            <a:endParaRPr lang="lt-LT" noProof="0" smtClean="0"/>
          </a:p>
          <a:p>
            <a:r>
              <a:rPr lang="lt-LT" noProof="0" smtClean="0"/>
              <a:t>Tinklo veikla pagrįsta savanoriškumo principu ir jis iš esmės veikia virtualioje erdvėje. Tinklas siekia koordinuoti komunikavimo veiklą visose ES valstybėse narėse ir organizacijose.</a:t>
            </a:r>
          </a:p>
          <a:p>
            <a:endParaRPr lang="lt-LT" noProof="0" smtClean="0"/>
          </a:p>
          <a:p>
            <a:r>
              <a:rPr lang="lt-LT" noProof="0" smtClean="0"/>
              <a:t>ECHA nuolat ieško ne pelno siekiančių narių, kurie norėtų prisijungti prie tinklo. </a:t>
            </a:r>
          </a:p>
          <a:p>
            <a:endParaRPr lang="lt-LT" noProof="0" smtClean="0"/>
          </a:p>
          <a:p>
            <a:r>
              <a:rPr lang="lt-LT" noProof="0" smtClean="0"/>
              <a:t>Daugiau informacijos pateikiama adresu https://echa.europa.eu/lt/press/reach-2018-communicators-network.</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25</a:t>
            </a:fld>
            <a:endParaRPr lang="lt-LT"/>
          </a:p>
        </p:txBody>
      </p:sp>
    </p:spTree>
    <p:extLst>
      <p:ext uri="{BB962C8B-B14F-4D97-AF65-F5344CB8AC3E}">
        <p14:creationId xmlns:p14="http://schemas.microsoft.com/office/powerpoint/2010/main" val="1515561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Ką ECHA daro, kad informuotų apie kiekvieną REACH 2018 veiksmų gairių etapą?</a:t>
            </a:r>
          </a:p>
          <a:p>
            <a:pPr marL="172736" indent="-172736">
              <a:buFont typeface="Arial" panose="020b0604020202020204" pitchFamily="34" charset="0"/>
              <a:buChar char="•"/>
            </a:pPr>
            <a:r>
              <a:rPr lang="lt-LT" baseline="0" noProof="0" smtClean="0"/>
              <a:t>Pranešimas spaudai 23 ES kalbomis.</a:t>
            </a:r>
          </a:p>
          <a:p>
            <a:pPr marL="172736" indent="-172736">
              <a:buFont typeface="Arial" panose="020b0604020202020204" pitchFamily="34" charset="0"/>
              <a:buChar char="•"/>
            </a:pPr>
            <a:r>
              <a:rPr lang="lt-LT" baseline="0" noProof="0" smtClean="0"/>
              <a:t>Vienos valandos trukmės internetinis seminaras, kuriame supažindinama su etapo turiniu.</a:t>
            </a:r>
          </a:p>
          <a:p>
            <a:pPr marL="172736" indent="-172736">
              <a:buFont typeface="Arial" panose="020b0604020202020204" pitchFamily="34" charset="0"/>
              <a:buChar char="•"/>
            </a:pPr>
            <a:r>
              <a:rPr lang="lt-LT" baseline="0" noProof="0" smtClean="0"/>
              <a:t>Specialios e. naujienos.</a:t>
            </a:r>
          </a:p>
          <a:p>
            <a:pPr marL="172736" indent="-172736">
              <a:buFont typeface="Arial" panose="020b0604020202020204" pitchFamily="34" charset="0"/>
              <a:buChar char="•"/>
            </a:pPr>
            <a:r>
              <a:rPr lang="lt-LT" baseline="0" noProof="0" smtClean="0"/>
              <a:t>Straipsniai ECHA naujienlaiškyje.</a:t>
            </a:r>
          </a:p>
          <a:p>
            <a:pPr marL="172736" indent="-172736">
              <a:buFont typeface="Arial" panose="020b0604020202020204" pitchFamily="34" charset="0"/>
              <a:buChar char="•"/>
            </a:pPr>
            <a:r>
              <a:rPr lang="lt-LT" baseline="0" noProof="0" smtClean="0"/>
              <a:t>„LinkedIn“ pranešimai.</a:t>
            </a:r>
          </a:p>
          <a:p>
            <a:pPr marL="172736" indent="-172736">
              <a:buFont typeface="Arial" panose="020b0604020202020204" pitchFamily="34" charset="0"/>
              <a:buChar char="•"/>
            </a:pPr>
            <a:r>
              <a:rPr lang="lt-LT" baseline="0" noProof="0" smtClean="0"/>
              <a:t>„Twitter“ žinutės.</a:t>
            </a:r>
          </a:p>
          <a:p>
            <a:pPr marL="172736" indent="-172736">
              <a:buFont typeface="Arial" panose="020b0604020202020204" pitchFamily="34" charset="0"/>
              <a:buChar char="•"/>
            </a:pPr>
            <a:r>
              <a:rPr lang="lt-LT" baseline="0" noProof="0" smtClean="0"/>
              <a:t>Visa šia informacija dalijamasi REACH 2018 pranešėjų tinkle.</a:t>
            </a:r>
          </a:p>
          <a:p>
            <a:pPr marL="172736" indent="-172736">
              <a:buFont typeface="Arial" panose="020b0604020202020204" pitchFamily="34" charset="0"/>
              <a:buChar char="•"/>
            </a:pPr>
            <a:endParaRPr lang="lt-LT" baseline="0" noProof="0" smtClean="0"/>
          </a:p>
          <a:p>
            <a:r>
              <a:rPr lang="en-GB" baseline="0" noProof="0" smtClean="0">
                <a:sym typeface="Wingdings" panose="05000000000000000000" pitchFamily="2" charset="2"/>
              </a:rPr>
              <a:t></a:t>
            </a:r>
            <a:r>
              <a:rPr lang="lt-LT" baseline="0" noProof="0" smtClean="0">
                <a:sym typeface="Wingdings" panose="05000000000000000000" pitchFamily="2" charset="2"/>
              </a:rPr>
              <a:t> Visą šią informaciją suinteresuotieji subjektai gali panaudoti savo pranešimuose.</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26</a:t>
            </a:fld>
            <a:endParaRPr lang="lt-LT"/>
          </a:p>
        </p:txBody>
      </p:sp>
    </p:spTree>
    <p:extLst>
      <p:ext uri="{BB962C8B-B14F-4D97-AF65-F5344CB8AC3E}">
        <p14:creationId xmlns:p14="http://schemas.microsoft.com/office/powerpoint/2010/main" val="1144973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Prieinami REACH 2018 lankstinukai.</a:t>
            </a:r>
          </a:p>
          <a:p>
            <a:endParaRPr lang="lt-LT" noProof="0" smtClean="0"/>
          </a:p>
          <a:p>
            <a:pPr marL="172736" indent="-172736">
              <a:buFontTx/>
              <a:buChar char="-"/>
            </a:pPr>
            <a:r>
              <a:rPr lang="lt-LT" noProof="0" smtClean="0"/>
              <a:t>Bendro pobūdžio lankstinukas.</a:t>
            </a:r>
          </a:p>
          <a:p>
            <a:pPr marL="172736" indent="-172736">
              <a:buFontTx/>
              <a:buChar char="-"/>
            </a:pPr>
            <a:r>
              <a:rPr lang="lt-LT" noProof="0" smtClean="0"/>
              <a:t>Darbuotojų atstovams skirtas lankstinukas (parengtas kartu su ETUC).</a:t>
            </a:r>
          </a:p>
          <a:p>
            <a:pPr marL="172736" indent="-172736">
              <a:buFontTx/>
              <a:buChar char="-"/>
            </a:pPr>
            <a:endParaRPr lang="lt-LT" noProof="0" smtClean="0"/>
          </a:p>
          <a:p>
            <a:r>
              <a:rPr lang="lt-LT" noProof="0" smtClean="0"/>
              <a:t>Abu lankstinukai yra parengti 23 kalbomis (https://echa.europa.eu/lt/reach-2018).</a:t>
            </a:r>
          </a:p>
          <a:p>
            <a:endParaRPr lang="lt-LT" baseline="0" noProof="0" smtClean="0"/>
          </a:p>
          <a:p>
            <a:r>
              <a:rPr lang="lt-LT" noProof="0" smtClean="0"/>
              <a:t>Be to, yra parengtas (anglų k.) ne ES įmonėms skirtas lankstinukas, kuriame aprašyta, ką ne ES įmonės gali padaryti, kad padėtų savo Europos klientams įvykdyti jiems pagal REACH ir CLP reglamentus taikomas prievoles.</a:t>
            </a:r>
          </a:p>
          <a:p>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27</a:t>
            </a:fld>
            <a:endParaRPr lang="lt-LT"/>
          </a:p>
        </p:txBody>
      </p:sp>
    </p:spTree>
    <p:extLst>
      <p:ext uri="{BB962C8B-B14F-4D97-AF65-F5344CB8AC3E}">
        <p14:creationId xmlns:p14="http://schemas.microsoft.com/office/powerpoint/2010/main" val="20741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mtClean="0"/>
              <a:t>Šiame skaidrių rinkinyje pateikiamas informacijos paketas, kuriuo paaiškinamas ECHA požiūris, kurio ji laikosi siekdama padėti nepatyrusiems ir MVĮ registruotojams iki 2018 m. gegužės 31 d. įvykdyti savo registracijos prievoles, susijusias su cheminėmis medžiagomis, kurioms taikomas pereinamasis laikotarpis.</a:t>
            </a:r>
          </a:p>
          <a:p>
            <a:endParaRPr lang="lt-LT" baseline="0" smtClean="0"/>
          </a:p>
          <a:p>
            <a:r>
              <a:rPr lang="lt-LT" smtClean="0"/>
              <a:t>Skaidrių rinkinys yra pagrįstas ECHA REACH 2018 veiksmų gairėmis. Gaires galima rasti ECHA svetainėje adresu http://echa.europa.eu/documents/10162/13552/reach_roadmap_2018_web_final_en.pdf. </a:t>
            </a:r>
            <a:endParaRPr lang="lt-LT"/>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lt-LT"/>
          </a:p>
        </p:txBody>
      </p:sp>
    </p:spTree>
    <p:extLst>
      <p:ext uri="{BB962C8B-B14F-4D97-AF65-F5344CB8AC3E}">
        <p14:creationId xmlns:p14="http://schemas.microsoft.com/office/powerpoint/2010/main" val="93797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Šioje skiltyje pateikiama trumpa bendrų REACH registracijos tikslų apžvalga.</a:t>
            </a:r>
            <a:r>
              <a:rPr lang="lt-LT" smtClean="0"/>
              <a:t> </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lt-LT"/>
          </a:p>
        </p:txBody>
      </p:sp>
    </p:spTree>
    <p:extLst>
      <p:ext uri="{BB962C8B-B14F-4D97-AF65-F5344CB8AC3E}">
        <p14:creationId xmlns:p14="http://schemas.microsoft.com/office/powerpoint/2010/main" val="79169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REACH reglamente prievolė įrodyti saugų cheminių medžiagų naudojimą perkelta priešingai šaliai. Dabar įmonės turi įrodyti, kad jų ES gaminamos arba į ES importuojamos cheminės medžiagos žmogaus sveikatai ar aplinkai nekelia nepriimtinos rizikos. Įmonės nustatytus faktus ir savo išvadas išdėsto registracijos dokumentacijoje, kuri teikiama ECHA.</a:t>
            </a:r>
          </a:p>
          <a:p>
            <a:endParaRPr lang="lt-LT" baseline="0" noProof="0" smtClean="0"/>
          </a:p>
          <a:p>
            <a:r>
              <a:rPr lang="lt-LT" baseline="0" noProof="0" smtClean="0"/>
              <a:t>Registracijos dokumentacijose esanti informacija naudojama tolesniuose reguliavimo procesuose.</a:t>
            </a:r>
          </a:p>
          <a:p>
            <a:pPr marL="172736" indent="-172736">
              <a:buFontTx/>
              <a:buChar char="-"/>
            </a:pPr>
            <a:r>
              <a:rPr lang="lt-LT" baseline="0" noProof="0" smtClean="0"/>
              <a:t>Ne mažiau kaip 5 proc. registracijos dokumentacijų yra įvertinama, t. y. analizuojama, ar pateikta informacija atitinka REACH reglamento reikalavimus.</a:t>
            </a:r>
          </a:p>
          <a:p>
            <a:pPr marL="172736" indent="-172736">
              <a:buFontTx/>
              <a:buChar char="-"/>
            </a:pPr>
            <a:r>
              <a:rPr lang="lt-LT" baseline="0" noProof="0" smtClean="0"/>
              <a:t>Registracijos duomenų bazė stebima siekiant išsiaiškinti, ar yra cheminių medžiagų, kurioms būtų galima pagrįstai taikyti papildomas / ES lygmens rizikos valdymo priemones, pvz., suderintą klasifikaciją, vertinimą arba apribojimą.</a:t>
            </a:r>
          </a:p>
          <a:p>
            <a:pPr marL="172736" indent="-172736">
              <a:buFontTx/>
              <a:buChar char="-"/>
            </a:pPr>
            <a:r>
              <a:rPr lang="lt-LT" baseline="0" noProof="0" smtClean="0"/>
              <a:t>Registracijos dokumentacijos taip pat naudojamos kaip cheminės medžiagos vertinimo pagrindas, t. y. valstybei narei atliekant cheminių medžiagų, kurios gali kelti susirūpinimą, analizę.</a:t>
            </a:r>
          </a:p>
          <a:p>
            <a:pPr defTabSz="921258">
              <a:defRPr/>
            </a:pPr>
            <a:br/>
            <a:r>
              <a:rPr lang="lt-LT" baseline="0" noProof="0" smtClean="0"/>
              <a:t>Galiausiai informacija, kurią įmonės pateikė registracijos dokumentacijose, nemokamai skelbiama ECHA svetainėje, kaip nustatyta REACH reglamente. Kiekvienas suinteresuotas asmuo gali ieškoti informacijos apie jį dominančią cheminę medžiagą. Tai padeda Europos piliečiams priimti informacija pagrįstus sprendimus dėl naudojamų cheminių medžiagų, kurios, be kita ko, gali jiems daryti poveikį.</a:t>
            </a:r>
          </a:p>
          <a:p>
            <a:pPr defTabSz="921258">
              <a:defRPr/>
            </a:pPr>
            <a:endParaRPr lang="lt-LT" baseline="0" noProof="0" smtClean="0"/>
          </a:p>
          <a:p>
            <a:pPr defTabSz="921258">
              <a:defRPr/>
            </a:pPr>
            <a:r>
              <a:rPr lang="lt-LT" baseline="0" noProof="0" smtClean="0"/>
              <a:t>REACH reglamente nustatyta laipsniška vadinamųjų „esamų“ cheminių medžiagų registravimo sistema (šios cheminės medžiagos REACH reglamente įvardijamos kaip cheminės medžiagos, kurioms taikomas pereinamasis laikotarpis). Jeigu potencialūs registruotojai šias medžiagas </a:t>
            </a:r>
            <a:r>
              <a:rPr lang="lt-LT" b="1" baseline="0" noProof="0" smtClean="0"/>
              <a:t>preliminariai įregistravo</a:t>
            </a:r>
            <a:r>
              <a:rPr lang="lt-LT" baseline="0" noProof="0" smtClean="0"/>
              <a:t> 2008 m.*, jie galėtų pasinaudoti laipsniškais registracijos terminais.</a:t>
            </a:r>
          </a:p>
          <a:p>
            <a:pPr marL="172736" indent="-172736" defTabSz="921258">
              <a:buFont typeface="Arial" panose="020b0604020202020204" pitchFamily="34" charset="0"/>
              <a:buChar char="•"/>
              <a:defRPr/>
            </a:pPr>
            <a:r>
              <a:rPr lang="lt-LT" baseline="0" noProof="0" smtClean="0"/>
              <a:t>2010 m. gruodžio 1 d.: cheminės medžiagos, kurių registruotojas per metus pagamino / importavo 1 000 tonų ar daugiau; aplinkai didžiausią pavojų keliančios cheminės medžiagos, kurių registruotojas per metus pagamino / importavo 100 tonų ar daugiau, ir CMR cheminės medžiagos, kurių registruotojas per metus pagamino / importavo 1 toną ar daugiau.</a:t>
            </a:r>
          </a:p>
          <a:p>
            <a:pPr marL="172736" indent="-172736" defTabSz="921258">
              <a:buFont typeface="Arial" panose="020b0604020202020204" pitchFamily="34" charset="0"/>
              <a:buChar char="•"/>
              <a:defRPr/>
            </a:pPr>
            <a:r>
              <a:rPr lang="lt-LT" baseline="0" noProof="0" smtClean="0"/>
              <a:t>2013 m. gegužės 31 d.: cheminės medžiagos, kurių registruotojas per metus pagamino / importavo 100 tonų ar daugiau.</a:t>
            </a:r>
          </a:p>
          <a:p>
            <a:pPr marL="172736" indent="-172736" defTabSz="921258">
              <a:buFont typeface="Arial" panose="020b0604020202020204" pitchFamily="34" charset="0"/>
              <a:buChar char="•"/>
              <a:defRPr/>
            </a:pPr>
            <a:r>
              <a:rPr lang="lt-LT" baseline="0" noProof="0" smtClean="0"/>
              <a:t>2018 m. gegužės 31 d.: cheminės medžiagos, kurių registruotojas per metus pagamino / importavo 1 toną ar daugiau.</a:t>
            </a:r>
          </a:p>
          <a:p>
            <a:pPr marL="172736" indent="-172736" defTabSz="921258">
              <a:buFont typeface="Arial" panose="020b0604020202020204" pitchFamily="34" charset="0"/>
              <a:buChar char="•"/>
              <a:defRPr/>
            </a:pPr>
            <a:endParaRPr lang="lt-LT" baseline="0" noProof="0" smtClean="0"/>
          </a:p>
          <a:p>
            <a:pPr marL="0" indent="0" defTabSz="921258">
              <a:buFont typeface="Arial" panose="020b0604020202020204" pitchFamily="34" charset="0"/>
              <a:buNone/>
              <a:defRPr/>
            </a:pPr>
            <a:r>
              <a:rPr lang="lt-LT" baseline="0" noProof="0" smtClean="0"/>
              <a:t>* Įmonės, kurios tik dabar pradeda veikti rinkoje ir per metus pagamina arba importuoja 1–100 tonų cheminės medžiagos, kuriai taikomas pereinamasis laikotarpis, vis dar gali atlikti tokios cheminės medžiagos vėlyvą preliminarią registraciją iki 2017 m. gegužės 31 d.</a:t>
            </a:r>
          </a:p>
          <a:p>
            <a:r>
              <a:rPr lang="lt-LT" smtClean="0"/>
              <a:t> </a:t>
            </a:r>
          </a:p>
          <a:p>
            <a:r>
              <a:rPr lang="lt-LT" b="1" baseline="0" noProof="0" smtClean="0"/>
              <a:t>PAPILDOMA INFORMACIJA:</a:t>
            </a:r>
          </a:p>
          <a:p>
            <a:endParaRPr lang="lt-LT" b="1" baseline="0" noProof="0" smtClean="0"/>
          </a:p>
          <a:p>
            <a:pPr marL="172736" indent="-172736" defTabSz="921258">
              <a:buFont typeface="Arial" panose="020b0604020202020204" pitchFamily="34" charset="0"/>
              <a:buChar char="•"/>
              <a:defRPr/>
            </a:pPr>
            <a:r>
              <a:rPr lang="lt-LT" baseline="0" noProof="0" smtClean="0"/>
              <a:t>ECHA atitikties patikros strategija (http://echa.europa.eu/documents/10162/13608/echa_cch_strategy_en.pdf).</a:t>
            </a:r>
          </a:p>
          <a:p>
            <a:pPr marL="172736" indent="-172736" defTabSz="921258">
              <a:buFont typeface="Arial" panose="020b0604020202020204" pitchFamily="34" charset="0"/>
              <a:buChar char="•"/>
              <a:defRPr/>
            </a:pPr>
            <a:r>
              <a:rPr lang="lt-LT" baseline="0" noProof="0" smtClean="0"/>
              <a:t>Glaustos registravimo rekomendacijos (http://echa.europa.eu/documents/10162/13632/nutshell_guidance_registration_en.pdf). </a:t>
            </a:r>
          </a:p>
          <a:p>
            <a:endParaRPr lang="lt-LT" b="1" baseline="0" noProof="0" smtClean="0"/>
          </a:p>
          <a:p>
            <a:endParaRPr lang="lt-LT" baseline="0" noProof="0" smtClean="0"/>
          </a:p>
          <a:p>
            <a:r>
              <a:rPr lang="lt-LT" baseline="0" noProof="0" smtClean="0"/>
              <a:t>PASTABA. ES ir Europa šiame pranešime reiškia ES valstybes nares ir EEE šalis (Islandija, Lichtenšteinas ir Norvegija), kuriose taikomas REACH reglamentas.</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lt-LT"/>
          </a:p>
        </p:txBody>
      </p:sp>
    </p:spTree>
    <p:extLst>
      <p:ext uri="{BB962C8B-B14F-4D97-AF65-F5344CB8AC3E}">
        <p14:creationId xmlns:p14="http://schemas.microsoft.com/office/powerpoint/2010/main" val="379882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Šioje vietoje pateikiama su registracija susijusių informacijos srautų schema.</a:t>
            </a:r>
          </a:p>
          <a:p>
            <a:endParaRPr lang="lt-LT" noProof="0" smtClean="0"/>
          </a:p>
          <a:p>
            <a:pPr marL="230315" indent="-230315">
              <a:buAutoNum type="arabicParenR"/>
            </a:pPr>
            <a:r>
              <a:rPr lang="lt-LT" noProof="0" smtClean="0"/>
              <a:t>REACH yra rizika pagrįstas požiūris į cheminių medžiagų valdymą. Todėl norint tinkamai įvertinti riziką, reikalinga informacija tiek apie cheminės medžiagos </a:t>
            </a:r>
            <a:r>
              <a:rPr lang="lt-LT" b="1" noProof="0" smtClean="0"/>
              <a:t>savybes</a:t>
            </a:r>
            <a:r>
              <a:rPr lang="lt-LT" noProof="0" smtClean="0"/>
              <a:t>, tiek apie jos </a:t>
            </a:r>
            <a:r>
              <a:rPr lang="lt-LT" b="1" noProof="0" smtClean="0"/>
              <a:t>naudojimo būdus</a:t>
            </a:r>
            <a:r>
              <a:rPr lang="lt-LT" noProof="0" smtClean="0"/>
              <a:t>.</a:t>
            </a:r>
          </a:p>
          <a:p>
            <a:pPr marL="230315" indent="-230315">
              <a:buAutoNum type="arabicParenR"/>
            </a:pPr>
            <a:r>
              <a:rPr lang="lt-LT" baseline="0" noProof="0" smtClean="0"/>
              <a:t>Informaciją apie naudojimo būdus pateikia tolesni naudotojai. Jei šie tolesni naudotojai veikia organizuotai, tikimasi, kad jų sektoriaus organizacijos surinks informaciją apie naudojimo būdus ir naudojimo sąlygas, ir leis su ja susipažinti registruotojams suderintu formatu (parengdami naudojimo žemėlapius). Net jeigu tolesnių naudotojų taikomi naudojimo būdai nėra apibendrinti, jie raginami naudoti suderintą formatą ir pateikti registruotojams informaciją apie taikomus naudojimo būdus. </a:t>
            </a:r>
            <a:r>
              <a:rPr lang="lt-LT" smtClean="0"/>
              <a:t> </a:t>
            </a:r>
          </a:p>
          <a:p>
            <a:pPr marL="230315" indent="-230315">
              <a:buAutoNum type="arabicParenR"/>
            </a:pPr>
            <a:r>
              <a:rPr lang="lt-LT" noProof="0" smtClean="0"/>
              <a:t>Registruotojai, kurie yra gamintojai ir importuotojai, turi informacijos apie cheminių medžiagų savybes.</a:t>
            </a:r>
          </a:p>
          <a:p>
            <a:pPr marL="230315" indent="-230315">
              <a:buAutoNum type="arabicParenR"/>
            </a:pPr>
            <a:r>
              <a:rPr lang="lt-LT" baseline="0" noProof="0" smtClean="0"/>
              <a:t>Registruotojai savo registracijos dokumentacijoje dokumentuoja informaciją apie naudojimo būdus ir savybes. Jei registracija susijusi su chemine medžiaga, kurios per metus pagaminama ar importuojama 1 tona ar daugiau, registruotojai taip pat atliks cheminės saugos vertinimą, kuris apims visą jų cheminės medžiagos gyvavimo ciklą, o tokio vertinimo rezultatus pateiks cheminės saugos ataskaitoje. </a:t>
            </a:r>
          </a:p>
          <a:p>
            <a:pPr marL="230315" indent="-230315">
              <a:buAutoNum type="arabicParenR"/>
            </a:pPr>
            <a:r>
              <a:rPr lang="lt-LT" baseline="0" noProof="0" smtClean="0"/>
              <a:t>Institucijos naudoja registracijos dokumentacijose esančią informaciją vertindamos, ar reikia taikyti teisės aktuose nustatytas rizikos valdymo priemones, pvz., suderintą klasifikaciją ir ženklinimą, apribojimą ir autorizaciją. Remiantis registracijos dokumentacijomis, taip pat nusprendžiama, kurias chemines medžiagas toliau tikrinti taikant cheminės medžiagos vertinimo procesą. Galiausiai didžioji dalis registracijos dokumentacijose esančios informacijos nemokamai skelbiama ECHA svetainėje.</a:t>
            </a:r>
          </a:p>
          <a:p>
            <a:pPr marL="230315" indent="-230315">
              <a:buAutoNum type="arabicParenR"/>
            </a:pPr>
            <a:r>
              <a:rPr lang="lt-LT" baseline="0" noProof="0" smtClean="0"/>
              <a:t>Registracijos dokumentacijoje ir cheminės saugos ataskaitoje esančią informaciją registruotojai naudoja patys rengdami savo saugos duomenų lapus. Pagal REACH reglamentą prie saugos duomenų lapų gali būti pridedamas vienas ar daugiau poveikio scenarijų. Poveikio scenarijuose išdėstomos cheminės medžiagos saugaus naudojimo sąlygos, susijusios su naudojimo būdu / konkrečia naudojimo būdų grupe.</a:t>
            </a:r>
          </a:p>
          <a:p>
            <a:pPr marL="230315" indent="-230315">
              <a:buAutoNum type="arabicParenR"/>
            </a:pPr>
            <a:endParaRPr lang="lt-LT" baseline="0" noProof="0" smtClean="0"/>
          </a:p>
          <a:p>
            <a:pPr marL="0" indent="0">
              <a:buNone/>
            </a:pPr>
            <a:r>
              <a:rPr lang="lt-LT" b="1" baseline="0" noProof="0" smtClean="0"/>
              <a:t>PAPILDOMA INFORMACIJA:</a:t>
            </a:r>
          </a:p>
          <a:p>
            <a:pPr marL="0" indent="0">
              <a:buNone/>
            </a:pPr>
            <a:endParaRPr lang="lt-LT" baseline="0" noProof="0" smtClean="0"/>
          </a:p>
          <a:p>
            <a:pPr marL="171450" indent="-171450">
              <a:buFont typeface="Arial" panose="020b0604020202020204" pitchFamily="34" charset="0"/>
              <a:buChar char="•"/>
            </a:pPr>
            <a:r>
              <a:rPr lang="lt-LT" baseline="0" noProof="0" smtClean="0"/>
              <a:t>Glaustos cheminės saugos vertinimo rekomendacijos (http://echa.europa.eu/documents/10162/13632/nutshell_guidance_csa_en.pdf).</a:t>
            </a:r>
          </a:p>
          <a:p>
            <a:pPr marL="171450" indent="-171450">
              <a:buFont typeface="Arial" panose="020b0604020202020204" pitchFamily="34" charset="0"/>
              <a:buChar char="•"/>
            </a:pPr>
            <a:r>
              <a:rPr lang="lt-LT" baseline="0" noProof="0" smtClean="0"/>
              <a:t>Glaustos saugos duomenų lapų pildymo rekomendacijos (http://echa.europa.eu/documents/10162/13643/sds_nutshell_guidance_en.pdf).</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t-LT" baseline="0" noProof="0" smtClean="0"/>
              <a:t>Glaustos rekomendacijos tolesniems naudotojams (http://echa.europa.eu/documents/10162/13634/du_nutshell_guidance_en.pdf).</a:t>
            </a:r>
          </a:p>
          <a:p>
            <a:pPr marL="171450" indent="-171450">
              <a:buFont typeface="Arial" panose="020b0604020202020204" pitchFamily="34" charset="0"/>
              <a:buChar char="•"/>
            </a:pPr>
            <a:r>
              <a:rPr lang="lt-LT" baseline="0" noProof="0" smtClean="0"/>
              <a:t>Informacija apie įregistruotas cheminės medžiagas (https://echa.europa.eu/lt/information-on-chemicals/registered-substances).</a:t>
            </a:r>
          </a:p>
          <a:p>
            <a:pPr marL="0" indent="0">
              <a:buNone/>
            </a:pP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lt-LT"/>
          </a:p>
        </p:txBody>
      </p:sp>
    </p:spTree>
    <p:extLst>
      <p:ext uri="{BB962C8B-B14F-4D97-AF65-F5344CB8AC3E}">
        <p14:creationId xmlns:p14="http://schemas.microsoft.com/office/powerpoint/2010/main" val="375519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Šiose skaidrėse parodoma, kaip informacija, kurią įmonės pateikė ECHA, skelbiama ECHA svetainėje.</a:t>
            </a:r>
          </a:p>
          <a:p>
            <a:endParaRPr lang="lt-LT" noProof="0" smtClean="0"/>
          </a:p>
          <a:p>
            <a:r>
              <a:rPr lang="lt-LT" noProof="0" smtClean="0">
                <a:effectLst/>
              </a:rPr>
              <a:t>Informacinė kortelė – tai pati paprasčiausia ECHA naudojama informacijos pateikimo jos svetainėje priemonė. Joje pateikiama pagrindinių cheminės medžiagos savybių santrauka, t. y. kaip ji klasifikuojama ir ar ji yra pavojinga, ar ne. Jeigu cheminė medžiaga turi susirūpinimą keliančių savybių, informacinėje kortelėje taip pat paaiškinama, kaip cheminę medžiagą tikrina reguliavimo institucijos.</a:t>
            </a:r>
          </a:p>
          <a:p>
            <a:endParaRPr lang="lt-LT" noProof="0" smtClean="0">
              <a:effectLst/>
            </a:endParaRPr>
          </a:p>
          <a:p>
            <a:r>
              <a:rPr lang="lt-LT" noProof="0" smtClean="0">
                <a:effectLst/>
              </a:rPr>
              <a:t>Glaustoje apžvalgoje, remiantis registracijos dokumentacija, pateikiamas trumpas cheminės medžiagos ir mokslinių savybių aprašymas. </a:t>
            </a:r>
            <a:r>
              <a:rPr lang="lt-LT" b="1" noProof="0" smtClean="0">
                <a:effectLst/>
              </a:rPr>
              <a:t>Cheminės medžiagos aprašyme</a:t>
            </a:r>
            <a:r>
              <a:rPr lang="lt-LT" noProof="0" smtClean="0">
                <a:effectLst/>
              </a:rPr>
              <a:t> apžvelgiami pagrindiniai cheminės medžiagos identifikatoriai, cheminės medžiagos klasifikavimas, vykdoma reguliavimo veikla, pagrindiniai cheminės medžiagos naudojimo būdai ir cheminę medžiagą gaminantys ir (arba) importuojantys registruotojai. </a:t>
            </a:r>
            <a:r>
              <a:rPr lang="lt-LT" b="1" noProof="0" smtClean="0">
                <a:effectLst/>
              </a:rPr>
              <a:t>Mokslinių savybių skiltyje</a:t>
            </a:r>
            <a:r>
              <a:rPr lang="lt-LT" noProof="0" smtClean="0">
                <a:effectLst/>
              </a:rPr>
              <a:t> informacija pateikiama ją suskirstant į cheminės medžiagos savybes, kurios paskui išskaidomos į pakitimus. Kiekvieną pakitimą sudaro trys informacijos blokai: tyrimo rezultatai, pateikto tyrimo rūšis ir duomenų santrauka.</a:t>
            </a:r>
            <a:endParaRPr lang="lt-LT" baseline="0" noProof="0" smtClean="0">
              <a:effectLst/>
            </a:endParaRPr>
          </a:p>
          <a:p>
            <a:endParaRPr lang="lt-LT" noProof="0" smtClean="0"/>
          </a:p>
          <a:p>
            <a:r>
              <a:rPr lang="lt-LT" noProof="0" smtClean="0"/>
              <a:t>Šaltinio duomenys yra pirminiai duomenys, kurie sudaro informacinėse kortelėse ir glaustose apžvalgose pateikiamos informacijos pagrindą.</a:t>
            </a:r>
          </a:p>
          <a:p>
            <a:pPr marL="171450" indent="-171450">
              <a:buFont typeface="Arial" panose="020b0604020202020204" pitchFamily="34" charset="0"/>
              <a:buChar char="•"/>
            </a:pPr>
            <a:r>
              <a:rPr lang="lt-LT" baseline="0" noProof="0" smtClean="0"/>
              <a:t>Registracijos dokumentacijos – IUCLID dokumentacijos, kurias ECHA pateikė įmonės, per metus pagaminančios arba importuojančios daugiau nei 1 toną cheminių medžiagų.</a:t>
            </a:r>
          </a:p>
          <a:p>
            <a:pPr marL="171450" indent="-171450">
              <a:buFont typeface="Arial" panose="020b0604020202020204" pitchFamily="34" charset="0"/>
              <a:buChar char="•"/>
            </a:pPr>
            <a:r>
              <a:rPr lang="lt-LT" baseline="0" noProof="0" smtClean="0"/>
              <a:t>CoRAP sąrašas – Koreguojamojo Bendrijos veiksmų plano sąrašas. Cheminių medžiagų, kurios gali kelti susirūpinimą ir kurias valstybės narės įvertins per artimiausius trejus metus, sąrašas. Daugiau informacijos pateikiama adresu https://echa.europa.eu/lt/regulations/reach/evaluation/substance-evaluation/community-rolling-action-plan.</a:t>
            </a:r>
          </a:p>
          <a:p>
            <a:pPr marL="171450" indent="-171450">
              <a:buFont typeface="Arial" panose="020b0604020202020204" pitchFamily="34" charset="0"/>
              <a:buChar char="•"/>
            </a:pPr>
            <a:r>
              <a:rPr lang="lt-LT" baseline="0" noProof="0" smtClean="0"/>
              <a:t>Autorizacijos sąrašas – į REACH reglamento XIV priedą įtrauktos cheminės medžiagos. Šių cheminių medžiagų neleidžiama naudoti, išskyrus atvejus, kai suteikiama naudojimo autorizacija. Daugiau informacijos pateikiama adresu https://echa.europa.eu/lt/addressing-chemicals-of-concern/authorisation.</a:t>
            </a:r>
          </a:p>
          <a:p>
            <a:pPr marL="171450" indent="-171450">
              <a:buFont typeface="Arial" panose="020b0604020202020204" pitchFamily="34" charset="0"/>
              <a:buChar char="•"/>
            </a:pPr>
            <a:r>
              <a:rPr lang="lt-LT" smtClean="0"/>
              <a:t>Apribojimų sąrašas – cheminės medžiagos, kurių gamyba, pateikimas rinkai ar naudojimas yra ribojamas. Daugiau informacijos pateikiama adresu https://echa.europa.eu/lt/addressing-chemicals-of-concern/restriction. </a:t>
            </a:r>
          </a:p>
          <a:p>
            <a:pPr marL="171450" indent="-171450">
              <a:buFont typeface="Arial" panose="020b0604020202020204" pitchFamily="34" charset="0"/>
              <a:buChar char="•"/>
            </a:pPr>
            <a:r>
              <a:rPr lang="lt-LT" baseline="0" noProof="0" smtClean="0"/>
              <a:t>Suderinta klasifikacija ir ženklinimas – cheminės medžiagos, kurių klasifikacija ir ženklinimas yra suderinti visoje ES. Daugiau informacijos pateikiama adresu https://echa.europa.eu/lt/addressing-chemicals-of-concern/harmonised-classification-and-labelling.</a:t>
            </a:r>
          </a:p>
          <a:p>
            <a:pPr marL="171450" indent="-171450">
              <a:buFont typeface="Arial" panose="020b0604020202020204" pitchFamily="34" charset="0"/>
              <a:buChar char="•"/>
            </a:pPr>
            <a:r>
              <a:rPr lang="lt-LT" baseline="0" noProof="0" smtClean="0"/>
              <a:t>Patvirtintos veikliosios medžiagos – cheminės medžiagos, kurios pagal Biocidinių produktų reglamentą patvirtintos kaip veikliosios medžiagos. Autorizaciją biocidiniam produktui galima gauti tik jeigu jame naudojamos patvirtintos veikliosios medžiagos. Daugiau informacijos pateikiama adresu https://echa.europa.eu/lt/regulations/biocidal-products-regulation/approval-of-active-substances.</a:t>
            </a:r>
          </a:p>
          <a:p>
            <a:pPr marL="171450" indent="-171450">
              <a:buFont typeface="Arial" panose="020b0604020202020204" pitchFamily="34" charset="0"/>
              <a:buChar char="•"/>
            </a:pPr>
            <a:r>
              <a:rPr lang="lt-LT" baseline="0" noProof="0" smtClean="0"/>
              <a:t>IPS I priedas – Reglamento dėl išankstinio pranešimo apie sutikimą I priedas. Norint eksportuoti chemines medžiagas į šalį gavėją, būtina gauti išankstinį jos sutikimą. Daugiau informacijos pateikiama adresu https://echa.europa.eu/lt/regulations/prior-informed-consent-regulation.   </a:t>
            </a:r>
          </a:p>
          <a:p>
            <a:endParaRPr lang="lt-LT" baseline="0" noProof="0" smtClean="0"/>
          </a:p>
          <a:p>
            <a:pPr marL="0" indent="0">
              <a:buNone/>
            </a:pPr>
            <a:r>
              <a:rPr lang="lt-LT" b="1" baseline="0" noProof="0" smtClean="0"/>
              <a:t>PAPILDOMA INFORMACIJA:</a:t>
            </a:r>
          </a:p>
          <a:p>
            <a:pPr marL="0" indent="0">
              <a:buNone/>
            </a:pPr>
            <a:endParaRPr lang="lt-LT" baseline="0" noProof="0" smtClean="0"/>
          </a:p>
          <a:p>
            <a:pPr marL="171450" indent="-171450">
              <a:buFont typeface="Arial" panose="020b0604020202020204" pitchFamily="34" charset="0"/>
              <a:buChar char="•"/>
            </a:pPr>
            <a:r>
              <a:rPr lang="lt-LT" baseline="0" noProof="0" smtClean="0"/>
              <a:t>Informacija apie įregistruotas chemines medžiagas (https://echa.europa.eu/lt/information-on-chemicals/registered-substances).</a:t>
            </a:r>
          </a:p>
          <a:p>
            <a:endParaRPr lang="lt-LT"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lt-LT"/>
          </a:p>
        </p:txBody>
      </p:sp>
    </p:spTree>
    <p:extLst>
      <p:ext uri="{BB962C8B-B14F-4D97-AF65-F5344CB8AC3E}">
        <p14:creationId xmlns:p14="http://schemas.microsoft.com/office/powerpoint/2010/main" val="22624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REACH reglamente nustatyta laipsniška cheminių medžiagų, kurioms taikomas pereinamasis laikotarpis, registracijos tvarka laikantis šių galutinių terminų: 2010 m. gruodžio 1 d., 2013 m. gegužės 31 d. ir 2018 m. gegužės 31 d.</a:t>
            </a:r>
          </a:p>
          <a:p>
            <a:endParaRPr lang="lt-LT" noProof="0" smtClean="0"/>
          </a:p>
          <a:p>
            <a:r>
              <a:rPr lang="lt-LT" noProof="0" smtClean="0"/>
              <a:t>Tikimasi, kad trečiasis 2018 m. galutinis terminas turės tam tikrų labai specifinių aspektų.</a:t>
            </a:r>
            <a:endParaRPr lang="lt-LT" noProof="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lt-LT"/>
          </a:p>
        </p:txBody>
      </p:sp>
    </p:spTree>
    <p:extLst>
      <p:ext uri="{BB962C8B-B14F-4D97-AF65-F5344CB8AC3E}">
        <p14:creationId xmlns:p14="http://schemas.microsoft.com/office/powerpoint/2010/main" val="142907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smtClean="0"/>
              <a:t>2018 m. gegužės 31 d. yra paskutinis cheminių medžiagų, kurioms taikomas pereinamasis laikotarpis, registracijos terminas. Įmonės jau nebegali sumažinti gamybos / importo apimties ir taip atidėti sprendimą dėl savo registracijos. </a:t>
            </a:r>
          </a:p>
          <a:p>
            <a:endParaRPr lang="lt-LT" baseline="0" noProof="0" smtClean="0"/>
          </a:p>
          <a:p>
            <a:r>
              <a:rPr lang="lt-LT" noProof="0" smtClean="0"/>
              <a:t>Suėjus galutiniam terminui, įmonės, norinčios pateikti rinkai chemines medžiagas, kurioms taikomas pereinamasis laikotarpis, turės pateikti užklausą ECHA, kad galėtų prisijungti prie esamos registracijos.</a:t>
            </a:r>
          </a:p>
          <a:p>
            <a:endParaRPr lang="lt-LT" noProof="0" smtClean="0"/>
          </a:p>
          <a:p>
            <a:pPr marL="0" marR="0" indent="0" algn="l" defTabSz="914400" rtl="0" eaLnBrk="1" fontAlgn="auto" latinLnBrk="0" hangingPunct="1">
              <a:lnSpc>
                <a:spcPct val="100000"/>
              </a:lnSpc>
              <a:spcBef>
                <a:spcPct val="0"/>
              </a:spcBef>
              <a:spcAft>
                <a:spcPct val="0"/>
              </a:spcAft>
              <a:buClrTx/>
              <a:buSzTx/>
              <a:buFontTx/>
              <a:buNone/>
              <a:defRPr/>
            </a:pPr>
            <a:r>
              <a:rPr lang="lt-LT" baseline="0" noProof="0" smtClean="0"/>
              <a:t>CMR (kancerogeninės, mutageninės ar toksiškos reprodukcijai) cheminės medžiagos, kurių per metus pagaminama arba importuojama daugiau nei 1 tona, turėjo būti įregistruotos anksčiau, iki 2010 m. gruodžio 1 d.</a:t>
            </a:r>
          </a:p>
        </p:txBody>
      </p:sp>
      <p:sp>
        <p:nvSpPr>
          <p:cNvPr id="4" name="Slide Number Placeholder 3"/>
          <p:cNvSpPr>
            <a:spLocks noGrp="1"/>
          </p:cNvSpPr>
          <p:nvPr>
            <p:ph type="sldNum" sz="quarter" idx="10"/>
          </p:nvPr>
        </p:nvSpPr>
        <p:spPr/>
        <p:txBody>
          <a:bodyPr/>
          <a:lstStyle/>
          <a:p>
            <a:fld id="{68DD4212-E431-464C-A3C7-FAC7436F6DC4}" type="slidenum">
              <a:rPr lang="en-GB" smtClean="0"/>
              <a:t>9</a:t>
            </a:fld>
            <a:endParaRPr lang="lt-LT"/>
          </a:p>
        </p:txBody>
      </p:sp>
    </p:spTree>
    <p:extLst>
      <p:ext uri="{BB962C8B-B14F-4D97-AF65-F5344CB8AC3E}">
        <p14:creationId xmlns:p14="http://schemas.microsoft.com/office/powerpoint/2010/main" val="216643173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80511"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9143999" cy="6858000"/>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0.png" /><Relationship Id="rId2" Type="http://schemas.openxmlformats.org/officeDocument/2006/relationships/notesSlide" Target="../notesSlides/notesSlide13.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 Id="rId7" Type="http://schemas.openxmlformats.org/officeDocument/2006/relationships/image" Target="../media/image17.png" /><Relationship Id="rId8" Type="http://schemas.openxmlformats.org/officeDocument/2006/relationships/image" Target="../media/image18.png" /><Relationship Id="rId9"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 Id="rId3"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 Id="rId7" Type="http://schemas.openxmlformats.org/officeDocument/2006/relationships/image" Target="../media/image28.png" /><Relationship Id="rId8" Type="http://schemas.openxmlformats.org/officeDocument/2006/relationships/image" Target="../media/image29.jpeg" /><Relationship Id="rId9" Type="http://schemas.openxmlformats.org/officeDocument/2006/relationships/image" Target="../media/image3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1.png" /><Relationship Id="rId4" Type="http://schemas.openxmlformats.org/officeDocument/2006/relationships/image" Target="../media/image32.png" /><Relationship Id="rId5" Type="http://schemas.openxmlformats.org/officeDocument/2006/relationships/image" Target="../media/image33.png" /><Relationship Id="rId6" Type="http://schemas.openxmlformats.org/officeDocument/2006/relationships/image" Target="../media/image3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hyperlink" Target="http://www.google.fi/url?sa=i&amp;rct=j&amp;q=bisphenol&amp;source=images&amp;cd=&amp;cad=rja&amp;docid=pkzCoCNu6PGucM&amp;tbnid=EsP-O4-OtvnUjM:&amp;ved=0CAUQjRw&amp;url=http://chemistry.about.com/od/factsstructures/ig/Chemical-Structures---B/Bisphenol-A-or-BPA.htm&amp;ei=fkAvUqzrIMiM4AS3ioGYAg&amp;bvm=bv.51773540,d.bGE&amp;psig=AFQjCNHV62ftWbv-O8rRO1E6H_mHo_LqOg&amp;ust=1378914802186532" TargetMode="External" /><Relationship Id="rId5" Type="http://schemas.openxmlformats.org/officeDocument/2006/relationships/image" Target="../media/image10.png" /><Relationship Id="rId6" Type="http://schemas.openxmlformats.org/officeDocument/2006/relationships/hyperlink" Target="http://www.google.fi/url?sa=i&amp;rct=j&amp;q=&amp;esrc=s&amp;frm=1&amp;source=images&amp;cd=&amp;cad=rja&amp;docid=BWjaeukRBBczFM&amp;tbnid=ggF5-R_m9HQRaM:&amp;ved=0CAUQjRw&amp;url=http://northgapartyrentals.com/services/&amp;ei=OmU5UqK1FqqS4ATaqYCgAQ&amp;bvm=bv.52288139,d.bGE&amp;psig=AFQjCNEZikzMDPE9FNc2Z06A0iGvHtzFww&amp;ust=1379579563696027" TargetMode="External" /><Relationship Id="rId7" Type="http://schemas.openxmlformats.org/officeDocument/2006/relationships/image" Target="../media/image11.jpeg" /><Relationship Id="rId8"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905232"/>
            <a:ext cx="5544616" cy="2523768"/>
          </a:xfrm>
          <a:prstGeom prst="rect">
            <a:avLst/>
          </a:prstGeom>
          <a:noFill/>
        </p:spPr>
        <p:txBody>
          <a:bodyPr wrap="square" rtlCol="0">
            <a:spAutoFit/>
          </a:bodyPr>
          <a:lstStyle/>
          <a:p>
            <a:r>
              <a:rPr lang="lt-LT" sz="5000" b="1" smtClean="0">
                <a:solidFill>
                  <a:schemeClr val="bg1"/>
                </a:solidFill>
                <a:latin typeface="Verdana" panose="020b0604030504040204" pitchFamily="34" charset="0"/>
              </a:rPr>
              <a:t>REACH 2018</a:t>
            </a:r>
          </a:p>
          <a:p>
            <a:endParaRPr lang="lt-LT"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lt-LT" sz="3600" smtClean="0">
                <a:solidFill>
                  <a:schemeClr val="bg1"/>
                </a:solidFill>
                <a:latin typeface="Verdana" panose="020b0604030504040204" pitchFamily="34" charset="0"/>
              </a:rPr>
              <a:t>Likite rinkoje – registruokite savo chemines medžiagas</a:t>
            </a:r>
            <a:endParaRPr lang="lt-LT"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10</a:t>
            </a:fld>
            <a:endParaRPr lang="lt-LT"/>
          </a:p>
        </p:txBody>
      </p:sp>
      <p:sp>
        <p:nvSpPr>
          <p:cNvPr id="4" name="Title 3"/>
          <p:cNvSpPr>
            <a:spLocks noGrp="1"/>
          </p:cNvSpPr>
          <p:nvPr>
            <p:ph type="title"/>
          </p:nvPr>
        </p:nvSpPr>
        <p:spPr/>
        <p:txBody>
          <a:bodyPr/>
          <a:lstStyle/>
          <a:p>
            <a:r>
              <a:rPr lang="lt-LT" noProof="0" smtClean="0"/>
              <a:t>REACH 2018 (2)</a:t>
            </a:r>
            <a:endParaRPr lang="lt-LT" noProof="0"/>
          </a:p>
        </p:txBody>
      </p:sp>
      <p:sp>
        <p:nvSpPr>
          <p:cNvPr id="5" name="Content Placeholder 4"/>
          <p:cNvSpPr>
            <a:spLocks noGrp="1"/>
          </p:cNvSpPr>
          <p:nvPr>
            <p:ph idx="1"/>
          </p:nvPr>
        </p:nvSpPr>
        <p:spPr/>
        <p:txBody>
          <a:bodyPr>
            <a:normAutofit/>
          </a:bodyPr>
          <a:lstStyle/>
          <a:p>
            <a:pPr>
              <a:spcBef>
                <a:spcPts val="600"/>
              </a:spcBef>
              <a:spcAft>
                <a:spcPts val="1200"/>
              </a:spcAft>
            </a:pPr>
            <a:r>
              <a:rPr lang="lt-LT" noProof="0" smtClean="0"/>
              <a:t>Patirtis rodo, kad REACH registracija yra lengvai valdoma!</a:t>
            </a:r>
            <a:r>
              <a:rPr lang="lt-LT" smtClean="0"/>
              <a:t> </a:t>
            </a:r>
            <a:r>
              <a:rPr lang="en-US" smtClean="0"/>
              <a:t>	</a:t>
            </a:r>
          </a:p>
          <a:p>
            <a:pPr lvl="1">
              <a:spcBef>
                <a:spcPts val="600"/>
              </a:spcBef>
              <a:spcAft>
                <a:spcPts val="1200"/>
              </a:spcAft>
            </a:pPr>
            <a:r>
              <a:rPr lang="lt-LT" noProof="0" smtClean="0">
                <a:solidFill>
                  <a:srgbClr val="000000"/>
                </a:solidFill>
              </a:rPr>
              <a:t>Nuo 2008 m. registraciją jau atliko tūkstančiai įmonių.</a:t>
            </a:r>
          </a:p>
          <a:p>
            <a:pPr lvl="1">
              <a:spcBef>
                <a:spcPts val="600"/>
              </a:spcBef>
              <a:spcAft>
                <a:spcPts val="1200"/>
              </a:spcAft>
            </a:pPr>
            <a:r>
              <a:rPr lang="lt-LT" noProof="0" smtClean="0">
                <a:solidFill>
                  <a:srgbClr val="000000"/>
                </a:solidFill>
              </a:rPr>
              <a:t>Iki paskutinio galutinio termino gauta daugiau nei 5 600 registracijos dokumentacijų (16 proc. dokumentacijų pateikė MVĮ). </a:t>
            </a:r>
          </a:p>
          <a:p>
            <a:r>
              <a:rPr lang="lt-LT" smtClean="0"/>
              <a:t>ECHA, Europos Komisija, nacionalinės institucijos ir pramonės organizacijos vienija savo jėgas, kad padėtų įmonėms!</a:t>
            </a:r>
          </a:p>
          <a:p>
            <a:endParaRPr lang="lt-LT" noProof="0"/>
          </a:p>
        </p:txBody>
      </p:sp>
    </p:spTree>
    <p:extLst>
      <p:ext uri="{BB962C8B-B14F-4D97-AF65-F5344CB8AC3E}">
        <p14:creationId xmlns:p14="http://schemas.microsoft.com/office/powerpoint/2010/main" val="197720128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ECHA REACH 2018 veiksmų gairės</a:t>
            </a:r>
            <a:endParaRPr lang="lt-LT" noProof="0"/>
          </a:p>
        </p:txBody>
      </p:sp>
    </p:spTree>
    <p:extLst>
      <p:ext uri="{BB962C8B-B14F-4D97-AF65-F5344CB8AC3E}">
        <p14:creationId xmlns:p14="http://schemas.microsoft.com/office/powerpoint/2010/main" val="260025891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12</a:t>
            </a:fld>
            <a:endParaRPr lang="lt-LT"/>
          </a:p>
        </p:txBody>
      </p:sp>
      <p:sp>
        <p:nvSpPr>
          <p:cNvPr id="4" name="Title 3"/>
          <p:cNvSpPr>
            <a:spLocks noGrp="1"/>
          </p:cNvSpPr>
          <p:nvPr>
            <p:ph type="title"/>
          </p:nvPr>
        </p:nvSpPr>
        <p:spPr>
          <a:xfrm>
            <a:off x="518864" y="476672"/>
            <a:ext cx="8229600" cy="864096"/>
          </a:xfrm>
        </p:spPr>
        <p:txBody>
          <a:bodyPr/>
          <a:lstStyle/>
          <a:p>
            <a:r>
              <a:rPr lang="lt-LT" noProof="0" smtClean="0"/>
              <a:t>Veiksmų gairių dokumentas</a:t>
            </a:r>
            <a:endParaRPr lang="lt-LT" noProof="0"/>
          </a:p>
        </p:txBody>
      </p:sp>
      <p:sp>
        <p:nvSpPr>
          <p:cNvPr id="5" name="Content Placeholder 4"/>
          <p:cNvSpPr>
            <a:spLocks noGrp="1"/>
          </p:cNvSpPr>
          <p:nvPr>
            <p:ph idx="1"/>
          </p:nvPr>
        </p:nvSpPr>
        <p:spPr/>
        <p:txBody>
          <a:bodyPr>
            <a:normAutofit fontScale="70000" lnSpcReduction="20000"/>
          </a:bodyPr>
          <a:lstStyle/>
          <a:p>
            <a:pPr>
              <a:spcBef>
                <a:spcPts val="1800"/>
              </a:spcBef>
              <a:tabLst>
                <a:tab pos="388938"/>
                <a:tab pos="576263"/>
              </a:tabLst>
              <a:defRPr/>
            </a:pPr>
            <a:r>
              <a:rPr lang="lt-LT" sz="2800" noProof="0" smtClean="0"/>
              <a:t>Paskelbtas 2015 m. sausio 14 d.</a:t>
            </a:r>
          </a:p>
          <a:p>
            <a:pPr lvl="1">
              <a:spcBef>
                <a:spcPts val="1800"/>
              </a:spcBef>
              <a:tabLst>
                <a:tab pos="388938"/>
                <a:tab pos="576263"/>
              </a:tabLst>
              <a:defRPr/>
            </a:pPr>
            <a:r>
              <a:rPr lang="lt-LT" noProof="0" smtClean="0">
                <a:solidFill>
                  <a:srgbClr val="000000"/>
                </a:solidFill>
              </a:rPr>
              <a:t>Konsultacijos su suinteresuotaisiais subjektais: 2014 m. birželio–rugsėjo mėn.</a:t>
            </a:r>
          </a:p>
          <a:p>
            <a:pPr lvl="1">
              <a:spcBef>
                <a:spcPts val="1800"/>
              </a:spcBef>
              <a:tabLst>
                <a:tab pos="388938"/>
                <a:tab pos="576263"/>
              </a:tabLst>
              <a:defRPr/>
            </a:pPr>
            <a:r>
              <a:rPr lang="lt-LT" altLang="en-US" noProof="0" smtClean="0"/>
              <a:t>Pastabas pateikė 26 organizacijos.</a:t>
            </a:r>
            <a:endParaRPr lang="lt-LT" noProof="0" smtClean="0">
              <a:solidFill>
                <a:srgbClr val="000000"/>
              </a:solidFill>
              <a:cs typeface="Arial"/>
            </a:endParaRPr>
          </a:p>
          <a:p>
            <a:pPr>
              <a:spcBef>
                <a:spcPts val="1800"/>
              </a:spcBef>
              <a:tabLst>
                <a:tab pos="388938"/>
                <a:tab pos="576263"/>
              </a:tabLst>
              <a:defRPr/>
            </a:pPr>
            <a:r>
              <a:rPr lang="lt-LT" sz="2800" noProof="0" smtClean="0">
                <a:solidFill>
                  <a:srgbClr val="000000"/>
                </a:solidFill>
              </a:rPr>
              <a:t>Dokumentuojama 2014–2018 m. planuojama ECHA veikla.</a:t>
            </a:r>
          </a:p>
          <a:p>
            <a:pPr lvl="1">
              <a:spcBef>
                <a:spcPts val="1800"/>
              </a:spcBef>
              <a:tabLst>
                <a:tab pos="388938"/>
                <a:tab pos="576263"/>
              </a:tabLst>
              <a:defRPr/>
            </a:pPr>
            <a:r>
              <a:rPr lang="lt-LT" noProof="0" smtClean="0">
                <a:solidFill>
                  <a:srgbClr val="000000"/>
                </a:solidFill>
              </a:rPr>
              <a:t>Veiksmai, kuriais remiami nepatyrę ir MVĮ registruotojai.</a:t>
            </a:r>
          </a:p>
          <a:p>
            <a:pPr lvl="1">
              <a:spcBef>
                <a:spcPts val="1800"/>
              </a:spcBef>
              <a:tabLst>
                <a:tab pos="388938"/>
                <a:tab pos="576263"/>
              </a:tabLst>
              <a:defRPr/>
            </a:pPr>
            <a:r>
              <a:rPr lang="lt-LT" noProof="0" smtClean="0">
                <a:solidFill>
                  <a:srgbClr val="000000"/>
                </a:solidFill>
              </a:rPr>
              <a:t>Daug dėmesio skiriama pagalbinės medžiagos suprantamumui ir prieinamumui.</a:t>
            </a:r>
          </a:p>
          <a:p>
            <a:pPr lvl="1">
              <a:spcBef>
                <a:spcPts val="1800"/>
              </a:spcBef>
              <a:tabLst>
                <a:tab pos="388938"/>
                <a:tab pos="576263"/>
              </a:tabLst>
              <a:defRPr/>
            </a:pPr>
            <a:r>
              <a:rPr lang="lt-LT" noProof="0" smtClean="0">
                <a:solidFill>
                  <a:srgbClr val="000000"/>
                </a:solidFill>
              </a:rPr>
              <a:t>Kasmet peržiūrimi svarbiausi etapai; skelbiama metinė pažangos ataskaita.</a:t>
            </a:r>
          </a:p>
          <a:p>
            <a:pPr>
              <a:spcBef>
                <a:spcPts val="1800"/>
              </a:spcBef>
              <a:tabLst>
                <a:tab pos="388938"/>
                <a:tab pos="576263"/>
              </a:tabLst>
              <a:defRPr/>
            </a:pPr>
            <a:r>
              <a:rPr lang="lt-LT" sz="2800" noProof="0" smtClean="0">
                <a:solidFill>
                  <a:srgbClr val="000000"/>
                </a:solidFill>
              </a:rPr>
              <a:t>Valstybės narės ir įmonės savo veiksmais taip pat turi prisidėti prie sėkmingo 2018 m. galutinio registracijos termino valdymo.</a:t>
            </a:r>
          </a:p>
          <a:p>
            <a:endParaRPr lang="lt-LT" noProof="0"/>
          </a:p>
        </p:txBody>
      </p:sp>
    </p:spTree>
    <p:extLst>
      <p:ext uri="{BB962C8B-B14F-4D97-AF65-F5344CB8AC3E}">
        <p14:creationId xmlns:p14="http://schemas.microsoft.com/office/powerpoint/2010/main" val="294427738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07504" y="476672"/>
            <a:ext cx="8229600" cy="1143000"/>
          </a:xfrm>
        </p:spPr>
        <p:txBody>
          <a:bodyPr/>
          <a:lstStyle/>
          <a:p>
            <a:r>
              <a:rPr lang="lt-LT" noProof="0" smtClean="0"/>
              <a:t>Veiksmų gairių struktūra: septyni etapai</a:t>
            </a:r>
            <a:endParaRPr lang="lt-LT" noProof="0"/>
          </a:p>
        </p:txBody>
      </p:sp>
      <p:sp>
        <p:nvSpPr>
          <p:cNvPr id="6" name="Slide Number Placeholder 5"/>
          <p:cNvSpPr>
            <a:spLocks noGrp="1"/>
          </p:cNvSpPr>
          <p:nvPr>
            <p:ph type="sldNum" sz="quarter" idx="12"/>
          </p:nvPr>
        </p:nvSpPr>
        <p:spPr/>
        <p:txBody>
          <a:bodyPr/>
          <a:lstStyle/>
          <a:p>
            <a:fld id="{53FE240C-791C-4FA0-BA72-1FE57C9E7D13}" type="slidenum">
              <a:rPr lang="en-GB" smtClean="0"/>
              <a:t>13</a:t>
            </a:fld>
            <a:endParaRPr lang="lt-LT"/>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3568" y="1600200"/>
            <a:ext cx="3165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4283968" y="1556792"/>
            <a:ext cx="4220906" cy="433073"/>
            <a:chOff x="4455550" y="1300001"/>
            <a:chExt cx="4220906" cy="433073"/>
          </a:xfrm>
        </p:grpSpPr>
        <p:pic>
          <p:nvPicPr>
            <p:cNvPr id="8"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55550" y="1328592"/>
              <a:ext cx="404482" cy="4044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4745" y="1300001"/>
              <a:ext cx="3811711" cy="400110"/>
            </a:xfrm>
            <a:prstGeom prst="rect">
              <a:avLst/>
            </a:prstGeom>
            <a:noFill/>
          </p:spPr>
          <p:txBody>
            <a:bodyPr wrap="square" rtlCol="0">
              <a:spAutoFit/>
            </a:bodyPr>
            <a:lstStyle/>
            <a:p>
              <a:pPr>
                <a:buNone/>
              </a:pPr>
              <a:r>
                <a:rPr lang="lt-LT" sz="2000" smtClean="0">
                  <a:latin typeface="Verdana" panose="020b0604030504040204" pitchFamily="34" charset="0"/>
                </a:rPr>
                <a:t>Žinokite, kas sudaro jūsų cheminių medžiagų portfelį</a:t>
              </a:r>
              <a:endParaRPr lang="lt-LT"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Group 20"/>
          <p:cNvGrpSpPr/>
          <p:nvPr/>
        </p:nvGrpSpPr>
        <p:grpSpPr>
          <a:xfrm>
            <a:off x="4283968" y="2303894"/>
            <a:ext cx="4065924" cy="409262"/>
            <a:chOff x="4455550" y="2073880"/>
            <a:chExt cx="4065924" cy="409262"/>
          </a:xfrm>
        </p:grpSpPr>
        <p:pic>
          <p:nvPicPr>
            <p:cNvPr id="9"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55550" y="2126283"/>
              <a:ext cx="376196" cy="3568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64745" y="2073880"/>
              <a:ext cx="3656729" cy="400110"/>
            </a:xfrm>
            <a:prstGeom prst="rect">
              <a:avLst/>
            </a:prstGeom>
            <a:noFill/>
          </p:spPr>
          <p:txBody>
            <a:bodyPr wrap="square" rtlCol="0">
              <a:spAutoFit/>
            </a:bodyPr>
            <a:lstStyle/>
            <a:p>
              <a:pPr>
                <a:buNone/>
              </a:pPr>
              <a:r>
                <a:rPr lang="lt-LT" sz="2000" smtClean="0">
                  <a:latin typeface="Verdana" panose="020b0604030504040204" pitchFamily="34" charset="0"/>
                </a:rPr>
                <a:t>Raskite savo bendros registracijos dalyvius</a:t>
              </a:r>
              <a:endParaRPr lang="lt-LT"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4283968" y="3027185"/>
            <a:ext cx="3716850" cy="418663"/>
            <a:chOff x="4455550" y="3006354"/>
            <a:chExt cx="3716850" cy="418663"/>
          </a:xfrm>
        </p:grpSpPr>
        <p:pic>
          <p:nvPicPr>
            <p:cNvPr id="10"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55550" y="3049355"/>
              <a:ext cx="386294" cy="3756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64745" y="3006354"/>
              <a:ext cx="3307655" cy="400110"/>
            </a:xfrm>
            <a:prstGeom prst="rect">
              <a:avLst/>
            </a:prstGeom>
            <a:noFill/>
          </p:spPr>
          <p:txBody>
            <a:bodyPr wrap="square" rtlCol="0">
              <a:spAutoFit/>
            </a:bodyPr>
            <a:lstStyle/>
            <a:p>
              <a:pPr>
                <a:buNone/>
              </a:pPr>
              <a:r>
                <a:rPr lang="lt-LT" sz="2000" smtClean="0">
                  <a:latin typeface="Verdana" panose="020b0604030504040204" pitchFamily="34" charset="0"/>
                </a:rPr>
                <a:t>Dalykitės duomenimis</a:t>
              </a:r>
              <a:endParaRPr lang="lt-LT"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3" name="Group 22"/>
          <p:cNvGrpSpPr/>
          <p:nvPr/>
        </p:nvGrpSpPr>
        <p:grpSpPr>
          <a:xfrm>
            <a:off x="4283968" y="3759877"/>
            <a:ext cx="5568471" cy="420879"/>
            <a:chOff x="4455550" y="3901403"/>
            <a:chExt cx="5568471" cy="420879"/>
          </a:xfrm>
        </p:grpSpPr>
        <p:pic>
          <p:nvPicPr>
            <p:cNvPr id="11"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55550" y="3942188"/>
              <a:ext cx="378301" cy="3800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4745" y="3901403"/>
              <a:ext cx="5159276" cy="400110"/>
            </a:xfrm>
            <a:prstGeom prst="rect">
              <a:avLst/>
            </a:prstGeom>
            <a:noFill/>
          </p:spPr>
          <p:txBody>
            <a:bodyPr wrap="square" rtlCol="0">
              <a:spAutoFit/>
            </a:bodyPr>
            <a:lstStyle/>
            <a:p>
              <a:pPr>
                <a:buNone/>
              </a:pPr>
              <a:r>
                <a:rPr lang="lt-LT" sz="2000" smtClean="0">
                  <a:latin typeface="Verdana" panose="020b0604030504040204" pitchFamily="34" charset="0"/>
                </a:rPr>
                <a:t>Įvertinkite pavojus ir riziką</a:t>
              </a:r>
              <a:endParaRPr lang="lt-LT"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4283968" y="4494785"/>
            <a:ext cx="4855521" cy="422174"/>
            <a:chOff x="4455550" y="4779339"/>
            <a:chExt cx="4855521" cy="422174"/>
          </a:xfrm>
        </p:grpSpPr>
        <p:pic>
          <p:nvPicPr>
            <p:cNvPr id="12"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455550" y="4818829"/>
              <a:ext cx="386294" cy="3826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64745" y="4779339"/>
              <a:ext cx="4446326" cy="400110"/>
            </a:xfrm>
            <a:prstGeom prst="rect">
              <a:avLst/>
            </a:prstGeom>
            <a:noFill/>
          </p:spPr>
          <p:txBody>
            <a:bodyPr wrap="square" rtlCol="0">
              <a:spAutoFit/>
            </a:bodyPr>
            <a:lstStyle/>
            <a:p>
              <a:pPr>
                <a:buNone/>
              </a:pPr>
              <a:r>
                <a:rPr lang="lt-LT" sz="2000" smtClean="0">
                  <a:latin typeface="Verdana" panose="020b0604030504040204" pitchFamily="34" charset="0"/>
                </a:rPr>
                <a:t>Paruoškite savo dokumentaciją</a:t>
              </a:r>
              <a:endParaRPr lang="lt-LT"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4283968" y="5230988"/>
            <a:ext cx="5089715" cy="418154"/>
            <a:chOff x="4455550" y="5739643"/>
            <a:chExt cx="5089715" cy="418154"/>
          </a:xfrm>
        </p:grpSpPr>
        <p:pic>
          <p:nvPicPr>
            <p:cNvPr id="13"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455550" y="5783154"/>
              <a:ext cx="378210" cy="3746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64745" y="5739643"/>
              <a:ext cx="4680520" cy="400110"/>
            </a:xfrm>
            <a:prstGeom prst="rect">
              <a:avLst/>
            </a:prstGeom>
            <a:noFill/>
          </p:spPr>
          <p:txBody>
            <a:bodyPr wrap="square" rtlCol="0">
              <a:spAutoFit/>
            </a:bodyPr>
            <a:lstStyle/>
            <a:p>
              <a:pPr>
                <a:buNone/>
              </a:pPr>
              <a:r>
                <a:rPr lang="lt-LT" sz="2000" smtClean="0">
                  <a:latin typeface="Verdana" panose="020b0604030504040204" pitchFamily="34" charset="0"/>
                </a:rPr>
                <a:t>Pateikite savo registracijos dokumentaciją</a:t>
              </a:r>
              <a:endParaRPr lang="lt-LT" sz="2000">
                <a:latin typeface="Verdana" panose="020b0604030504040204" pitchFamily="34" charset="0"/>
                <a:ea typeface="Verdana" panose="020b0604030504040204" pitchFamily="34" charset="0"/>
                <a:cs typeface="Verdana" panose="020b0604030504040204" pitchFamily="34" charset="0"/>
              </a:endParaRPr>
            </a:p>
          </p:txBody>
        </p:sp>
      </p:grpSp>
      <p:sp>
        <p:nvSpPr>
          <p:cNvPr id="28" name="TextBox 27"/>
          <p:cNvSpPr txBox="1"/>
          <p:nvPr/>
        </p:nvSpPr>
        <p:spPr>
          <a:xfrm>
            <a:off x="4720827" y="5963174"/>
            <a:ext cx="4680520" cy="400110"/>
          </a:xfrm>
          <a:prstGeom prst="rect">
            <a:avLst/>
          </a:prstGeom>
          <a:noFill/>
        </p:spPr>
        <p:txBody>
          <a:bodyPr wrap="square" rtlCol="0">
            <a:spAutoFit/>
          </a:bodyPr>
          <a:lstStyle/>
          <a:p>
            <a:pPr>
              <a:buNone/>
            </a:pPr>
            <a:r>
              <a:rPr lang="lt-LT" sz="2000" smtClean="0">
                <a:latin typeface="Verdana" panose="020b0604030504040204" pitchFamily="34" charset="0"/>
              </a:rPr>
              <a:t>Nuolat atnaujinkite savo dokumentaciją</a:t>
            </a:r>
            <a:endParaRPr lang="lt-LT" sz="2000">
              <a:latin typeface="Verdana" panose="020b0604030504040204" pitchFamily="34" charset="0"/>
              <a:ea typeface="Verdana" panose="020b0604030504040204" pitchFamily="34" charset="0"/>
              <a:cs typeface="Verdana" panose="020b0604030504040204" pitchFamily="34" charset="0"/>
            </a:endParaRPr>
          </a:p>
        </p:txBody>
      </p:sp>
      <p:pic>
        <p:nvPicPr>
          <p:cNvPr id="29"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292282" y="5976017"/>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9582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14</a:t>
            </a:fld>
            <a:endParaRPr lang="lt-LT"/>
          </a:p>
        </p:txBody>
      </p:sp>
      <p:sp>
        <p:nvSpPr>
          <p:cNvPr id="4" name="Title 3"/>
          <p:cNvSpPr>
            <a:spLocks noGrp="1"/>
          </p:cNvSpPr>
          <p:nvPr>
            <p:ph type="title"/>
          </p:nvPr>
        </p:nvSpPr>
        <p:spPr/>
        <p:txBody>
          <a:bodyPr/>
          <a:lstStyle/>
          <a:p>
            <a:r>
              <a:rPr lang="lt-LT" noProof="0" smtClean="0"/>
              <a:t>   Žinokite, kas sudaro jūsų </a:t>
            </a:r>
            <a:br>
              <a:rPr lang="it-IT" noProof="0" smtClean="0"/>
            </a:br>
            <a:r>
              <a:rPr lang="lt-LT" noProof="0" smtClean="0"/>
              <a:t>cheminių medžiagų portfelį</a:t>
            </a:r>
            <a:endParaRPr lang="lt-LT" noProof="0"/>
          </a:p>
        </p:txBody>
      </p:sp>
      <p:sp>
        <p:nvSpPr>
          <p:cNvPr id="5" name="Content Placeholder 4"/>
          <p:cNvSpPr>
            <a:spLocks noGrp="1"/>
          </p:cNvSpPr>
          <p:nvPr>
            <p:ph idx="1"/>
          </p:nvPr>
        </p:nvSpPr>
        <p:spPr>
          <a:xfrm>
            <a:off x="457200" y="1783357"/>
            <a:ext cx="8229600" cy="4525963"/>
          </a:xfrm>
        </p:spPr>
        <p:txBody>
          <a:bodyPr>
            <a:normAutofit fontScale="92500"/>
          </a:bodyPr>
          <a:lstStyle/>
          <a:p>
            <a:pPr lvl="0">
              <a:spcBef>
                <a:spcPts val="1200"/>
              </a:spcBef>
              <a:spcAft>
                <a:spcPts val="1200"/>
              </a:spcAft>
              <a:defRPr/>
            </a:pPr>
            <a:r>
              <a:rPr lang="lt-LT" noProof="0">
                <a:solidFill>
                  <a:sysClr val="windowText" lastClr="000000"/>
                </a:solidFill>
                <a:latin typeface="Verdana"/>
              </a:rPr>
              <a:t>Išsiaiškinkite, ar </a:t>
            </a:r>
            <a:r>
              <a:rPr lang="lt-LT" b="1" noProof="0">
                <a:solidFill>
                  <a:srgbClr val="008BC8"/>
                </a:solidFill>
                <a:latin typeface="Verdana"/>
              </a:rPr>
              <a:t>jums</a:t>
            </a:r>
            <a:r>
              <a:rPr lang="lt-LT" smtClean="0"/>
              <a:t> </a:t>
            </a:r>
            <a:r>
              <a:rPr lang="lt-LT" noProof="0">
                <a:solidFill>
                  <a:sysClr val="windowText" lastClr="000000"/>
                </a:solidFill>
                <a:latin typeface="Verdana"/>
              </a:rPr>
              <a:t>reikia atlikti registraciją (koks jūsų vaidmuo tiekimo grandinėje), ir jei taip, kokias savo portfelio </a:t>
            </a:r>
            <a:r>
              <a:rPr lang="lt-LT" b="1" noProof="0">
                <a:solidFill>
                  <a:srgbClr val="008BC8"/>
                </a:solidFill>
                <a:latin typeface="Verdana"/>
              </a:rPr>
              <a:t>chemines medžiagas</a:t>
            </a:r>
            <a:r>
              <a:rPr lang="lt-LT" noProof="0">
                <a:solidFill>
                  <a:sysClr val="windowText" lastClr="000000"/>
                </a:solidFill>
                <a:latin typeface="Verdana"/>
              </a:rPr>
              <a:t> turite registruoti.</a:t>
            </a:r>
          </a:p>
          <a:p>
            <a:pPr lvl="0">
              <a:spcBef>
                <a:spcPts val="1200"/>
              </a:spcBef>
              <a:spcAft>
                <a:spcPts val="1200"/>
              </a:spcAft>
              <a:defRPr/>
            </a:pPr>
            <a:r>
              <a:rPr lang="lt-LT" noProof="0">
                <a:solidFill>
                  <a:sysClr val="windowText" lastClr="000000"/>
                </a:solidFill>
                <a:latin typeface="Verdana"/>
              </a:rPr>
              <a:t>Nustatykite ir įvardykite savo chemines medžiagas </a:t>
            </a:r>
            <a:r>
              <a:rPr lang="en-GB" noProof="0">
                <a:solidFill>
                  <a:sysClr val="windowText" lastClr="000000"/>
                </a:solidFill>
                <a:latin typeface="Verdana"/>
                <a:sym typeface="Wingdings" panose="05000000000000000000" pitchFamily="2" charset="2"/>
              </a:rPr>
              <a:t></a:t>
            </a:r>
            <a:r>
              <a:rPr lang="lt-LT" smtClean="0"/>
              <a:t> </a:t>
            </a:r>
            <a:r>
              <a:rPr lang="lt-LT" noProof="0" smtClean="0">
                <a:solidFill>
                  <a:sysClr val="windowText" lastClr="000000"/>
                </a:solidFill>
                <a:latin typeface="Verdana"/>
              </a:rPr>
              <a:t>tikslus identifikavimas yra būtinas dalijantis duomenimis ir atliekant bendrą registraciją.</a:t>
            </a:r>
          </a:p>
          <a:p>
            <a:pPr lvl="0">
              <a:spcBef>
                <a:spcPts val="1200"/>
              </a:spcBef>
              <a:spcAft>
                <a:spcPts val="1200"/>
              </a:spcAft>
              <a:defRPr/>
            </a:pPr>
            <a:r>
              <a:rPr lang="lt-LT" noProof="0" smtClean="0">
                <a:solidFill>
                  <a:sysClr val="windowText" lastClr="000000"/>
                </a:solidFill>
                <a:latin typeface="Verdana"/>
              </a:rPr>
              <a:t>Susipažinkite su informacijai keliamais reikalavimais.</a:t>
            </a:r>
          </a:p>
          <a:p>
            <a:pPr lvl="0">
              <a:spcBef>
                <a:spcPts val="1200"/>
              </a:spcBef>
              <a:spcAft>
                <a:spcPts val="1200"/>
              </a:spcAft>
              <a:defRPr/>
            </a:pPr>
            <a:r>
              <a:rPr lang="lt-LT" noProof="0">
                <a:solidFill>
                  <a:sysClr val="windowText" lastClr="000000"/>
                </a:solidFill>
                <a:latin typeface="Verdana"/>
              </a:rPr>
              <a:t>Planuokite savo darbą ir informuokite savo tolesnius naudotojus. </a:t>
            </a:r>
          </a:p>
          <a:p>
            <a:endParaRPr lang="lt-LT" noProof="0"/>
          </a:p>
        </p:txBody>
      </p:sp>
      <p:pic>
        <p:nvPicPr>
          <p:cNvPr id="12"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576246"/>
            <a:ext cx="404482" cy="40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8029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15</a:t>
            </a:fld>
            <a:endParaRPr lang="lt-LT"/>
          </a:p>
        </p:txBody>
      </p:sp>
      <p:sp>
        <p:nvSpPr>
          <p:cNvPr id="4" name="Title 3"/>
          <p:cNvSpPr>
            <a:spLocks noGrp="1"/>
          </p:cNvSpPr>
          <p:nvPr>
            <p:ph type="title"/>
          </p:nvPr>
        </p:nvSpPr>
        <p:spPr/>
        <p:txBody>
          <a:bodyPr/>
          <a:lstStyle/>
          <a:p>
            <a:r>
              <a:rPr lang="lt-LT" noProof="0" smtClean="0"/>
              <a:t>   Raskite savo bendros</a:t>
            </a:r>
            <a:br/>
            <a:r>
              <a:rPr lang="lt-LT" noProof="0" smtClean="0"/>
              <a:t>registracijos dalyvius</a:t>
            </a:r>
            <a:endParaRPr lang="lt-LT" noProof="0"/>
          </a:p>
        </p:txBody>
      </p:sp>
      <p:sp>
        <p:nvSpPr>
          <p:cNvPr id="5" name="Content Placeholder 4"/>
          <p:cNvSpPr>
            <a:spLocks noGrp="1"/>
          </p:cNvSpPr>
          <p:nvPr>
            <p:ph idx="1"/>
          </p:nvPr>
        </p:nvSpPr>
        <p:spPr/>
        <p:txBody>
          <a:bodyPr/>
          <a:lstStyle/>
          <a:p>
            <a:pPr algn="just">
              <a:spcBef>
                <a:spcPts val="1200"/>
              </a:spcBef>
              <a:spcAft>
                <a:spcPts val="1200"/>
              </a:spcAft>
            </a:pPr>
            <a:r>
              <a:rPr lang="lt-LT" noProof="0"/>
              <a:t>Patikrinkite savo preliminarią registraciją.</a:t>
            </a:r>
          </a:p>
          <a:p>
            <a:pPr algn="just">
              <a:spcBef>
                <a:spcPts val="1200"/>
              </a:spcBef>
              <a:spcAft>
                <a:spcPts val="1200"/>
              </a:spcAft>
            </a:pPr>
            <a:r>
              <a:rPr lang="lt-LT" noProof="0"/>
              <a:t>Nustatykite pagrindinį registruotoją arba </a:t>
            </a:r>
          </a:p>
          <a:p>
            <a:pPr algn="just">
              <a:spcBef>
                <a:spcPts val="1200"/>
              </a:spcBef>
              <a:spcAft>
                <a:spcPts val="1200"/>
              </a:spcAft>
            </a:pPr>
            <a:r>
              <a:rPr lang="lt-LT" noProof="0"/>
              <a:t>raskite bendros registracijos dalyvius.</a:t>
            </a:r>
          </a:p>
          <a:p>
            <a:pPr algn="just">
              <a:spcBef>
                <a:spcPts val="1200"/>
              </a:spcBef>
              <a:spcAft>
                <a:spcPts val="1200"/>
              </a:spcAft>
            </a:pPr>
            <a:r>
              <a:rPr lang="lt-LT" noProof="0"/>
              <a:t>Aptarkite savo cheminės medžiagos tapatumą ir dalykitės duomenimis arba pateikite juos bendrai.</a:t>
            </a:r>
          </a:p>
          <a:p>
            <a:pPr marL="0" indent="0">
              <a:buNone/>
            </a:pPr>
            <a:endParaRPr lang="lt-LT" noProof="0"/>
          </a:p>
        </p:txBody>
      </p:sp>
      <p:pic>
        <p:nvPicPr>
          <p:cNvPr id="6"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620688"/>
            <a:ext cx="376196" cy="3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8214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20000"/>
          </a:bodyPr>
          <a:lstStyle/>
          <a:p>
            <a:pPr>
              <a:spcBef>
                <a:spcPts val="1200"/>
              </a:spcBef>
              <a:spcAft>
                <a:spcPts val="1200"/>
              </a:spcAft>
            </a:pPr>
            <a:r>
              <a:rPr lang="lt-LT" noProof="0" smtClean="0"/>
              <a:t>Susitarkite dėl bendradarbiavimo SIEF arba imkitės aktyviai veikti sudarytame jūsų cheminės medžiagos SIEF.</a:t>
            </a:r>
          </a:p>
          <a:p>
            <a:pPr>
              <a:spcBef>
                <a:spcPts val="1200"/>
              </a:spcBef>
              <a:spcAft>
                <a:spcPts val="1200"/>
              </a:spcAft>
            </a:pPr>
            <a:r>
              <a:rPr lang="lt-LT" noProof="0" smtClean="0"/>
              <a:t>Dalykitės duomenimis, kad įvykdytumėte jums svarbius informacijai keliamus reikalavimus.</a:t>
            </a:r>
          </a:p>
          <a:p>
            <a:pPr lvl="1">
              <a:spcBef>
                <a:spcPts val="1200"/>
              </a:spcBef>
              <a:spcAft>
                <a:spcPts val="1200"/>
              </a:spcAft>
            </a:pPr>
            <a:r>
              <a:rPr lang="lt-LT" noProof="0" smtClean="0"/>
              <a:t>Venkite nereikalingų bandymų su gyvūnais.</a:t>
            </a:r>
          </a:p>
          <a:p>
            <a:pPr lvl="1">
              <a:spcBef>
                <a:spcPts val="1200"/>
              </a:spcBef>
              <a:spcAft>
                <a:spcPts val="1200"/>
              </a:spcAft>
            </a:pPr>
            <a:r>
              <a:rPr lang="lt-LT" noProof="0" smtClean="0"/>
              <a:t>Sumažinkite registracijos išlaidas.</a:t>
            </a:r>
          </a:p>
          <a:p>
            <a:pPr>
              <a:spcBef>
                <a:spcPts val="1200"/>
              </a:spcBef>
              <a:spcAft>
                <a:spcPts val="1200"/>
              </a:spcAft>
            </a:pPr>
            <a:r>
              <a:rPr lang="lt-LT" noProof="0" smtClean="0"/>
              <a:t>Derėkitės dėl išlaidų sąžiningai, skaidriai ir nediskriminuojančiai.</a:t>
            </a:r>
          </a:p>
          <a:p>
            <a:pPr>
              <a:spcBef>
                <a:spcPts val="1200"/>
              </a:spcBef>
              <a:spcAft>
                <a:spcPts val="1200"/>
              </a:spcAft>
            </a:pPr>
            <a:r>
              <a:rPr lang="lt-LT" noProof="0" smtClean="0"/>
              <a:t>Dalykitės bendrų duomenų išlaidomis.</a:t>
            </a:r>
          </a:p>
          <a:p>
            <a:pPr>
              <a:spcBef>
                <a:spcPts val="1200"/>
              </a:spcBef>
              <a:spcAft>
                <a:spcPts val="1200"/>
              </a:spcAft>
            </a:pPr>
            <a:endParaRPr lang="lt-LT" noProof="0" smtClean="0"/>
          </a:p>
          <a:p>
            <a:pPr marL="0" indent="0">
              <a:buNone/>
            </a:pPr>
            <a:endParaRPr lang="lt-LT" noProof="0"/>
          </a:p>
        </p:txBody>
      </p:sp>
      <p:sp>
        <p:nvSpPr>
          <p:cNvPr id="2" name="Slide Number Placeholder 1"/>
          <p:cNvSpPr>
            <a:spLocks noGrp="1"/>
          </p:cNvSpPr>
          <p:nvPr>
            <p:ph type="sldNum" sz="quarter" idx="12"/>
          </p:nvPr>
        </p:nvSpPr>
        <p:spPr/>
        <p:txBody>
          <a:bodyPr/>
          <a:lstStyle/>
          <a:p>
            <a:fld id="{53FE240C-791C-4FA0-BA72-1FE57C9E7D13}" type="slidenum">
              <a:rPr lang="en-GB" smtClean="0"/>
              <a:t>16</a:t>
            </a:fld>
            <a:endParaRPr lang="lt-LT"/>
          </a:p>
        </p:txBody>
      </p:sp>
      <p:sp>
        <p:nvSpPr>
          <p:cNvPr id="4" name="Title 3"/>
          <p:cNvSpPr>
            <a:spLocks noGrp="1"/>
          </p:cNvSpPr>
          <p:nvPr>
            <p:ph type="title"/>
          </p:nvPr>
        </p:nvSpPr>
        <p:spPr/>
        <p:txBody>
          <a:bodyPr/>
          <a:lstStyle/>
          <a:p>
            <a:r>
              <a:rPr lang="lt-LT" noProof="0" smtClean="0"/>
              <a:t>  Dalykitės duomenimis</a:t>
            </a:r>
            <a:endParaRPr lang="lt-LT" noProof="0"/>
          </a:p>
        </p:txBody>
      </p:sp>
      <p:pic>
        <p:nvPicPr>
          <p:cNvPr id="6"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893098"/>
            <a:ext cx="386294" cy="3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590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17</a:t>
            </a:fld>
            <a:endParaRPr lang="lt-LT"/>
          </a:p>
        </p:txBody>
      </p:sp>
      <p:sp>
        <p:nvSpPr>
          <p:cNvPr id="4" name="Title 3"/>
          <p:cNvSpPr>
            <a:spLocks noGrp="1"/>
          </p:cNvSpPr>
          <p:nvPr>
            <p:ph type="title"/>
          </p:nvPr>
        </p:nvSpPr>
        <p:spPr/>
        <p:txBody>
          <a:bodyPr/>
          <a:lstStyle/>
          <a:p>
            <a:r>
              <a:rPr lang="lt-LT" noProof="0" smtClean="0"/>
              <a:t>   Įvertinkite pavojus ir riziką</a:t>
            </a:r>
            <a:endParaRPr lang="lt-LT" noProof="0"/>
          </a:p>
        </p:txBody>
      </p:sp>
      <p:sp>
        <p:nvSpPr>
          <p:cNvPr id="5" name="Content Placeholder 4"/>
          <p:cNvSpPr>
            <a:spLocks noGrp="1"/>
          </p:cNvSpPr>
          <p:nvPr>
            <p:ph idx="1"/>
          </p:nvPr>
        </p:nvSpPr>
        <p:spPr/>
        <p:txBody>
          <a:bodyPr>
            <a:normAutofit lnSpcReduction="10000"/>
          </a:bodyPr>
          <a:lstStyle/>
          <a:p>
            <a:r>
              <a:rPr lang="lt-LT" noProof="0" smtClean="0"/>
              <a:t>Reikalaujama informacija priklauso nuo kiekio tonomis ir naudojimo būdų.</a:t>
            </a:r>
          </a:p>
          <a:p>
            <a:r>
              <a:rPr lang="lt-LT" noProof="0" smtClean="0"/>
              <a:t>1–10 tonų: ne tokioms pavojingoms cheminėms medžiagoms gali būti taikomi sumažinti duomenų reikalavimai.</a:t>
            </a:r>
          </a:p>
          <a:p>
            <a:r>
              <a:rPr lang="lt-LT" noProof="0" smtClean="0"/>
              <a:t>&gt; 10 tonų: reikalinga cheminės saugos ataskaita. </a:t>
            </a:r>
          </a:p>
          <a:p>
            <a:r>
              <a:rPr lang="lt-LT" noProof="0" smtClean="0"/>
              <a:t>Atkreipkite dėmesį į duomenų kokybę, aktualumą, tinkamumą ir patikimumą.</a:t>
            </a:r>
          </a:p>
          <a:p>
            <a:r>
              <a:rPr lang="lt-LT" noProof="0" smtClean="0"/>
              <a:t>Bandymai su gyvūnais yra kraštutinė priemonė – pirmiausia įvertinkite alternatyvas.</a:t>
            </a:r>
          </a:p>
          <a:p>
            <a:r>
              <a:rPr lang="lt-LT" noProof="0" smtClean="0"/>
              <a:t>Dėl kai kurių ilgalaikių tyrimų reikia pateikti pasiūlymą atlikti bandymą.</a:t>
            </a:r>
            <a:endParaRPr lang="lt-LT" noProof="0"/>
          </a:p>
        </p:txBody>
      </p:sp>
      <p:pic>
        <p:nvPicPr>
          <p:cNvPr id="6"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53" y="888666"/>
            <a:ext cx="378301" cy="3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1759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18</a:t>
            </a:fld>
            <a:endParaRPr lang="lt-LT"/>
          </a:p>
        </p:txBody>
      </p:sp>
      <p:sp>
        <p:nvSpPr>
          <p:cNvPr id="4" name="Title 3"/>
          <p:cNvSpPr>
            <a:spLocks noGrp="1"/>
          </p:cNvSpPr>
          <p:nvPr>
            <p:ph type="title"/>
          </p:nvPr>
        </p:nvSpPr>
        <p:spPr/>
        <p:txBody>
          <a:bodyPr/>
          <a:lstStyle/>
          <a:p>
            <a:r>
              <a:rPr lang="lt-LT" noProof="0" smtClean="0"/>
              <a:t>  Paruoškite savo dokumentaciją</a:t>
            </a:r>
            <a:endParaRPr lang="lt-LT" noProof="0"/>
          </a:p>
        </p:txBody>
      </p:sp>
      <p:sp>
        <p:nvSpPr>
          <p:cNvPr id="5" name="Content Placeholder 4"/>
          <p:cNvSpPr>
            <a:spLocks noGrp="1"/>
          </p:cNvSpPr>
          <p:nvPr>
            <p:ph idx="1"/>
          </p:nvPr>
        </p:nvSpPr>
        <p:spPr/>
        <p:txBody>
          <a:bodyPr>
            <a:normAutofit fontScale="70000" lnSpcReduction="20000"/>
          </a:bodyPr>
          <a:lstStyle/>
          <a:p>
            <a:pPr algn="just">
              <a:spcBef>
                <a:spcPts val="1200"/>
              </a:spcBef>
              <a:spcAft>
                <a:spcPts val="1200"/>
              </a:spcAft>
            </a:pPr>
            <a:r>
              <a:rPr lang="lt-LT" noProof="0" smtClean="0"/>
              <a:t>Parenkite savo techninę dokumentaciją naudodamiesi IUCLID.</a:t>
            </a:r>
          </a:p>
          <a:p>
            <a:pPr lvl="1" algn="just">
              <a:spcBef>
                <a:spcPts val="600"/>
              </a:spcBef>
              <a:spcAft>
                <a:spcPts val="600"/>
              </a:spcAft>
            </a:pPr>
            <a:r>
              <a:rPr lang="lt-LT" noProof="0" smtClean="0"/>
              <a:t>Registruotojo tapatybė.</a:t>
            </a:r>
          </a:p>
          <a:p>
            <a:pPr lvl="1" algn="just">
              <a:spcBef>
                <a:spcPts val="600"/>
              </a:spcBef>
              <a:spcAft>
                <a:spcPts val="600"/>
              </a:spcAft>
            </a:pPr>
            <a:r>
              <a:rPr lang="lt-LT" noProof="0" smtClean="0"/>
              <a:t>Cheminės medžiagos tapatybė.</a:t>
            </a:r>
          </a:p>
          <a:p>
            <a:pPr lvl="1" algn="just">
              <a:spcBef>
                <a:spcPts val="600"/>
              </a:spcBef>
              <a:spcAft>
                <a:spcPts val="600"/>
              </a:spcAft>
            </a:pPr>
            <a:r>
              <a:rPr lang="lt-LT" noProof="0" smtClean="0"/>
              <a:t>Informacija apie cheminei medžiagai būdingas savybes.</a:t>
            </a:r>
          </a:p>
          <a:p>
            <a:pPr lvl="1" algn="just">
              <a:spcBef>
                <a:spcPts val="600"/>
              </a:spcBef>
              <a:spcAft>
                <a:spcPts val="600"/>
              </a:spcAft>
            </a:pPr>
            <a:r>
              <a:rPr lang="lt-LT" noProof="0" smtClean="0"/>
              <a:t>Informacija apie naudojimą ir poveikį.</a:t>
            </a:r>
          </a:p>
          <a:p>
            <a:pPr>
              <a:spcBef>
                <a:spcPts val="1200"/>
              </a:spcBef>
              <a:spcAft>
                <a:spcPts val="1200"/>
              </a:spcAft>
            </a:pPr>
            <a:r>
              <a:rPr lang="lt-LT" noProof="0" smtClean="0"/>
              <a:t>Nario dokumentaciją įmonės gali rengti elektroniniu būdu REACH-IT sistemoje, jei nėra jokios atskirai teikiamos informacijos.</a:t>
            </a:r>
          </a:p>
          <a:p>
            <a:pPr>
              <a:spcBef>
                <a:spcPts val="1200"/>
              </a:spcBef>
              <a:spcAft>
                <a:spcPts val="1200"/>
              </a:spcAft>
            </a:pPr>
            <a:r>
              <a:rPr lang="lt-LT" noProof="0" smtClean="0"/>
              <a:t>Jei per metus pagaminama / importuojama 10 ar daugiau tonų, turi būti pridėta cheminės saugos ataskaita.</a:t>
            </a:r>
          </a:p>
          <a:p>
            <a:pPr lvl="1">
              <a:spcBef>
                <a:spcPts val="1200"/>
              </a:spcBef>
              <a:spcAft>
                <a:spcPts val="1200"/>
              </a:spcAft>
            </a:pPr>
            <a:r>
              <a:rPr lang="lt-LT" noProof="0" smtClean="0"/>
              <a:t>Rekomenduojama naudoti ECHA priemonę „Chesar“.</a:t>
            </a:r>
          </a:p>
          <a:p>
            <a:pPr algn="just">
              <a:spcBef>
                <a:spcPts val="1200"/>
              </a:spcBef>
              <a:spcAft>
                <a:spcPts val="1200"/>
              </a:spcAft>
            </a:pPr>
            <a:r>
              <a:rPr lang="lt-LT" noProof="0" smtClean="0"/>
              <a:t>ECHA debesijos paslaugos yra sukurtos MVĮ, kad jos galėtų naudotis IUCLID programine įranga jos neįdiegdamos.</a:t>
            </a:r>
          </a:p>
          <a:p>
            <a:endParaRPr lang="lt-LT" noProof="0"/>
          </a:p>
        </p:txBody>
      </p:sp>
      <p:pic>
        <p:nvPicPr>
          <p:cNvPr id="6"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864705"/>
            <a:ext cx="386294" cy="3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9462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19</a:t>
            </a:fld>
            <a:endParaRPr lang="lt-LT"/>
          </a:p>
        </p:txBody>
      </p:sp>
      <p:sp>
        <p:nvSpPr>
          <p:cNvPr id="4" name="Title 3"/>
          <p:cNvSpPr>
            <a:spLocks noGrp="1"/>
          </p:cNvSpPr>
          <p:nvPr>
            <p:ph type="title"/>
          </p:nvPr>
        </p:nvSpPr>
        <p:spPr/>
        <p:txBody>
          <a:bodyPr/>
          <a:lstStyle/>
          <a:p>
            <a:r>
              <a:rPr lang="lt-LT" noProof="0" smtClean="0"/>
              <a:t>   Pateikite savo registracijos dokumentaciją</a:t>
            </a:r>
            <a:endParaRPr lang="lt-LT" noProof="0"/>
          </a:p>
        </p:txBody>
      </p:sp>
      <p:sp>
        <p:nvSpPr>
          <p:cNvPr id="5" name="Content Placeholder 4"/>
          <p:cNvSpPr>
            <a:spLocks noGrp="1"/>
          </p:cNvSpPr>
          <p:nvPr>
            <p:ph idx="1"/>
          </p:nvPr>
        </p:nvSpPr>
        <p:spPr/>
        <p:txBody>
          <a:bodyPr>
            <a:normAutofit fontScale="92500" lnSpcReduction="10000"/>
          </a:bodyPr>
          <a:lstStyle/>
          <a:p>
            <a:pPr>
              <a:spcBef>
                <a:spcPts val="1200"/>
              </a:spcBef>
              <a:spcAft>
                <a:spcPts val="1200"/>
              </a:spcAft>
            </a:pPr>
            <a:r>
              <a:rPr lang="lt-LT" noProof="0"/>
              <a:t>Patikrinkite ir atnaujinkite informaciją, kuri yra svarbi atliekant registraciją REACH-IT. </a:t>
            </a:r>
            <a:endParaRPr lang="lt-LT" noProof="0" smtClean="0"/>
          </a:p>
          <a:p>
            <a:pPr>
              <a:spcBef>
                <a:spcPts val="1200"/>
              </a:spcBef>
              <a:spcAft>
                <a:spcPts val="1200"/>
              </a:spcAft>
            </a:pPr>
            <a:r>
              <a:rPr lang="lt-LT" noProof="0" smtClean="0"/>
              <a:t>Atidžiai įvertinkite savo MVĮ statusą. </a:t>
            </a:r>
          </a:p>
          <a:p>
            <a:pPr>
              <a:spcBef>
                <a:spcPts val="1200"/>
              </a:spcBef>
              <a:spcAft>
                <a:spcPts val="1200"/>
              </a:spcAft>
            </a:pPr>
            <a:r>
              <a:rPr lang="lt-LT" noProof="0"/>
              <a:t>REACH-IT sistemoje sukurkite bendrai teikiamos informacijos grupę arba prisijunkite prie esamos grupės.</a:t>
            </a:r>
          </a:p>
          <a:p>
            <a:pPr>
              <a:spcBef>
                <a:spcPts val="1200"/>
              </a:spcBef>
              <a:spcAft>
                <a:spcPts val="1200"/>
              </a:spcAft>
            </a:pPr>
            <a:r>
              <a:rPr lang="lt-LT" noProof="0"/>
              <a:t>Pateikite savo registracijos dokumentaciją: pirmiausia tai padaro pagrindinis registruotojas, paskui visi kiti bendros registracijos dalyviai.</a:t>
            </a:r>
          </a:p>
          <a:p>
            <a:pPr>
              <a:spcBef>
                <a:spcPts val="1200"/>
              </a:spcBef>
              <a:spcAft>
                <a:spcPts val="1200"/>
              </a:spcAft>
            </a:pPr>
            <a:r>
              <a:rPr lang="lt-LT" noProof="0"/>
              <a:t>Sekite pranešimus REACH-IT sistemoje.</a:t>
            </a:r>
          </a:p>
        </p:txBody>
      </p:sp>
      <p:pic>
        <p:nvPicPr>
          <p:cNvPr id="6"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558" y="620688"/>
            <a:ext cx="378210" cy="37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9048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lt-LT"/>
          </a:p>
        </p:txBody>
      </p:sp>
      <p:sp>
        <p:nvSpPr>
          <p:cNvPr id="4" name="Title 3"/>
          <p:cNvSpPr>
            <a:spLocks noGrp="1"/>
          </p:cNvSpPr>
          <p:nvPr>
            <p:ph type="title"/>
          </p:nvPr>
        </p:nvSpPr>
        <p:spPr/>
        <p:txBody>
          <a:bodyPr/>
          <a:lstStyle/>
          <a:p>
            <a:r>
              <a:rPr lang="lt-LT" noProof="0" smtClean="0"/>
              <a:t>Šio pranešimo tikslas</a:t>
            </a:r>
            <a:endParaRPr lang="lt-LT" noProof="0"/>
          </a:p>
        </p:txBody>
      </p:sp>
      <p:sp>
        <p:nvSpPr>
          <p:cNvPr id="5" name="Content Placeholder 4"/>
          <p:cNvSpPr>
            <a:spLocks noGrp="1"/>
          </p:cNvSpPr>
          <p:nvPr>
            <p:ph idx="1"/>
          </p:nvPr>
        </p:nvSpPr>
        <p:spPr/>
        <p:txBody>
          <a:bodyPr>
            <a:normAutofit fontScale="62500" lnSpcReduction="20000"/>
          </a:bodyPr>
          <a:lstStyle/>
          <a:p>
            <a:r>
              <a:rPr lang="lt-LT" altLang="en-US" noProof="0"/>
              <a:t>Šias informacines skaidres (įskaitant pastabas) Europos cheminių medžiagų agentūra (ECHA) parengė siekdama padėti jums parengti savo pranešimą apie REACH 2018, t. y. paskutinį galutinį registracijos terminą, kuris galioja cheminėms medžiagoms, kurioms taikomas pereinamasis laikotarpis. Galite pasirinkti atitinkamas skaidres ir jas pakeisdami pritaikyti prie savo auditorijos poreikių; tai gali būti vadovai, darbuotojai, aplinkos sveikatos ir saugos specialistai, institucijos ir pan. Skaidres galite naudoti be papildomo leidimo.</a:t>
            </a:r>
          </a:p>
          <a:p>
            <a:endParaRPr lang="lt-LT" altLang="en-US" noProof="0"/>
          </a:p>
          <a:p>
            <a:r>
              <a:rPr lang="lt-LT" smtClean="0"/>
              <a:t>Pranešime trumpai aptariama REACH registracija ir pateikiama ECHA REACH 2018 veiksmų gairių apžvalga. Tai pirmasis iš kelių pranešimų REACH 2018 tema, kurie bus skelbiami ECHA svetainėje. Laukiame jūsų pastabų ir pasiūlymų e. paštu </a:t>
            </a:r>
            <a:r>
              <a:rPr lang="lt-LT" altLang="en-US" b="1" noProof="0" smtClean="0">
                <a:solidFill>
                  <a:srgbClr val="0046AD"/>
                </a:solidFill>
              </a:rPr>
              <a:t>reach-2018@echa.europa.eu</a:t>
            </a:r>
            <a:r>
              <a:rPr lang="lt-LT" smtClean="0"/>
              <a:t>.  </a:t>
            </a:r>
          </a:p>
          <a:p>
            <a:endParaRPr lang="lt-LT" altLang="en-US" noProof="0"/>
          </a:p>
          <a:p>
            <a:r>
              <a:rPr lang="lt-LT" altLang="en-US" b="1" noProof="0"/>
              <a:t>Teisinis pranešimas. </a:t>
            </a:r>
            <a:r>
              <a:rPr lang="lt-LT" altLang="en-US" noProof="0"/>
              <a:t>Šiame pranešime pateikta informacija nėra teisinė konsultacija ir nebūtinai reiškia oficialią teisinę Europos cheminių medžiagų agentūros nuomonę. Europos cheminių medžiagų agentūra neprisiima jokios atsakomybės už šio dokumento turinį.</a:t>
            </a:r>
          </a:p>
          <a:p>
            <a:endParaRPr lang="lt-LT" altLang="en-US" noProof="0"/>
          </a:p>
          <a:p>
            <a:r>
              <a:rPr lang="lt-LT" altLang="en-US" noProof="0"/>
              <a:t>Paskelbta: 2016 m. gegužės mėn., atnaujinta 2017 m. gegužės mėn.</a:t>
            </a:r>
          </a:p>
          <a:p>
            <a:pPr marL="0" indent="0">
              <a:buNone/>
            </a:pPr>
            <a:endParaRPr lang="lt-LT" noProof="0"/>
          </a:p>
        </p:txBody>
      </p:sp>
    </p:spTree>
    <p:extLst>
      <p:ext uri="{BB962C8B-B14F-4D97-AF65-F5344CB8AC3E}">
        <p14:creationId xmlns:p14="http://schemas.microsoft.com/office/powerpoint/2010/main" val="160320620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20</a:t>
            </a:fld>
            <a:endParaRPr lang="lt-LT"/>
          </a:p>
        </p:txBody>
      </p:sp>
      <p:sp>
        <p:nvSpPr>
          <p:cNvPr id="4" name="Title 3"/>
          <p:cNvSpPr>
            <a:spLocks noGrp="1"/>
          </p:cNvSpPr>
          <p:nvPr>
            <p:ph type="title"/>
          </p:nvPr>
        </p:nvSpPr>
        <p:spPr/>
        <p:txBody>
          <a:bodyPr/>
          <a:lstStyle/>
          <a:p>
            <a:r>
              <a:rPr lang="lt-LT" noProof="0" smtClean="0"/>
              <a:t>   Nuolat atnaujinkite savo registraciją</a:t>
            </a:r>
            <a:endParaRPr lang="lt-LT" noProof="0"/>
          </a:p>
        </p:txBody>
      </p:sp>
      <p:sp>
        <p:nvSpPr>
          <p:cNvPr id="5" name="Content Placeholder 4"/>
          <p:cNvSpPr>
            <a:spLocks noGrp="1"/>
          </p:cNvSpPr>
          <p:nvPr>
            <p:ph idx="1"/>
          </p:nvPr>
        </p:nvSpPr>
        <p:spPr/>
        <p:txBody>
          <a:bodyPr>
            <a:normAutofit fontScale="85000" lnSpcReduction="10000"/>
          </a:bodyPr>
          <a:lstStyle/>
          <a:p>
            <a:pPr>
              <a:spcBef>
                <a:spcPts val="1200"/>
              </a:spcBef>
              <a:spcAft>
                <a:spcPts val="1200"/>
              </a:spcAft>
            </a:pPr>
            <a:r>
              <a:rPr lang="lt-LT" noProof="0" smtClean="0"/>
              <a:t>Registracijos dokumentacija yra „gyvas“ dokumentas!</a:t>
            </a:r>
          </a:p>
          <a:p>
            <a:pPr>
              <a:spcBef>
                <a:spcPts val="1200"/>
              </a:spcBef>
              <a:spcAft>
                <a:spcPts val="1200"/>
              </a:spcAft>
            </a:pPr>
            <a:r>
              <a:rPr lang="lt-LT" noProof="0" smtClean="0"/>
              <a:t>Registracijos dokumentaciją turite atnaujinti:</a:t>
            </a:r>
          </a:p>
          <a:p>
            <a:pPr lvl="1">
              <a:spcBef>
                <a:spcPts val="1200"/>
              </a:spcBef>
              <a:spcAft>
                <a:spcPts val="1200"/>
              </a:spcAft>
            </a:pPr>
            <a:r>
              <a:rPr lang="lt-LT" noProof="0" smtClean="0"/>
              <a:t>ECHA sprendimu;</a:t>
            </a:r>
          </a:p>
          <a:p>
            <a:pPr lvl="1">
              <a:spcBef>
                <a:spcPts val="1200"/>
              </a:spcBef>
              <a:spcAft>
                <a:spcPts val="1200"/>
              </a:spcAft>
            </a:pPr>
            <a:r>
              <a:rPr lang="lt-LT" noProof="0" smtClean="0"/>
              <a:t>atsiradus naujai informacijai apie cheminę medžiagą (savybes, naudojimo būdus).</a:t>
            </a:r>
          </a:p>
          <a:p>
            <a:pPr>
              <a:spcBef>
                <a:spcPts val="1200"/>
              </a:spcBef>
              <a:spcAft>
                <a:spcPts val="1200"/>
              </a:spcAft>
            </a:pPr>
            <a:r>
              <a:rPr lang="lt-LT" noProof="0" smtClean="0"/>
              <a:t>Būkite aktyvūs</a:t>
            </a:r>
          </a:p>
          <a:p>
            <a:pPr lvl="1">
              <a:spcBef>
                <a:spcPts val="1200"/>
              </a:spcBef>
              <a:spcAft>
                <a:spcPts val="1200"/>
              </a:spcAft>
            </a:pPr>
            <a:r>
              <a:rPr lang="lt-LT" noProof="0" smtClean="0"/>
              <a:t>Informacijos apie dažniausiai pasitaikančias klaidas registracijos dokumentacijose ieškokite ECHA vertinimo pažangos ataskaitose. </a:t>
            </a:r>
          </a:p>
          <a:p>
            <a:pPr lvl="1">
              <a:spcBef>
                <a:spcPts val="1200"/>
              </a:spcBef>
              <a:spcAft>
                <a:spcPts val="1200"/>
              </a:spcAft>
            </a:pPr>
            <a:r>
              <a:rPr lang="lt-LT" noProof="0" smtClean="0"/>
              <a:t>ECHA svetainėje stebėkite jūsų cheminei medžiagai aktualius teisės aktų pakeitimus. </a:t>
            </a:r>
            <a:endParaRPr lang="lt-LT" noProof="0"/>
          </a:p>
        </p:txBody>
      </p:sp>
      <p:pic>
        <p:nvPicPr>
          <p:cNvPr id="7"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314" y="620688"/>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6681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REACH 2018 </a:t>
            </a:r>
            <a:br/>
            <a:r>
              <a:rPr lang="lt-LT" noProof="0" smtClean="0"/>
              <a:t>komunikacija</a:t>
            </a:r>
            <a:endParaRPr lang="lt-LT" noProof="0"/>
          </a:p>
        </p:txBody>
      </p:sp>
    </p:spTree>
    <p:extLst>
      <p:ext uri="{BB962C8B-B14F-4D97-AF65-F5344CB8AC3E}">
        <p14:creationId xmlns:p14="http://schemas.microsoft.com/office/powerpoint/2010/main" val="89103690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22</a:t>
            </a:fld>
            <a:endParaRPr lang="lt-LT"/>
          </a:p>
        </p:txBody>
      </p:sp>
      <p:sp>
        <p:nvSpPr>
          <p:cNvPr id="4" name="Title 3"/>
          <p:cNvSpPr>
            <a:spLocks noGrp="1"/>
          </p:cNvSpPr>
          <p:nvPr>
            <p:ph type="title"/>
          </p:nvPr>
        </p:nvSpPr>
        <p:spPr/>
        <p:txBody>
          <a:bodyPr/>
          <a:lstStyle/>
          <a:p>
            <a:r>
              <a:rPr lang="lt-LT" sz="2400" noProof="0" smtClean="0"/>
              <a:t>REACH 2018 svetainė </a:t>
            </a:r>
            <a:r>
              <a:rPr lang="lt-LT" sz="2400" b="0" noProof="0" smtClean="0"/>
              <a:t>https://echa.europa.eu/lt/reach-2018</a:t>
            </a:r>
            <a:br/>
            <a:endParaRPr lang="lt-LT" noProof="0"/>
          </a:p>
        </p:txBody>
      </p:sp>
      <p:sp>
        <p:nvSpPr>
          <p:cNvPr id="5" name="Content Placeholder 4"/>
          <p:cNvSpPr>
            <a:spLocks noGrp="1"/>
          </p:cNvSpPr>
          <p:nvPr>
            <p:ph idx="1"/>
          </p:nvPr>
        </p:nvSpPr>
        <p:spPr>
          <a:xfrm>
            <a:off x="5652120" y="1783357"/>
            <a:ext cx="3491880" cy="4525963"/>
          </a:xfrm>
        </p:spPr>
        <p:txBody>
          <a:bodyPr>
            <a:normAutofit fontScale="85000" lnSpcReduction="20000"/>
          </a:bodyPr>
          <a:lstStyle/>
          <a:p>
            <a:r>
              <a:rPr lang="lt-LT" altLang="en-US" noProof="0" smtClean="0"/>
              <a:t>Suprantama kalba.</a:t>
            </a:r>
          </a:p>
          <a:p>
            <a:r>
              <a:rPr lang="lt-LT" altLang="en-US" noProof="0" smtClean="0"/>
              <a:t>Pateikta 23 kalbomis.</a:t>
            </a:r>
          </a:p>
          <a:p>
            <a:r>
              <a:rPr lang="lt-LT" altLang="en-US" noProof="0" smtClean="0"/>
              <a:t>Struktūra pagrįsta registracijos darbo srautu. </a:t>
            </a:r>
          </a:p>
          <a:p>
            <a:r>
              <a:rPr lang="lt-LT" altLang="en-US" noProof="0" smtClean="0"/>
              <a:t>Kiekvieno etapo ECHA pagalbinė medžiaga pateikiama remiantis trimis informacijos išsamumo lygiais.</a:t>
            </a:r>
          </a:p>
          <a:p>
            <a:pPr lvl="1"/>
            <a:r>
              <a:rPr lang="lt-LT" altLang="en-US" noProof="0" smtClean="0"/>
              <a:t>Pradinė informacija.</a:t>
            </a:r>
          </a:p>
          <a:p>
            <a:pPr lvl="1"/>
            <a:r>
              <a:rPr lang="lt-LT" altLang="en-US" noProof="0" smtClean="0"/>
              <a:t>Pagrindiniai dokumentai.</a:t>
            </a:r>
          </a:p>
          <a:p>
            <a:pPr lvl="1"/>
            <a:r>
              <a:rPr lang="lt-LT" altLang="en-US" noProof="0" smtClean="0"/>
              <a:t>Išsamesnė informacija.</a:t>
            </a:r>
          </a:p>
          <a:p>
            <a:r>
              <a:rPr lang="lt-LT" altLang="en-US" noProof="0" smtClean="0"/>
              <a:t>Išankstinis pranešimas apie būsimus klausimus.</a:t>
            </a:r>
          </a:p>
          <a:p>
            <a:endParaRPr lang="lt-LT" noProof="0"/>
          </a:p>
        </p:txBody>
      </p:sp>
      <p:pic>
        <p:nvPicPr>
          <p:cNvPr id="6" name="Picture 5"/>
          <p:cNvPicPr>
            <a:picLocks noChangeAspect="1"/>
          </p:cNvPicPr>
          <p:nvPr/>
        </p:nvPicPr>
        <p:blipFill>
          <a:blip r:embed="rId3"/>
          <a:stretch>
            <a:fillRect/>
          </a:stretch>
        </p:blipFill>
        <p:spPr>
          <a:xfrm>
            <a:off x="577144" y="1624603"/>
            <a:ext cx="5094112" cy="4731747"/>
          </a:xfrm>
          <a:prstGeom prst="rect">
            <a:avLst/>
          </a:prstGeom>
        </p:spPr>
      </p:pic>
    </p:spTree>
    <p:extLst>
      <p:ext uri="{BB962C8B-B14F-4D97-AF65-F5344CB8AC3E}">
        <p14:creationId xmlns:p14="http://schemas.microsoft.com/office/powerpoint/2010/main" val="202006455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3"/>
          <a:stretch>
            <a:fillRect/>
          </a:stretch>
        </p:blipFill>
        <p:spPr>
          <a:xfrm>
            <a:off x="46026" y="-99392"/>
            <a:ext cx="8834438" cy="7532896"/>
          </a:xfrm>
          <a:prstGeom prst="rect">
            <a:avLst/>
          </a:prstGeom>
        </p:spPr>
      </p:pic>
      <p:sp>
        <p:nvSpPr>
          <p:cNvPr id="2" name="Slide Number Placeholder 1"/>
          <p:cNvSpPr>
            <a:spLocks noGrp="1"/>
          </p:cNvSpPr>
          <p:nvPr>
            <p:ph type="sldNum" sz="quarter" idx="12"/>
          </p:nvPr>
        </p:nvSpPr>
        <p:spPr/>
        <p:txBody>
          <a:bodyPr/>
          <a:lstStyle/>
          <a:p>
            <a:fld id="{53FE240C-791C-4FA0-BA72-1FE57C9E7D13}" type="slidenum">
              <a:rPr lang="en-GB" smtClean="0"/>
              <a:t>23</a:t>
            </a:fld>
            <a:endParaRPr lang="lt-LT"/>
          </a:p>
        </p:txBody>
      </p:sp>
      <p:sp>
        <p:nvSpPr>
          <p:cNvPr id="6" name="Oval 5"/>
          <p:cNvSpPr/>
          <p:nvPr/>
        </p:nvSpPr>
        <p:spPr>
          <a:xfrm>
            <a:off x="36517" y="1052736"/>
            <a:ext cx="1944216" cy="60212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728990" y="3755814"/>
            <a:ext cx="2160983"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20224" y="6209928"/>
            <a:ext cx="2160240"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40622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t>24</a:t>
            </a:fld>
            <a:endParaRPr lang="lt-LT"/>
          </a:p>
        </p:txBody>
      </p:sp>
      <p:sp>
        <p:nvSpPr>
          <p:cNvPr id="2" name="Title 1"/>
          <p:cNvSpPr>
            <a:spLocks noGrp="1"/>
          </p:cNvSpPr>
          <p:nvPr>
            <p:ph type="title"/>
          </p:nvPr>
        </p:nvSpPr>
        <p:spPr>
          <a:xfrm>
            <a:off x="395536" y="476672"/>
            <a:ext cx="8229600" cy="1143000"/>
          </a:xfrm>
        </p:spPr>
        <p:txBody>
          <a:bodyPr>
            <a:normAutofit/>
          </a:bodyPr>
          <a:lstStyle/>
          <a:p>
            <a:r>
              <a:rPr lang="lt-LT" noProof="0" smtClean="0"/>
              <a:t>Trijų kategorijų</a:t>
            </a:r>
            <a:br/>
            <a:r>
              <a:rPr lang="lt-LT" noProof="0" smtClean="0"/>
              <a:t>pagalbinė medžiaga</a:t>
            </a:r>
            <a:endParaRPr lang="lt-LT"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724900"/>
            <a:ext cx="3888432" cy="456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a:spLocks noGrp="1"/>
          </p:cNvSpPr>
          <p:nvPr>
            <p:ph idx="1"/>
          </p:nvPr>
        </p:nvSpPr>
        <p:spPr>
          <a:xfrm>
            <a:off x="4716016" y="1639341"/>
            <a:ext cx="3672408" cy="4651973"/>
          </a:xfrm>
        </p:spPr>
        <p:txBody>
          <a:bodyPr>
            <a:normAutofit fontScale="92500"/>
          </a:bodyPr>
          <a:lstStyle/>
          <a:p>
            <a:pPr marL="457200" indent="-457200">
              <a:buFont typeface="+mj-lt"/>
              <a:buAutoNum type="arabicPeriod"/>
            </a:pPr>
            <a:r>
              <a:rPr lang="lt-LT" altLang="en-US" b="1" noProof="0" smtClean="0"/>
              <a:t>Pradinė informacija: </a:t>
            </a:r>
            <a:r>
              <a:rPr lang="lt-LT" altLang="en-US" noProof="0" smtClean="0"/>
              <a:t>etapo turinio apžvalga.</a:t>
            </a:r>
          </a:p>
          <a:p>
            <a:pPr marL="457200" indent="-457200">
              <a:buFont typeface="+mj-lt"/>
              <a:buAutoNum type="arabicPeriod"/>
            </a:pPr>
            <a:r>
              <a:rPr lang="lt-LT" altLang="en-US" b="1" noProof="0" smtClean="0"/>
              <a:t>Pagrindiniai dokumentai: </a:t>
            </a:r>
            <a:r>
              <a:rPr lang="lt-LT" altLang="en-US" noProof="0" smtClean="0"/>
              <a:t>išsamesnis turinys, padėsiantis jums apsispręsti, pvz., ar darbą reikia patikėti išorės rangovams. </a:t>
            </a:r>
          </a:p>
          <a:p>
            <a:pPr marL="457200" indent="-457200">
              <a:buFont typeface="+mj-lt"/>
              <a:buAutoNum type="arabicPeriod"/>
            </a:pPr>
            <a:r>
              <a:rPr lang="lt-LT" altLang="en-US" b="1" noProof="0" smtClean="0"/>
              <a:t>Išsamesnė informacija: </a:t>
            </a:r>
            <a:r>
              <a:rPr lang="lt-LT" altLang="en-US" noProof="0" smtClean="0"/>
              <a:t>kaip vykdyti užduotis.</a:t>
            </a:r>
            <a:endParaRPr lang="lt-LT" noProof="0"/>
          </a:p>
        </p:txBody>
      </p:sp>
    </p:spTree>
    <p:extLst>
      <p:ext uri="{BB962C8B-B14F-4D97-AF65-F5344CB8AC3E}">
        <p14:creationId xmlns:p14="http://schemas.microsoft.com/office/powerpoint/2010/main" val="90476480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25</a:t>
            </a:fld>
            <a:endParaRPr lang="lt-LT"/>
          </a:p>
        </p:txBody>
      </p:sp>
      <p:sp>
        <p:nvSpPr>
          <p:cNvPr id="4" name="Title 3"/>
          <p:cNvSpPr>
            <a:spLocks noGrp="1"/>
          </p:cNvSpPr>
          <p:nvPr>
            <p:ph type="title"/>
          </p:nvPr>
        </p:nvSpPr>
        <p:spPr/>
        <p:txBody>
          <a:bodyPr/>
          <a:lstStyle/>
          <a:p>
            <a:r>
              <a:rPr lang="lt-LT" noProof="0" smtClean="0"/>
              <a:t>REACH 2018</a:t>
            </a:r>
            <a:br/>
            <a:r>
              <a:rPr lang="lt-LT" noProof="0" smtClean="0"/>
              <a:t>pranešėjų tinklas</a:t>
            </a:r>
            <a:endParaRPr lang="lt-LT" noProof="0"/>
          </a:p>
        </p:txBody>
      </p:sp>
      <p:sp>
        <p:nvSpPr>
          <p:cNvPr id="6" name="Text Placeholder 2"/>
          <p:cNvSpPr>
            <a:spLocks noGrp="1"/>
          </p:cNvSpPr>
          <p:nvPr>
            <p:ph idx="1"/>
          </p:nvPr>
        </p:nvSpPr>
        <p:spPr>
          <a:xfrm>
            <a:off x="457200" y="1783357"/>
            <a:ext cx="8229600" cy="4525963"/>
          </a:xfrm>
        </p:spPr>
        <p:txBody>
          <a:bodyPr/>
          <a:lstStyle/>
          <a:p>
            <a:r>
              <a:rPr lang="lt-LT" altLang="en-US" noProof="0" smtClean="0"/>
              <a:t>Pranešėjų tinklas:</a:t>
            </a:r>
          </a:p>
          <a:p>
            <a:pPr lvl="1">
              <a:buFont typeface="Verdana" panose="020b0604030504040204" pitchFamily="34" charset="0"/>
              <a:buChar char="-"/>
            </a:pPr>
            <a:r>
              <a:rPr lang="lt-LT" altLang="en-US" noProof="0" smtClean="0"/>
              <a:t>planuoja ir koordinuoja informavimo veiklą;</a:t>
            </a:r>
          </a:p>
          <a:p>
            <a:pPr lvl="1">
              <a:buFont typeface="Verdana" panose="020b0604030504040204" pitchFamily="34" charset="0"/>
              <a:buChar char="-"/>
            </a:pPr>
            <a:r>
              <a:rPr lang="lt-LT" altLang="en-US" noProof="0" smtClean="0"/>
              <a:t>padeda rengti ir platinti medžiagą visomis ES kalbomis;</a:t>
            </a:r>
          </a:p>
          <a:p>
            <a:pPr lvl="1">
              <a:buFont typeface="Verdana" panose="020b0604030504040204" pitchFamily="34" charset="0"/>
              <a:buChar char="-"/>
            </a:pPr>
            <a:r>
              <a:rPr lang="lt-LT" altLang="en-US" noProof="0" smtClean="0"/>
              <a:t>renka tikslinės auditorijos atsiliepimus;</a:t>
            </a:r>
          </a:p>
          <a:p>
            <a:pPr lvl="1">
              <a:buFont typeface="Verdana" panose="020b0604030504040204" pitchFamily="34" charset="0"/>
              <a:buChar char="-"/>
            </a:pPr>
            <a:r>
              <a:rPr lang="lt-LT" altLang="en-US" noProof="0" smtClean="0"/>
              <a:t>vertina koordinuojamos veiklos poveikį.</a:t>
            </a:r>
          </a:p>
          <a:p>
            <a:r>
              <a:rPr lang="lt-LT" altLang="en-US" noProof="0" smtClean="0"/>
              <a:t>Sudaro: ECHA, Europos Komisija, valstybės narės, pramonės organizacijos, Europos įmonių tinklas, vietos organizacijos.</a:t>
            </a:r>
          </a:p>
          <a:p>
            <a:r>
              <a:rPr lang="lt-LT" altLang="en-US" noProof="0" smtClean="0"/>
              <a:t>Veikia nuo 2015 m. pradžios.</a:t>
            </a:r>
            <a:endParaRPr lang="lt-LT" altLang="en-US" noProof="0">
              <a:ea typeface="ＭＳ Ｐゴシック" pitchFamily="34" charset="-128"/>
              <a:cs typeface="Arial"/>
            </a:endParaRPr>
          </a:p>
        </p:txBody>
      </p:sp>
    </p:spTree>
    <p:extLst>
      <p:ext uri="{BB962C8B-B14F-4D97-AF65-F5344CB8AC3E}">
        <p14:creationId xmlns:p14="http://schemas.microsoft.com/office/powerpoint/2010/main" val="36515708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26</a:t>
            </a:fld>
            <a:endParaRPr lang="lt-LT"/>
          </a:p>
        </p:txBody>
      </p:sp>
      <p:sp>
        <p:nvSpPr>
          <p:cNvPr id="4" name="Title 3"/>
          <p:cNvSpPr>
            <a:spLocks noGrp="1"/>
          </p:cNvSpPr>
          <p:nvPr>
            <p:ph type="title"/>
          </p:nvPr>
        </p:nvSpPr>
        <p:spPr>
          <a:xfrm>
            <a:off x="457200" y="404664"/>
            <a:ext cx="8229600" cy="1143000"/>
          </a:xfrm>
        </p:spPr>
        <p:txBody>
          <a:bodyPr/>
          <a:lstStyle/>
          <a:p>
            <a:r>
              <a:rPr lang="lt-LT" noProof="0" smtClean="0"/>
              <a:t>Bendra veikla, susijusi su </a:t>
            </a:r>
            <a:br>
              <a:rPr lang="it-IT" noProof="0" smtClean="0"/>
            </a:br>
            <a:r>
              <a:rPr lang="lt-LT" noProof="0" smtClean="0"/>
              <a:t>skirtingų etapų pradžia</a:t>
            </a:r>
            <a:endParaRPr lang="lt-LT" noProof="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790" y="1521083"/>
            <a:ext cx="3728786" cy="1350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0416" y="3117822"/>
            <a:ext cx="2179568" cy="3033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23928" y="4384035"/>
            <a:ext cx="1765296" cy="153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1600" y="4509120"/>
            <a:ext cx="2299241" cy="180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57737" y="1844824"/>
            <a:ext cx="2405667" cy="491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91880" y="3068960"/>
            <a:ext cx="2365857" cy="113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75261" y="3068960"/>
            <a:ext cx="2192300" cy="1266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0073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27</a:t>
            </a:fld>
            <a:endParaRPr lang="lt-LT"/>
          </a:p>
        </p:txBody>
      </p:sp>
      <p:sp>
        <p:nvSpPr>
          <p:cNvPr id="4" name="Title 3"/>
          <p:cNvSpPr>
            <a:spLocks noGrp="1"/>
          </p:cNvSpPr>
          <p:nvPr>
            <p:ph type="title"/>
          </p:nvPr>
        </p:nvSpPr>
        <p:spPr/>
        <p:txBody>
          <a:bodyPr/>
          <a:lstStyle/>
          <a:p>
            <a:r>
              <a:rPr lang="lt-LT" noProof="0" smtClean="0"/>
              <a:t>Įvairių subjektų</a:t>
            </a:r>
            <a:br/>
            <a:r>
              <a:rPr lang="lt-LT" noProof="0" smtClean="0"/>
              <a:t>informuotumo didinimas</a:t>
            </a:r>
            <a:endParaRPr lang="lt-LT" noProof="0"/>
          </a:p>
        </p:txBody>
      </p:sp>
      <p:grpSp>
        <p:nvGrpSpPr>
          <p:cNvPr id="6" name="Group 5"/>
          <p:cNvGrpSpPr/>
          <p:nvPr/>
        </p:nvGrpSpPr>
        <p:grpSpPr>
          <a:xfrm>
            <a:off x="5360537" y="1628800"/>
            <a:ext cx="2937148" cy="4443885"/>
            <a:chOff x="4951211" y="260648"/>
            <a:chExt cx="3998097" cy="604909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1211" y="260648"/>
              <a:ext cx="3008245" cy="420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69604" y="3501008"/>
              <a:ext cx="1979704" cy="280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9552" y="2111824"/>
            <a:ext cx="4464496" cy="3001170"/>
            <a:chOff x="179512" y="1852858"/>
            <a:chExt cx="8422795" cy="4679177"/>
          </a:xfrm>
        </p:grpSpPr>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9512" y="2565407"/>
              <a:ext cx="5611962" cy="39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458466">
              <a:off x="2980642" y="1852858"/>
              <a:ext cx="5621665" cy="39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1598105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Turinys</a:t>
            </a:r>
            <a:endParaRPr lang="lt-LT" noProof="0"/>
          </a:p>
        </p:txBody>
      </p:sp>
      <p:sp>
        <p:nvSpPr>
          <p:cNvPr id="3" name="Content Placeholder 2"/>
          <p:cNvSpPr>
            <a:spLocks noGrp="1"/>
          </p:cNvSpPr>
          <p:nvPr>
            <p:ph idx="1"/>
          </p:nvPr>
        </p:nvSpPr>
        <p:spPr>
          <a:xfrm>
            <a:off x="457200" y="1600200"/>
            <a:ext cx="5050904" cy="4525963"/>
          </a:xfrm>
        </p:spPr>
        <p:txBody>
          <a:bodyPr/>
          <a:lstStyle/>
          <a:p>
            <a:pPr>
              <a:lnSpc>
                <a:spcPct val="150000"/>
              </a:lnSpc>
              <a:spcBef>
                <a:spcPct val="0"/>
              </a:spcBef>
              <a:tabLst>
                <a:tab pos="538163"/>
              </a:tabLst>
            </a:pPr>
            <a:r>
              <a:rPr lang="lt-LT" noProof="0" smtClean="0"/>
              <a:t>Bendra informacija</a:t>
            </a:r>
          </a:p>
          <a:p>
            <a:pPr>
              <a:lnSpc>
                <a:spcPct val="150000"/>
              </a:lnSpc>
              <a:spcBef>
                <a:spcPct val="0"/>
              </a:spcBef>
              <a:tabLst>
                <a:tab pos="538163"/>
              </a:tabLst>
            </a:pPr>
            <a:r>
              <a:rPr lang="lt-LT" noProof="0" smtClean="0"/>
              <a:t>REACH registracija iki 2018 m.</a:t>
            </a:r>
          </a:p>
          <a:p>
            <a:pPr>
              <a:lnSpc>
                <a:spcPct val="150000"/>
              </a:lnSpc>
              <a:spcBef>
                <a:spcPct val="0"/>
              </a:spcBef>
              <a:tabLst>
                <a:tab pos="538163"/>
              </a:tabLst>
            </a:pPr>
            <a:r>
              <a:rPr lang="lt-LT" noProof="0" smtClean="0"/>
              <a:t>ECHA REACH 2018 veiksmų gairės</a:t>
            </a:r>
          </a:p>
          <a:p>
            <a:pPr>
              <a:lnSpc>
                <a:spcPct val="150000"/>
              </a:lnSpc>
              <a:spcBef>
                <a:spcPct val="0"/>
              </a:spcBef>
              <a:tabLst>
                <a:tab pos="538163"/>
              </a:tabLst>
            </a:pPr>
            <a:r>
              <a:rPr lang="lt-LT" noProof="0" smtClean="0"/>
              <a:t>Šeši sėkmingos registracijos etapai</a:t>
            </a:r>
          </a:p>
          <a:p>
            <a:pPr>
              <a:lnSpc>
                <a:spcPct val="150000"/>
              </a:lnSpc>
              <a:spcBef>
                <a:spcPct val="0"/>
              </a:spcBef>
              <a:tabLst>
                <a:tab pos="538163"/>
              </a:tabLst>
            </a:pPr>
            <a:r>
              <a:rPr lang="lt-LT" noProof="0" smtClean="0"/>
              <a:t>REACH 2018 komunikacija</a:t>
            </a:r>
            <a:r>
              <a:rPr lang="en-US" noProof="0" smtClean="0"/>
              <a:t>	</a:t>
            </a:r>
            <a:endParaRPr lang="lt-LT" noProof="0"/>
          </a:p>
        </p:txBody>
      </p:sp>
      <p:sp>
        <p:nvSpPr>
          <p:cNvPr id="5" name="Slide Number Placeholder 4"/>
          <p:cNvSpPr>
            <a:spLocks noGrp="1"/>
          </p:cNvSpPr>
          <p:nvPr>
            <p:ph type="sldNum" sz="quarter" idx="12"/>
          </p:nvPr>
        </p:nvSpPr>
        <p:spPr/>
        <p:txBody>
          <a:bodyPr/>
          <a:lstStyle/>
          <a:p>
            <a:fld id="{53FE240C-791C-4FA0-BA72-1FE57C9E7D13}" type="slidenum">
              <a:rPr lang="en-GB" smtClean="0"/>
              <a:t>3</a:t>
            </a:fld>
            <a:endParaRPr lang="lt-LT"/>
          </a:p>
        </p:txBody>
      </p:sp>
      <p:pic>
        <p:nvPicPr>
          <p:cNvPr id="6" name="Picture 2" descr="\\echa\data\Directorates\A-shared\- Unit A3\10.2.5 Production of Publication materials; social media, audiovisuals and proof reading\Photos\Photos_contact unit A3\Graphs_illustrations\German_workshop\EN\all_wwwww_E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6035" y="1988840"/>
            <a:ext cx="3112429" cy="329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9459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Bendra informacija</a:t>
            </a:r>
            <a:endParaRPr lang="lt-LT" noProof="0"/>
          </a:p>
        </p:txBody>
      </p:sp>
    </p:spTree>
    <p:extLst>
      <p:ext uri="{BB962C8B-B14F-4D97-AF65-F5344CB8AC3E}">
        <p14:creationId xmlns:p14="http://schemas.microsoft.com/office/powerpoint/2010/main" val="103402888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20000"/>
          </a:bodyPr>
          <a:lstStyle/>
          <a:p>
            <a:pPr>
              <a:spcBef>
                <a:spcPts val="600"/>
              </a:spcBef>
              <a:spcAft>
                <a:spcPts val="600"/>
              </a:spcAft>
            </a:pPr>
            <a:r>
              <a:rPr lang="lt-LT" noProof="0" smtClean="0"/>
              <a:t>Žinios apie cheminės medžiagos pavojus ir naudojimo būdus yra būtina atsakingo veikimo sąlyga.</a:t>
            </a:r>
          </a:p>
          <a:p>
            <a:pPr>
              <a:spcBef>
                <a:spcPts val="600"/>
              </a:spcBef>
              <a:spcAft>
                <a:spcPts val="600"/>
              </a:spcAft>
            </a:pPr>
            <a:r>
              <a:rPr lang="lt-LT" noProof="0" smtClean="0"/>
              <a:t>Pagal REACH reglamentą prievolė įrodyti tenka pavienėms įmonėms – jos turi įrodyti, kad jų chemines medžiagas galima saugiai naudoti.</a:t>
            </a:r>
          </a:p>
          <a:p>
            <a:pPr>
              <a:spcBef>
                <a:spcPts val="600"/>
              </a:spcBef>
              <a:spcAft>
                <a:spcPts val="600"/>
              </a:spcAft>
            </a:pPr>
            <a:r>
              <a:rPr lang="lt-LT" noProof="0" smtClean="0"/>
              <a:t>Įmonės renka ir analizuoja informaciją, o savo išvadas išdėsto registracijos dokumentacijoje.</a:t>
            </a:r>
          </a:p>
          <a:p>
            <a:pPr>
              <a:spcBef>
                <a:spcPts val="600"/>
              </a:spcBef>
              <a:spcAft>
                <a:spcPts val="600"/>
              </a:spcAft>
            </a:pPr>
            <a:r>
              <a:rPr lang="lt-LT" noProof="0" smtClean="0"/>
              <a:t>Registracijos dokumentacijose esančią informaciją naudoja institucijos ir ją savo svetainėje skelbia ECHA.</a:t>
            </a:r>
          </a:p>
          <a:p>
            <a:pPr>
              <a:spcBef>
                <a:spcPts val="600"/>
              </a:spcBef>
              <a:spcAft>
                <a:spcPts val="600"/>
              </a:spcAft>
            </a:pPr>
            <a:r>
              <a:rPr lang="lt-LT" noProof="0" smtClean="0"/>
              <a:t>Cheminių medžiagų, kurios jau pateikiamos Europos rinkoje, registracija vyksta etapais: 2010, 2013 ir 2018 metais.</a:t>
            </a:r>
          </a:p>
          <a:p>
            <a:pPr algn="just">
              <a:spcBef>
                <a:spcPts val="600"/>
              </a:spcBef>
              <a:spcAft>
                <a:spcPts val="600"/>
              </a:spcAft>
            </a:pPr>
            <a:endParaRPr lang="lt-LT" noProof="0"/>
          </a:p>
          <a:p>
            <a:endParaRPr lang="lt-LT" noProof="0"/>
          </a:p>
        </p:txBody>
      </p:sp>
      <p:sp>
        <p:nvSpPr>
          <p:cNvPr id="2" name="Slide Number Placeholder 1"/>
          <p:cNvSpPr>
            <a:spLocks noGrp="1"/>
          </p:cNvSpPr>
          <p:nvPr>
            <p:ph type="sldNum" sz="quarter" idx="12"/>
          </p:nvPr>
        </p:nvSpPr>
        <p:spPr/>
        <p:txBody>
          <a:bodyPr/>
          <a:lstStyle/>
          <a:p>
            <a:fld id="{53FE240C-791C-4FA0-BA72-1FE57C9E7D13}" type="slidenum">
              <a:rPr lang="en-GB" smtClean="0"/>
              <a:t>5</a:t>
            </a:fld>
            <a:endParaRPr lang="lt-LT"/>
          </a:p>
        </p:txBody>
      </p:sp>
      <p:sp>
        <p:nvSpPr>
          <p:cNvPr id="4" name="Title 3"/>
          <p:cNvSpPr>
            <a:spLocks noGrp="1"/>
          </p:cNvSpPr>
          <p:nvPr>
            <p:ph type="title"/>
          </p:nvPr>
        </p:nvSpPr>
        <p:spPr/>
        <p:txBody>
          <a:bodyPr/>
          <a:lstStyle/>
          <a:p>
            <a:r>
              <a:rPr lang="lt-LT" noProof="0" smtClean="0"/>
              <a:t>REACH registracija</a:t>
            </a:r>
            <a:endParaRPr lang="lt-LT" noProof="0"/>
          </a:p>
        </p:txBody>
      </p:sp>
    </p:spTree>
    <p:extLst>
      <p:ext uri="{BB962C8B-B14F-4D97-AF65-F5344CB8AC3E}">
        <p14:creationId xmlns:p14="http://schemas.microsoft.com/office/powerpoint/2010/main" val="168408038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6</a:t>
            </a:fld>
            <a:endParaRPr lang="lt-LT"/>
          </a:p>
        </p:txBody>
      </p:sp>
      <p:sp>
        <p:nvSpPr>
          <p:cNvPr id="4" name="Title 3"/>
          <p:cNvSpPr>
            <a:spLocks noGrp="1"/>
          </p:cNvSpPr>
          <p:nvPr>
            <p:ph type="title"/>
          </p:nvPr>
        </p:nvSpPr>
        <p:spPr>
          <a:xfrm>
            <a:off x="467544" y="188640"/>
            <a:ext cx="8229600" cy="1143000"/>
          </a:xfrm>
        </p:spPr>
        <p:txBody>
          <a:bodyPr/>
          <a:lstStyle/>
          <a:p>
            <a:r>
              <a:rPr lang="lt-LT" sz="2400" noProof="0" smtClean="0"/>
              <a:t>Su registracija susijusios</a:t>
            </a:r>
            <a:br/>
            <a:r>
              <a:rPr lang="lt-LT" sz="2400" noProof="0" smtClean="0"/>
              <a:t>informacijos srautas</a:t>
            </a:r>
            <a:endParaRPr lang="lt-LT" sz="2400" noProof="0"/>
          </a:p>
        </p:txBody>
      </p:sp>
      <p:pic>
        <p:nvPicPr>
          <p:cNvPr id="36" name="Picture 2" descr="\\echa\data\Directorates\A-shared\- Unit A3\10.2.5 Production of Publication materials; social media, audiovisuals and proof reading\Photos\Photos_contact unit A3\Graphs_illustrations\German_workshop\EN\wh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17622">
            <a:off x="7440464" y="78246"/>
            <a:ext cx="1501459" cy="1614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ha\data\users\u08103\Roaming Profile\Desktop\information_on_chemicals.png"/>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61278" y="1342158"/>
            <a:ext cx="6675018" cy="47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121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7</a:t>
            </a:fld>
            <a:endParaRPr lang="lt-LT"/>
          </a:p>
        </p:txBody>
      </p:sp>
      <p:sp>
        <p:nvSpPr>
          <p:cNvPr id="4" name="Title 3"/>
          <p:cNvSpPr>
            <a:spLocks noGrp="1"/>
          </p:cNvSpPr>
          <p:nvPr>
            <p:ph type="title"/>
          </p:nvPr>
        </p:nvSpPr>
        <p:spPr>
          <a:xfrm>
            <a:off x="179512" y="260648"/>
            <a:ext cx="8424936" cy="1217298"/>
          </a:xfrm>
        </p:spPr>
        <p:txBody>
          <a:bodyPr/>
          <a:lstStyle/>
          <a:p>
            <a:r>
              <a:rPr lang="lt-LT" noProof="0" smtClean="0"/>
              <a:t>Vieša informacija apie chemines medžiagas</a:t>
            </a:r>
            <a:br/>
            <a:r>
              <a:rPr lang="lt-LT" noProof="0" smtClean="0"/>
              <a:t>gaunama iš registracijos dokumentacijų</a:t>
            </a:r>
            <a:endParaRPr lang="lt-LT" noProof="0"/>
          </a:p>
        </p:txBody>
      </p:sp>
      <p:grpSp>
        <p:nvGrpSpPr>
          <p:cNvPr id="6" name="Group 1"/>
          <p:cNvGrpSpPr/>
          <p:nvPr/>
        </p:nvGrpSpPr>
        <p:grpSpPr>
          <a:xfrm>
            <a:off x="7007423" y="1366838"/>
            <a:ext cx="1597025" cy="1557337"/>
            <a:chOff x="539440" y="2155825"/>
            <a:chExt cx="1597132" cy="1557579"/>
          </a:xfrm>
        </p:grpSpPr>
        <p:sp>
          <p:nvSpPr>
            <p:cNvPr id="7" name="Oval 39"/>
            <p:cNvSpPr>
              <a:spLocks noChangeArrowheads="1"/>
            </p:cNvSpPr>
            <p:nvPr/>
          </p:nvSpPr>
          <p:spPr bwMode="auto">
            <a:xfrm>
              <a:off x="539440" y="2155825"/>
              <a:ext cx="1597132" cy="1557579"/>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8" name="Oval 40"/>
            <p:cNvSpPr>
              <a:spLocks noChangeArrowheads="1"/>
            </p:cNvSpPr>
            <p:nvPr/>
          </p:nvSpPr>
          <p:spPr bwMode="auto">
            <a:xfrm>
              <a:off x="653740" y="2266950"/>
              <a:ext cx="1362182" cy="13284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pic>
          <p:nvPicPr>
            <p:cNvPr id="9" name="Picture 2" descr="http://0.tqn.com/d/chemistry/1/0/O/5/1/bisphenol_a.jpg">
              <a:hlinkClick r:id="rId4"/>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719" y="2717645"/>
              <a:ext cx="1152128" cy="44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Left Arrow 2"/>
          <p:cNvSpPr>
            <a:spLocks noChangeArrowheads="1"/>
          </p:cNvSpPr>
          <p:nvPr/>
        </p:nvSpPr>
        <p:spPr bwMode="auto">
          <a:xfrm>
            <a:off x="5940225" y="1989138"/>
            <a:ext cx="756047" cy="319087"/>
          </a:xfrm>
          <a:prstGeom prst="leftArrow">
            <a:avLst>
              <a:gd name="adj1" fmla="val 50000"/>
              <a:gd name="adj2" fmla="val 50084"/>
            </a:avLst>
          </a:prstGeom>
          <a:noFill/>
          <a:ln w="9525" algn="ctr">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11" name="Title 1"/>
          <p:cNvSpPr txBox="1"/>
          <p:nvPr/>
        </p:nvSpPr>
        <p:spPr bwMode="auto">
          <a:xfrm>
            <a:off x="107504" y="2039598"/>
            <a:ext cx="3384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lt-LT" altLang="en-US" sz="1600" b="1">
                <a:solidFill>
                  <a:srgbClr val="0046AD"/>
                </a:solidFill>
              </a:rPr>
              <a:t>Informacinė kortelė</a:t>
            </a:r>
          </a:p>
        </p:txBody>
      </p:sp>
      <p:sp>
        <p:nvSpPr>
          <p:cNvPr id="12" name="Title 1"/>
          <p:cNvSpPr txBox="1"/>
          <p:nvPr/>
        </p:nvSpPr>
        <p:spPr bwMode="auto">
          <a:xfrm>
            <a:off x="107504" y="4100627"/>
            <a:ext cx="2305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lt-LT" altLang="en-US" sz="1600" b="1">
                <a:solidFill>
                  <a:srgbClr val="0046AD"/>
                </a:solidFill>
              </a:rPr>
              <a:t>Glausta apžvalga</a:t>
            </a:r>
          </a:p>
        </p:txBody>
      </p:sp>
      <p:grpSp>
        <p:nvGrpSpPr>
          <p:cNvPr id="13" name="Group 15"/>
          <p:cNvGrpSpPr/>
          <p:nvPr/>
        </p:nvGrpSpPr>
        <p:grpSpPr>
          <a:xfrm>
            <a:off x="1756717" y="5557134"/>
            <a:ext cx="863600" cy="1000777"/>
            <a:chOff x="1511575" y="3526359"/>
            <a:chExt cx="864119" cy="1021351"/>
          </a:xfrm>
        </p:grpSpPr>
        <p:pic>
          <p:nvPicPr>
            <p:cNvPr id="14"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359"/>
              <a:ext cx="504070" cy="50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7"/>
            <p:cNvSpPr txBox="1">
              <a:spLocks noChangeArrowheads="1"/>
            </p:cNvSpPr>
            <p:nvPr/>
          </p:nvSpPr>
          <p:spPr bwMode="auto">
            <a:xfrm>
              <a:off x="1511575" y="4202196"/>
              <a:ext cx="864119" cy="34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lt-LT" altLang="en-US" sz="800">
                  <a:solidFill>
                    <a:srgbClr val="000000"/>
                  </a:solidFill>
                </a:rPr>
                <a:t>Registracijos dokumentacijos</a:t>
              </a:r>
            </a:p>
          </p:txBody>
        </p:sp>
      </p:grpSp>
      <p:grpSp>
        <p:nvGrpSpPr>
          <p:cNvPr id="16" name="Group 15"/>
          <p:cNvGrpSpPr/>
          <p:nvPr/>
        </p:nvGrpSpPr>
        <p:grpSpPr>
          <a:xfrm>
            <a:off x="2771800" y="5550183"/>
            <a:ext cx="865187" cy="873293"/>
            <a:chOff x="1511575" y="3525698"/>
            <a:chExt cx="864119" cy="891942"/>
          </a:xfrm>
        </p:grpSpPr>
        <p:pic>
          <p:nvPicPr>
            <p:cNvPr id="17"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698"/>
              <a:ext cx="504070" cy="5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lt-LT" altLang="en-US" sz="800">
                  <a:solidFill>
                    <a:srgbClr val="000000"/>
                  </a:solidFill>
                </a:rPr>
                <a:t>CoRAP sąrašas</a:t>
              </a:r>
            </a:p>
          </p:txBody>
        </p:sp>
      </p:grpSp>
      <p:grpSp>
        <p:nvGrpSpPr>
          <p:cNvPr id="19" name="Group 18"/>
          <p:cNvGrpSpPr/>
          <p:nvPr/>
        </p:nvGrpSpPr>
        <p:grpSpPr>
          <a:xfrm>
            <a:off x="3784923" y="5542978"/>
            <a:ext cx="865187" cy="994410"/>
            <a:chOff x="1511575" y="3525896"/>
            <a:chExt cx="864119" cy="1014854"/>
          </a:xfrm>
        </p:grpSpPr>
        <p:pic>
          <p:nvPicPr>
            <p:cNvPr id="20"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896"/>
              <a:ext cx="504070" cy="5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lt-LT" altLang="en-US" sz="800">
                  <a:solidFill>
                    <a:srgbClr val="000000"/>
                  </a:solidFill>
                </a:rPr>
                <a:t>Autorizacijos sąrašas</a:t>
              </a:r>
            </a:p>
          </p:txBody>
        </p:sp>
      </p:grpSp>
      <p:grpSp>
        <p:nvGrpSpPr>
          <p:cNvPr id="22" name="Group 21"/>
          <p:cNvGrpSpPr/>
          <p:nvPr/>
        </p:nvGrpSpPr>
        <p:grpSpPr>
          <a:xfrm>
            <a:off x="4800601" y="5542978"/>
            <a:ext cx="863600" cy="873845"/>
            <a:chOff x="1511575" y="3526567"/>
            <a:chExt cx="864119" cy="891073"/>
          </a:xfrm>
        </p:grpSpPr>
        <p:pic>
          <p:nvPicPr>
            <p:cNvPr id="23"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lt-LT" altLang="en-US" sz="800">
                  <a:solidFill>
                    <a:srgbClr val="000000"/>
                  </a:solidFill>
                </a:rPr>
                <a:t>Apribojimų sąrašas</a:t>
              </a:r>
            </a:p>
          </p:txBody>
        </p:sp>
      </p:grpSp>
      <p:grpSp>
        <p:nvGrpSpPr>
          <p:cNvPr id="25" name="Group 24"/>
          <p:cNvGrpSpPr/>
          <p:nvPr/>
        </p:nvGrpSpPr>
        <p:grpSpPr>
          <a:xfrm>
            <a:off x="5802238" y="5542978"/>
            <a:ext cx="865188" cy="995479"/>
            <a:chOff x="1511575" y="3526255"/>
            <a:chExt cx="864119" cy="1014495"/>
          </a:xfrm>
        </p:grpSpPr>
        <p:pic>
          <p:nvPicPr>
            <p:cNvPr id="26"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lt-LT" altLang="en-US" sz="800">
                  <a:solidFill>
                    <a:srgbClr val="000000"/>
                  </a:solidFill>
                </a:rPr>
                <a:t>Suderinta klasifikacija ir ženklinimas</a:t>
              </a:r>
            </a:p>
          </p:txBody>
        </p:sp>
      </p:grpSp>
      <p:grpSp>
        <p:nvGrpSpPr>
          <p:cNvPr id="28" name="Group 27"/>
          <p:cNvGrpSpPr/>
          <p:nvPr/>
        </p:nvGrpSpPr>
        <p:grpSpPr>
          <a:xfrm>
            <a:off x="6810350" y="5542978"/>
            <a:ext cx="865188" cy="995479"/>
            <a:chOff x="1511575" y="3526255"/>
            <a:chExt cx="864119" cy="1014495"/>
          </a:xfrm>
        </p:grpSpPr>
        <p:pic>
          <p:nvPicPr>
            <p:cNvPr id="29"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lt-LT" altLang="en-US" sz="800">
                  <a:solidFill>
                    <a:srgbClr val="000000"/>
                  </a:solidFill>
                </a:rPr>
                <a:t>Patvirtintos veikliosios medžiagos</a:t>
              </a:r>
            </a:p>
          </p:txBody>
        </p:sp>
      </p:grpSp>
      <p:grpSp>
        <p:nvGrpSpPr>
          <p:cNvPr id="31" name="Group 30"/>
          <p:cNvGrpSpPr/>
          <p:nvPr/>
        </p:nvGrpSpPr>
        <p:grpSpPr>
          <a:xfrm>
            <a:off x="7838604" y="5542978"/>
            <a:ext cx="863600" cy="873845"/>
            <a:chOff x="1511575" y="3526567"/>
            <a:chExt cx="864119" cy="891073"/>
          </a:xfrm>
        </p:grpSpPr>
        <p:pic>
          <p:nvPicPr>
            <p:cNvPr id="32"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lt-LT" altLang="en-US" sz="800">
                  <a:solidFill>
                    <a:srgbClr val="000000"/>
                  </a:solidFill>
                </a:rPr>
                <a:t>IPS I priedas</a:t>
              </a:r>
            </a:p>
          </p:txBody>
        </p:sp>
      </p:grpSp>
      <p:sp>
        <p:nvSpPr>
          <p:cNvPr id="34" name="Title 1"/>
          <p:cNvSpPr txBox="1"/>
          <p:nvPr/>
        </p:nvSpPr>
        <p:spPr bwMode="auto">
          <a:xfrm>
            <a:off x="107504" y="5589240"/>
            <a:ext cx="230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lt-LT" altLang="en-US" sz="1600" b="1">
                <a:solidFill>
                  <a:srgbClr val="0046AD"/>
                </a:solidFill>
              </a:rPr>
              <a:t>Šaltinio </a:t>
            </a:r>
            <a:br>
              <a:rPr lang="it-IT" altLang="en-US" sz="1600" b="1" smtClean="0">
                <a:solidFill>
                  <a:srgbClr val="0046AD"/>
                </a:solidFill>
              </a:rPr>
            </a:br>
            <a:r>
              <a:rPr lang="lt-LT" altLang="en-US" sz="1600" b="1" smtClean="0">
                <a:solidFill>
                  <a:srgbClr val="0046AD"/>
                </a:solidFill>
              </a:rPr>
              <a:t>duomenys</a:t>
            </a:r>
            <a:endParaRPr lang="lt-LT" altLang="en-US" sz="1600" b="1">
              <a:solidFill>
                <a:srgbClr val="0046AD"/>
              </a:solidFill>
            </a:endParaRPr>
          </a:p>
        </p:txBody>
      </p:sp>
      <p:pic>
        <p:nvPicPr>
          <p:cNvPr id="35" name="Picture 2" descr="\\echa\data\users\u11111\Roaming Profile\Desktop\FINAL_GUI\screenshots\infocard.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73245" y="1650224"/>
            <a:ext cx="2294899" cy="1490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89012" y="3356992"/>
            <a:ext cx="275114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2715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t-LT" noProof="0" smtClean="0"/>
              <a:t>REACH registracija iki 2018 m.</a:t>
            </a:r>
            <a:endParaRPr lang="lt-LT" noProof="0"/>
          </a:p>
        </p:txBody>
      </p:sp>
    </p:spTree>
    <p:extLst>
      <p:ext uri="{BB962C8B-B14F-4D97-AF65-F5344CB8AC3E}">
        <p14:creationId xmlns:p14="http://schemas.microsoft.com/office/powerpoint/2010/main" val="131856632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457200" y="1600200"/>
            <a:ext cx="8507288" cy="4781128"/>
          </a:xfrm>
        </p:spPr>
        <p:txBody>
          <a:bodyPr>
            <a:normAutofit fontScale="77500" lnSpcReduction="20000"/>
          </a:bodyPr>
          <a:lstStyle/>
          <a:p>
            <a:pPr>
              <a:spcBef>
                <a:spcPts val="600"/>
              </a:spcBef>
              <a:spcAft>
                <a:spcPts val="1200"/>
              </a:spcAft>
            </a:pPr>
            <a:r>
              <a:rPr lang="lt-LT" sz="2800" noProof="0" smtClean="0"/>
              <a:t>Trečias ir paskutinis cheminių medžiagų, kurioms taikomas pereinamasis laikotarpis, registracijos terminas.</a:t>
            </a:r>
          </a:p>
          <a:p>
            <a:pPr>
              <a:spcBef>
                <a:spcPts val="600"/>
              </a:spcBef>
              <a:spcAft>
                <a:spcPts val="1200"/>
              </a:spcAft>
            </a:pPr>
            <a:r>
              <a:rPr lang="lt-LT" sz="2800" noProof="0" smtClean="0"/>
              <a:t>Taikomas: įmonėms, kurios per metus pagamina / importuoja 1–100 tonų preliminariai įregistruotų cheminių medžiagų.</a:t>
            </a:r>
          </a:p>
          <a:p>
            <a:pPr>
              <a:spcBef>
                <a:spcPts val="600"/>
              </a:spcBef>
              <a:spcAft>
                <a:spcPts val="1200"/>
              </a:spcAft>
            </a:pPr>
            <a:r>
              <a:rPr lang="lt-LT" sz="2800" noProof="0" smtClean="0"/>
              <a:t>Kas naujo?</a:t>
            </a:r>
          </a:p>
          <a:p>
            <a:pPr lvl="1">
              <a:spcBef>
                <a:spcPct val="25000"/>
              </a:spcBef>
              <a:spcAft>
                <a:spcPts val="600"/>
              </a:spcAft>
              <a:tabLst>
                <a:tab pos="388938"/>
                <a:tab pos="576263"/>
              </a:tabLst>
            </a:pPr>
            <a:r>
              <a:rPr lang="lt-LT" altLang="en-US" noProof="0" smtClean="0">
                <a:solidFill>
                  <a:srgbClr val="000000"/>
                </a:solidFill>
              </a:rPr>
              <a:t>Didesnė MVĮ procentinė dalis. </a:t>
            </a:r>
          </a:p>
          <a:p>
            <a:pPr lvl="1">
              <a:spcBef>
                <a:spcPct val="25000"/>
              </a:spcBef>
              <a:spcAft>
                <a:spcPts val="600"/>
              </a:spcAft>
              <a:tabLst>
                <a:tab pos="388938"/>
                <a:tab pos="576263"/>
              </a:tabLst>
            </a:pPr>
            <a:r>
              <a:rPr lang="lt-LT" altLang="en-US" noProof="0" smtClean="0">
                <a:solidFill>
                  <a:srgbClr val="000000"/>
                </a:solidFill>
              </a:rPr>
              <a:t>Dauguma MVĮ gali apsvarstyti galimybę pirmą kartą tapti pagrindiniais registruotojais.</a:t>
            </a:r>
          </a:p>
          <a:p>
            <a:pPr lvl="1">
              <a:spcBef>
                <a:spcPct val="25000"/>
              </a:spcBef>
              <a:spcAft>
                <a:spcPts val="600"/>
              </a:spcAft>
              <a:tabLst>
                <a:tab pos="388938"/>
                <a:tab pos="576263"/>
              </a:tabLst>
            </a:pPr>
            <a:r>
              <a:rPr lang="lt-LT" altLang="en-US" noProof="0" smtClean="0">
                <a:solidFill>
                  <a:srgbClr val="000000"/>
                </a:solidFill>
              </a:rPr>
              <a:t>Daug mažų / iš vieno registruotojo sudarytų SIEF.</a:t>
            </a:r>
          </a:p>
          <a:p>
            <a:pPr lvl="1">
              <a:spcBef>
                <a:spcPct val="25000"/>
              </a:spcBef>
              <a:spcAft>
                <a:spcPts val="600"/>
              </a:spcAft>
              <a:tabLst>
                <a:tab pos="388938"/>
                <a:tab pos="576263"/>
              </a:tabLst>
            </a:pPr>
            <a:r>
              <a:rPr lang="lt-LT" altLang="en-US" noProof="0" smtClean="0">
                <a:solidFill>
                  <a:srgbClr val="000000"/>
                </a:solidFill>
              </a:rPr>
              <a:t>Naujų duomenų rinkimas</a:t>
            </a:r>
            <a:r>
              <a:rPr lang="en-GB" altLang="en-US" noProof="0" smtClean="0">
                <a:solidFill>
                  <a:srgbClr val="000000"/>
                </a:solidFill>
                <a:sym typeface="Wingdings" panose="05000000000000000000" pitchFamily="2" charset="2"/>
              </a:rPr>
              <a:t></a:t>
            </a:r>
            <a:r>
              <a:rPr lang="lt-LT" altLang="en-US" noProof="0" smtClean="0">
                <a:solidFill>
                  <a:srgbClr val="000000"/>
                </a:solidFill>
              </a:rPr>
              <a:t> reikalaujama mažiau informacijos.</a:t>
            </a:r>
          </a:p>
          <a:p>
            <a:pPr lvl="1">
              <a:spcBef>
                <a:spcPct val="25000"/>
              </a:spcBef>
              <a:spcAft>
                <a:spcPts val="600"/>
              </a:spcAft>
              <a:tabLst>
                <a:tab pos="388938"/>
                <a:tab pos="576263"/>
              </a:tabLst>
            </a:pPr>
            <a:r>
              <a:rPr lang="lt-LT" altLang="en-US" noProof="0" smtClean="0">
                <a:solidFill>
                  <a:srgbClr val="000000"/>
                </a:solidFill>
              </a:rPr>
              <a:t>Skirtingo lygmens sektoriaus organizacijos.</a:t>
            </a:r>
          </a:p>
          <a:p>
            <a:pPr lvl="1">
              <a:spcBef>
                <a:spcPct val="25000"/>
              </a:spcBef>
              <a:spcAft>
                <a:spcPts val="600"/>
              </a:spcAft>
              <a:tabLst>
                <a:tab pos="388938"/>
                <a:tab pos="576263"/>
              </a:tabLst>
            </a:pPr>
            <a:r>
              <a:rPr lang="lt-LT" altLang="en-US" noProof="0" smtClean="0">
                <a:solidFill>
                  <a:srgbClr val="000000"/>
                </a:solidFill>
              </a:rPr>
              <a:t>Naujos ekonominės ir politinės aplinkybės.</a:t>
            </a:r>
          </a:p>
          <a:p>
            <a:pPr algn="just">
              <a:spcBef>
                <a:spcPts val="600"/>
              </a:spcBef>
              <a:spcAft>
                <a:spcPts val="1200"/>
              </a:spcAft>
            </a:pPr>
            <a:endParaRPr lang="lt-LT" noProof="0"/>
          </a:p>
        </p:txBody>
      </p:sp>
      <p:sp>
        <p:nvSpPr>
          <p:cNvPr id="2" name="Slide Number Placeholder 1"/>
          <p:cNvSpPr>
            <a:spLocks noGrp="1"/>
          </p:cNvSpPr>
          <p:nvPr>
            <p:ph type="sldNum" sz="quarter" idx="12"/>
          </p:nvPr>
        </p:nvSpPr>
        <p:spPr/>
        <p:txBody>
          <a:bodyPr/>
          <a:lstStyle/>
          <a:p>
            <a:fld id="{53FE240C-791C-4FA0-BA72-1FE57C9E7D13}" type="slidenum">
              <a:rPr lang="en-GB" smtClean="0"/>
              <a:t>9</a:t>
            </a:fld>
            <a:endParaRPr lang="lt-LT"/>
          </a:p>
        </p:txBody>
      </p:sp>
      <p:sp>
        <p:nvSpPr>
          <p:cNvPr id="4" name="Title 3"/>
          <p:cNvSpPr>
            <a:spLocks noGrp="1"/>
          </p:cNvSpPr>
          <p:nvPr>
            <p:ph type="title"/>
          </p:nvPr>
        </p:nvSpPr>
        <p:spPr/>
        <p:txBody>
          <a:bodyPr/>
          <a:lstStyle/>
          <a:p>
            <a:r>
              <a:rPr lang="lt-LT" noProof="0" smtClean="0"/>
              <a:t>REACH 2018</a:t>
            </a:r>
            <a:endParaRPr lang="lt-LT" noProof="0"/>
          </a:p>
        </p:txBody>
      </p:sp>
    </p:spTree>
    <p:extLst>
      <p:ext uri="{BB962C8B-B14F-4D97-AF65-F5344CB8AC3E}">
        <p14:creationId xmlns:p14="http://schemas.microsoft.com/office/powerpoint/2010/main" val="759049128"/>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ACTV10-6-53894</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Internal</TermName>
          <TermId>a0307bc2-faf9-4068-8aeb-b713e4fa2a0f</TermId>
        </TermInfo>
      </Terms>
    </ECHASecClassTaxHTField0>
    <_dlc_DocIdUrl xmlns="b80ede5c-af4c-4bf2-9a87-706a3579dc11">
      <Url>https://activity.echa.europa.eu/sites/act-10/process-10-11/_layouts/DocIdRedir.aspx?ID=ACTV10-6-53894</Url>
      <Description>ACTV10-6-53894</Description>
    </_dlc_DocIdUrl>
    <ECHACategoryTaxHTField0 xmlns="1a101ee2-a8a8-4e0f-bfd9-aff15f9bc839">
      <Terms xmlns="http://schemas.microsoft.com/office/infopath/2007/PartnerControls"/>
    </ECHACategoryTaxHTField0>
  </documentManagement>
</p:properties>
</file>

<file path=customXml/item5.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93C2A4F-378A-406C-8017-7706C7BE96B5}">
  <ds:schemaRefs/>
</ds:datastoreItem>
</file>

<file path=customXml/itemProps3.xml><?xml version="1.0" encoding="utf-8"?>
<ds:datastoreItem xmlns:ds="http://schemas.openxmlformats.org/officeDocument/2006/customXml" ds:itemID="{57325CAE-108D-4A40-AB78-5D4972D3F836}">
  <ds:schemaRefs/>
</ds:datastoreItem>
</file>

<file path=customXml/itemProps4.xml><?xml version="1.0" encoding="utf-8"?>
<ds:datastoreItem xmlns:ds="http://schemas.openxmlformats.org/officeDocument/2006/customXml" ds:itemID="{7BCF6A5F-9D12-494B-A636-D4E7909EB38C}">
  <ds:schemaRefs/>
</ds:datastoreItem>
</file>

<file path=customXml/itemProps5.xml><?xml version="1.0" encoding="utf-8"?>
<ds:datastoreItem xmlns:ds="http://schemas.openxmlformats.org/officeDocument/2006/customXml" ds:itemID="{3AC6B7AA-5129-4B5D-925F-ADFB35645A32}">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160</Paragraphs>
  <Slides>27</Slides>
  <Notes>27</Notes>
  <TotalTime>1146</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Office Theme</vt:lpstr>
      <vt:lpstr>Slide 1</vt:lpstr>
      <vt:lpstr>Šio pranešimo tikslas</vt:lpstr>
      <vt:lpstr>Turinys</vt:lpstr>
      <vt:lpstr>Bendra informacija</vt:lpstr>
      <vt:lpstr>REACH registracija</vt:lpstr>
      <vt:lpstr>Su registracija susijusiosinformacijos srautas</vt:lpstr>
      <vt:lpstr>Vieša informacija apie chemines medžiagasgaunama iš registracijos dokumentacijų</vt:lpstr>
      <vt:lpstr>REACH registracija iki 2018 m.</vt:lpstr>
      <vt:lpstr>REACH 2018</vt:lpstr>
      <vt:lpstr>REACH 2018 (2)</vt:lpstr>
      <vt:lpstr>ECHA REACH 2018 veiksmų gairės</vt:lpstr>
      <vt:lpstr>Veiksmų gairių dokumentas</vt:lpstr>
      <vt:lpstr>Veiksmų gairių struktūra: septyni etapai</vt:lpstr>
      <vt:lpstr>   Žinokite, kas sudaro jūsų cheminių medžiagų portfelį</vt:lpstr>
      <vt:lpstr>   Raskite savo bendrosregistracijos dalyvius</vt:lpstr>
      <vt:lpstr>  Dalykitės duomenimis</vt:lpstr>
      <vt:lpstr>   Įvertinkite pavojus ir riziką</vt:lpstr>
      <vt:lpstr>  Paruoškite savo dokumentaciją</vt:lpstr>
      <vt:lpstr>   Pateikite savo registracijos dokumentaciją</vt:lpstr>
      <vt:lpstr>   Nuolat atnaujinkite savo registraciją</vt:lpstr>
      <vt:lpstr>REACH 2018 komunikacija</vt:lpstr>
      <vt:lpstr>REACH 2018 svetainė https://echa.europa.eu/lt/reach-2018</vt:lpstr>
      <vt:lpstr>Slide 23</vt:lpstr>
      <vt:lpstr>Trijų kategorijųpagalbinė medžiaga</vt:lpstr>
      <vt:lpstr>REACH 2018pranešėjų tinklas</vt:lpstr>
      <vt:lpstr>Bendra veikla, susijusi su skirtingų etapų pradžia</vt:lpstr>
      <vt:lpstr>Įvairių subjektųinformuotumo didinimas</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Website</dc:title>
  <dc:creator>CDT</dc:creator>
  <cp:lastModifiedBy>CDT</cp:lastModifiedBy>
  <cp:revision>139</cp:revision>
  <cp:lastPrinted>2016-05-11T11:02:58.000</cp:lastPrinted>
  <dcterms:created xsi:type="dcterms:W3CDTF">2015-06-16T10:48:03Z</dcterms:created>
  <dcterms:modified xsi:type="dcterms:W3CDTF">2017-05-19T08:56:06Z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828de4a2-fa59-4deb-a0d3-3d364b563bfb</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