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customXml/item1.xml" ContentType="application/xml"/>
  <Override PartName="/customXml/item2.xml" ContentType="application/xml"/>
  <Override PartName="/customXml/item3.xml" ContentType="application/xml"/>
  <Override PartName="/customXml/item4.xml" ContentType="application/xml"/>
  <Override PartName="/customXml/item5.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16.10.0.0-->
<p:presentation xmlns:r="http://schemas.openxmlformats.org/officeDocument/2006/relationships" xmlns:a="http://schemas.openxmlformats.org/drawingml/2006/main" xmlns:p="http://schemas.openxmlformats.org/presentationml/2006/main" showSpecialPlsOnTitleSld="0" saveSubsetFonts="1">
  <p:sldMasterIdLst>
    <p:sldMasterId id="2147483648" r:id="rId7"/>
  </p:sldMasterIdLst>
  <p:notesMasterIdLst>
    <p:notesMasterId r:id="rId8"/>
  </p:notesMasterIdLst>
  <p:sldIdLst>
    <p:sldId id="256" r:id="rId9"/>
    <p:sldId id="289" r:id="rId10"/>
    <p:sldId id="263" r:id="rId11"/>
    <p:sldId id="270" r:id="rId12"/>
    <p:sldId id="271" r:id="rId13"/>
    <p:sldId id="268" r:id="rId14"/>
    <p:sldId id="269" r:id="rId15"/>
    <p:sldId id="273" r:id="rId16"/>
    <p:sldId id="272" r:id="rId17"/>
    <p:sldId id="274" r:id="rId18"/>
    <p:sldId id="275" r:id="rId19"/>
    <p:sldId id="276" r:id="rId20"/>
    <p:sldId id="264" r:id="rId21"/>
    <p:sldId id="280" r:id="rId22"/>
    <p:sldId id="281" r:id="rId23"/>
    <p:sldId id="282" r:id="rId24"/>
    <p:sldId id="283" r:id="rId25"/>
    <p:sldId id="284" r:id="rId26"/>
    <p:sldId id="285" r:id="rId27"/>
    <p:sldId id="290" r:id="rId28"/>
    <p:sldId id="279" r:id="rId29"/>
    <p:sldId id="277" r:id="rId30"/>
    <p:sldId id="278" r:id="rId31"/>
    <p:sldId id="265" r:id="rId32"/>
    <p:sldId id="286" r:id="rId33"/>
    <p:sldId id="288" r:id="rId34"/>
    <p:sldId id="287" r:id="rId35"/>
  </p:sldIdLst>
  <p:sldSz cx="9144000" cy="6858000" type="screen4x3"/>
  <p:notesSz cx="6797675" cy="9926638"/>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p="http://schemas.openxmlformats.org/presentationml/2006/main">
  <p:cmAuthor id="0" name="LW" initials="lw" lastIdx="0" clrIdx="0"/>
  <p:cmAuthor id="1" name="TORKKELI Hanna-Kaisa" initials="TH"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71587" autoAdjust="0"/>
  </p:normalViewPr>
  <p:slideViewPr>
    <p:cSldViewPr>
      <p:cViewPr varScale="1">
        <p:scale>
          <a:sx n="78" d="100"/>
          <a:sy n="78" d="100"/>
        </p:scale>
        <p:origin x="84" y="114"/>
      </p:cViewPr>
      <p:guideLst>
        <p:guide orient="horz" pos="2160"/>
        <p:guide pos="2880"/>
      </p:guideLst>
    </p:cSldViewPr>
  </p:slideViewPr>
  <p:outlineViewPr>
    <p:cViewPr>
      <p:scale>
        <a:sx n="33" d="100"/>
        <a:sy n="33" d="100"/>
      </p:scale>
      <p:origin x="0" y="-17292"/>
    </p:cViewPr>
  </p:outlineViewPr>
  <p:notesTextViewPr>
    <p:cViewPr>
      <p:scale>
        <a:sx n="1" d="1"/>
        <a:sy n="1" d="1"/>
      </p:scale>
      <p:origin x="0" y="0"/>
    </p:cViewPr>
  </p:notesTextViewPr>
  <p:sorterViewPr>
    <p:cViewPr>
      <p:scale>
        <a:sx n="100" d="100"/>
        <a:sy n="100" d="100"/>
      </p:scale>
      <p:origin x="0" y="-2238"/>
    </p:cViewPr>
  </p:sorterViewPr>
  <p:notesViewPr>
    <p:cSldViewPr>
      <p:cViewPr varScale="1">
        <p:scale>
          <a:sx n="116" d="100"/>
          <a:sy n="116" d="100"/>
        </p:scale>
        <p:origin x="-5208" y="-108"/>
      </p:cViewPr>
      <p:guideLst>
        <p:guide orient="horz" pos="3126"/>
        <p:guide pos="2141"/>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customXml" Target="../customXml/item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customXml" Target="../customXml/item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slide" Target="slides/slide26.xml" /><Relationship Id="rId35" Type="http://schemas.openxmlformats.org/officeDocument/2006/relationships/slide" Target="slides/slide27.xml" /><Relationship Id="rId36" Type="http://schemas.openxmlformats.org/officeDocument/2006/relationships/tags" Target="tags/tag1.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heme" Target="theme/theme1.xml" /><Relationship Id="rId4" Type="http://schemas.openxmlformats.org/officeDocument/2006/relationships/customXml" Target="../customXml/item4.xml" /><Relationship Id="rId40" Type="http://schemas.openxmlformats.org/officeDocument/2006/relationships/tableStyles" Target="tableStyles.xml" /><Relationship Id="rId5" Type="http://schemas.openxmlformats.org/officeDocument/2006/relationships/customXml" Target="../customXml/item5.xml" /><Relationship Id="rId6" Type="http://schemas.openxmlformats.org/officeDocument/2006/relationships/commentAuthors" Target="commentAuthors.xml" /><Relationship Id="rId7" Type="http://schemas.openxmlformats.org/officeDocument/2006/relationships/slideMaster" Target="slideMasters/slideMaster1.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1" y="1"/>
            <a:ext cx="2945659" cy="496332"/>
          </a:xfrm>
          <a:prstGeom prst="rect">
            <a:avLst/>
          </a:prstGeom>
        </p:spPr>
        <p:txBody>
          <a:bodyPr vert="horz" lIns="92126" tIns="46063" rIns="92126" bIns="46063" rtlCol="0"/>
          <a:lstStyle>
            <a:lvl1pPr algn="l">
              <a:defRPr sz="1200"/>
            </a:lvl1pPr>
          </a:lstStyle>
          <a:p>
            <a:endParaRPr lang="en-GB"/>
          </a:p>
        </p:txBody>
      </p:sp>
      <p:sp>
        <p:nvSpPr>
          <p:cNvPr id="3" name="Date Placeholder 2"/>
          <p:cNvSpPr>
            <a:spLocks noGrp="1"/>
          </p:cNvSpPr>
          <p:nvPr>
            <p:ph type="dt" idx="1"/>
          </p:nvPr>
        </p:nvSpPr>
        <p:spPr>
          <a:xfrm>
            <a:off x="3850444" y="1"/>
            <a:ext cx="2945659" cy="496332"/>
          </a:xfrm>
          <a:prstGeom prst="rect">
            <a:avLst/>
          </a:prstGeom>
        </p:spPr>
        <p:txBody>
          <a:bodyPr vert="horz" lIns="92126" tIns="46063" rIns="92126" bIns="46063" rtlCol="0"/>
          <a:lstStyle>
            <a:lvl1pPr algn="r">
              <a:defRPr sz="1200"/>
            </a:lvl1pPr>
          </a:lstStyle>
          <a:p>
            <a:fld id="{C8E478A7-AFE6-4A1C-B985-B1032FA8D500}" type="datetimeFigureOut">
              <a:rPr lang="en-GB" smtClean="0"/>
              <a:t>19/05/2017</a:t>
            </a:fld>
            <a:endParaRPr lang="fi-FI"/>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sp>
      <p:sp>
        <p:nvSpPr>
          <p:cNvPr id="5" name="Notes Placeholder 4"/>
          <p:cNvSpPr>
            <a:spLocks noGrp="1"/>
          </p:cNvSpPr>
          <p:nvPr>
            <p:ph type="body" sz="quarter" idx="3"/>
          </p:nvPr>
        </p:nvSpPr>
        <p:spPr>
          <a:xfrm>
            <a:off x="679768" y="4715154"/>
            <a:ext cx="5438140" cy="4466988"/>
          </a:xfrm>
          <a:prstGeom prst="rect">
            <a:avLst/>
          </a:prstGeom>
        </p:spPr>
        <p:txBody>
          <a:bodyPr vert="horz" lIns="92126" tIns="46063" rIns="92126" bIns="460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2126" tIns="46063" rIns="92126" bIns="46063"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2126" tIns="46063" rIns="92126" bIns="46063" rtlCol="0" anchor="b"/>
          <a:lstStyle>
            <a:lvl1pPr algn="r">
              <a:defRPr sz="1200"/>
            </a:lvl1pPr>
          </a:lstStyle>
          <a:p>
            <a:fld id="{68DD4212-E431-464C-A3C7-FAC7436F6DC4}" type="slidenum">
              <a:rPr lang="en-GB" smtClean="0"/>
              <a:t>‹#›</a:t>
            </a:fld>
            <a:endParaRPr lang="fi-FI"/>
          </a:p>
        </p:txBody>
      </p:sp>
    </p:spTree>
    <p:extLst>
      <p:ext uri="{BB962C8B-B14F-4D97-AF65-F5344CB8AC3E}">
        <p14:creationId xmlns:p14="http://schemas.microsoft.com/office/powerpoint/2010/main" val="13064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 Id="rId3" Type="http://schemas.openxmlformats.org/officeDocument/2006/relationships/hyperlink" Target="http://echa.europa.eu/regulations/reach/registration/registration-statistics" TargetMode="Externa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1</a:t>
            </a:fld>
            <a:endParaRPr lang="fi-FI"/>
          </a:p>
        </p:txBody>
      </p:sp>
    </p:spTree>
    <p:extLst>
      <p:ext uri="{BB962C8B-B14F-4D97-AF65-F5344CB8AC3E}">
        <p14:creationId xmlns:p14="http://schemas.microsoft.com/office/powerpoint/2010/main" val="76011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0" smtClean="0"/>
              <a:t>LISÄTIETOJA:</a:t>
            </a:r>
            <a:r>
              <a:rPr lang="fi-FI" smtClean="0"/>
              <a:t> </a:t>
            </a:r>
          </a:p>
          <a:p>
            <a:endParaRPr lang="fi-FI" b="1" noProof="0" smtClean="0"/>
          </a:p>
          <a:p>
            <a:pPr>
              <a:lnSpc>
                <a:spcPct val="115000"/>
              </a:lnSpc>
              <a:spcAft>
                <a:spcPct val="0"/>
              </a:spcAft>
            </a:pPr>
            <a:r>
              <a:rPr lang="fi-FI" noProof="0" smtClean="0"/>
              <a:t>REACH-rekisteröintiä koskevia tilastotietoja sekä vuoden 2018 määräaikaa koskevia tietoja on osoitteessa </a:t>
            </a:r>
            <a:r>
              <a:rPr lang="fi-FI" sz="1200" u="sng" smtClean="0">
                <a:solidFill>
                  <a:srgbClr val="0000FF"/>
                </a:solidFill>
                <a:effectLst/>
                <a:latin typeface="Arial Narrow" panose="020b0506020202030204" pitchFamily="34" charset="0"/>
                <a:hlinkClick r:id="rId3"/>
              </a:rPr>
              <a:t>http://echa.europa.eu/regulations/reach/registration/registration-statistics</a:t>
            </a:r>
            <a:r>
              <a:rPr lang="fi-FI" noProof="0" smtClean="0"/>
              <a:t>.</a:t>
            </a:r>
          </a:p>
          <a:p>
            <a:endParaRPr lang="fi-FI"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10</a:t>
            </a:fld>
            <a:endParaRPr lang="fi-FI"/>
          </a:p>
        </p:txBody>
      </p:sp>
    </p:spTree>
    <p:extLst>
      <p:ext uri="{BB962C8B-B14F-4D97-AF65-F5344CB8AC3E}">
        <p14:creationId xmlns:p14="http://schemas.microsoft.com/office/powerpoint/2010/main" val="4059246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Kemikaaliviraston RECH 2018 -etenemissuunnitelma on tarkoitettu viraston sidosryhmille eli se ei ole rekisteröijille (pk-yrityksille) tarkoitettua tukimateriaalia.</a:t>
            </a:r>
          </a:p>
          <a:p>
            <a:endParaRPr lang="fi-FI" noProof="0" smtClean="0"/>
          </a:p>
          <a:p>
            <a:r>
              <a:rPr lang="fi-FI" noProof="0" smtClean="0"/>
              <a:t>Siinä tuodaan esiin kemikaaliviraston sitoutuminen</a:t>
            </a:r>
          </a:p>
          <a:p>
            <a:pPr marL="171450" indent="-171450">
              <a:buFont typeface="Arial" panose="020b0604020202020204" pitchFamily="34" charset="0"/>
              <a:buChar char="•"/>
            </a:pPr>
            <a:r>
              <a:rPr lang="fi-FI" noProof="0" smtClean="0"/>
              <a:t>arvioimaan kriittisesti REACH-rekisteröintiprosessia sen alusta loppuun</a:t>
            </a:r>
          </a:p>
          <a:p>
            <a:pPr marL="171450" indent="-171450">
              <a:buFont typeface="Arial" panose="020b0604020202020204" pitchFamily="34" charset="0"/>
              <a:buChar char="•"/>
            </a:pPr>
            <a:r>
              <a:rPr lang="fi-FI" noProof="0" smtClean="0"/>
              <a:t>tehostamaan prosessia ja tukemaan paremmin yrityksiä niiden velvollisuuksien täyttämisessä. </a:t>
            </a:r>
          </a:p>
          <a:p>
            <a:pPr marL="171450" indent="-171450">
              <a:buFont typeface="Arial" panose="020b0604020202020204" pitchFamily="34" charset="0"/>
              <a:buChar char="•"/>
            </a:pPr>
            <a:endParaRPr lang="fi-FI" noProof="0" smtClean="0"/>
          </a:p>
          <a:p>
            <a:pPr marL="0" indent="0">
              <a:buFont typeface="Arial" panose="020b0604020202020204" pitchFamily="34" charset="0"/>
              <a:buNone/>
            </a:pPr>
            <a:r>
              <a:rPr lang="fi-FI" noProof="0" smtClean="0"/>
              <a:t>Etenemissuunnitelman mukaisten toimien tavoitteena on tarjota pk-yrityksille ja kokemattomille rekisteröijille paremmin kohdennettua tukea. </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11</a:t>
            </a:fld>
            <a:endParaRPr lang="fi-FI"/>
          </a:p>
        </p:txBody>
      </p:sp>
    </p:spTree>
    <p:extLst>
      <p:ext uri="{BB962C8B-B14F-4D97-AF65-F5344CB8AC3E}">
        <p14:creationId xmlns:p14="http://schemas.microsoft.com/office/powerpoint/2010/main" val="1615469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Palautetta saatu </a:t>
            </a:r>
            <a:r>
              <a:rPr lang="fi-FI" altLang="en-US" noProof="0" smtClean="0"/>
              <a:t>yhdeltätoista kansalliselta neuvontapalvelulta, kahdeksalta sidosorganisaatiolta, viiden jäsenvaltion toimivaltaisilta viranomaisilta ja kahdelta foorumin* jäseneltä</a:t>
            </a:r>
          </a:p>
          <a:p>
            <a:endParaRPr lang="fi-FI" noProof="0" smtClean="0">
              <a:cs typeface="Arial"/>
            </a:endParaRPr>
          </a:p>
          <a:p>
            <a:r>
              <a:rPr lang="fi-FI" noProof="0" smtClean="0"/>
              <a:t>*Foorumi = foorumi täytäntöönpanon valvontaa koskevien tietojen vaihtamiseksi Foorumi on kemikaaliviraston elin. Se koordinoi täytäntöönpanosta vastaavien jäsenvaltioiden viranomaisten verkostoa. </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12</a:t>
            </a:fld>
            <a:endParaRPr lang="fi-FI"/>
          </a:p>
        </p:txBody>
      </p:sp>
    </p:spTree>
    <p:extLst>
      <p:ext uri="{BB962C8B-B14F-4D97-AF65-F5344CB8AC3E}">
        <p14:creationId xmlns:p14="http://schemas.microsoft.com/office/powerpoint/2010/main" val="2491662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Jotta rekisteröintiprosessi ei olisi liian hankala kokemattomille rekisteröijille ja pk-yrityksille, kemikaalivirasto on jakanut prosessin seitsemään eri vaiheeseen. Monet vaiheista ovat päällekkäisiä tai niitä joudutaan ehkä suorittamaan eri järjestyksessä sitä mukaa kun tietoa karttuu prosessin aikana.</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13</a:t>
            </a:fld>
            <a:endParaRPr lang="fi-FI"/>
          </a:p>
        </p:txBody>
      </p:sp>
    </p:spTree>
    <p:extLst>
      <p:ext uri="{BB962C8B-B14F-4D97-AF65-F5344CB8AC3E}">
        <p14:creationId xmlns:p14="http://schemas.microsoft.com/office/powerpoint/2010/main" val="263071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0" smtClean="0"/>
              <a:t>Vaihe 1: Tunne kemikaalivalikoimasi</a:t>
            </a:r>
          </a:p>
          <a:p>
            <a:endParaRPr lang="fi-FI" noProof="0" smtClean="0"/>
          </a:p>
          <a:p>
            <a:r>
              <a:rPr lang="fi-FI" noProof="0" smtClean="0"/>
              <a:t>Yrityksillä on ehdottomasti oltava selkeä käsitys velvollisuuksistaan jo hyvissä ajoin ennen määräaikaa, jotta ne voivat suunnitella, miten kaikki tarvittavat rekisteröinnit voidaan tehdä 31. toukokuuta 2018 mennessä.</a:t>
            </a:r>
          </a:p>
          <a:p>
            <a:endParaRPr lang="fi-FI" baseline="0" noProof="0" smtClean="0"/>
          </a:p>
          <a:p>
            <a:r>
              <a:rPr lang="fi-FI" baseline="0" noProof="0" smtClean="0"/>
              <a:t>Tässä vaiheessa on tärkeää määrittää aineet REACH-asetuksen mukaisesti (ainesosat, lisäaineet ja epäpuhtaudet määritettävä), jotta voidaan edetä rekisteröintiprosessin seuraaviin vaiheisiin.</a:t>
            </a:r>
          </a:p>
          <a:p>
            <a:endParaRPr lang="fi-FI" baseline="0" noProof="0" smtClean="0"/>
          </a:p>
          <a:p>
            <a:r>
              <a:rPr lang="fi-FI" baseline="0" noProof="0" smtClean="0"/>
              <a:t>Yhden aineen rekisteröintiin vaadittava aika vaihtelee suuresti: olemassa olevan rekisteröinnin muutamasta kuukaudesta jopa kolmeen vuoteen esimerkiksi aineen monimutkaisuudesta, tietojenvaihtofoorumin koosta, tietojen saatavuudesta ja tuotettavan uuden tiedon määrästä riippuen.</a:t>
            </a:r>
          </a:p>
          <a:p>
            <a:endParaRPr lang="fi-FI" baseline="0" noProof="0" smtClean="0"/>
          </a:p>
          <a:p>
            <a:r>
              <a:rPr lang="fi-FI" baseline="0" noProof="0" smtClean="0"/>
              <a:t>Rekisteröitävät aineet voivat olla olennaisen tärkeitä jatkokäyttäjien yritystoiminnalle. Jatkokäyttäjien vuoksi on myös suositeltavaa, että rekisteröintiaikeista tehdään päätös hyvissä ajoin ennen määräajan umpeutumista ja että siitä tiedotetaan asiakkaille.</a:t>
            </a:r>
            <a:r>
              <a:rPr lang="fi-FI" smtClean="0"/>
              <a:t> </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14</a:t>
            </a:fld>
            <a:endParaRPr lang="fi-FI"/>
          </a:p>
        </p:txBody>
      </p:sp>
    </p:spTree>
    <p:extLst>
      <p:ext uri="{BB962C8B-B14F-4D97-AF65-F5344CB8AC3E}">
        <p14:creationId xmlns:p14="http://schemas.microsoft.com/office/powerpoint/2010/main" val="3420252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0" smtClean="0"/>
              <a:t>Vaihe 2: Etsi muita rekisteröijiä yhteisrekisteröintiä varten</a:t>
            </a:r>
          </a:p>
          <a:p>
            <a:endParaRPr lang="fi-FI" noProof="0" smtClean="0"/>
          </a:p>
          <a:p>
            <a:r>
              <a:rPr lang="fi-FI" noProof="0" smtClean="0"/>
              <a:t>REACH-asetus edellyttää, että saman aineen rekisteröivät yritykset tekevät yhteisrekisteröinnin. Tämä pienentää kustannuksia ja työmäärää ja auttaa saavuttamaan REACH-asetuksen tavoitteen tarpeettomien eläinkokeiden vähentämisestä. </a:t>
            </a:r>
          </a:p>
          <a:p>
            <a:endParaRPr lang="fi-FI" baseline="0" noProof="0" smtClean="0"/>
          </a:p>
          <a:p>
            <a:pPr marL="0" marR="0" lvl="0" indent="0" algn="l" defTabSz="914400" rtl="0" eaLnBrk="1" fontAlgn="auto" latinLnBrk="0" hangingPunct="1">
              <a:lnSpc>
                <a:spcPct val="100000"/>
              </a:lnSpc>
              <a:spcBef>
                <a:spcPct val="0"/>
              </a:spcBef>
              <a:spcAft>
                <a:spcPct val="0"/>
              </a:spcAft>
              <a:buClrTx/>
              <a:buSzTx/>
              <a:buFontTx/>
              <a:buNone/>
              <a:defRPr/>
            </a:pPr>
            <a:r>
              <a:rPr lang="fi-FI" baseline="0" noProof="0" smtClean="0"/>
              <a:t>Jos aine on jo rekisteröity, uuden rekisteröijän on otettava yhteyttä tietojenvaihtofoorumiin (SIEF = Substance information exchange forum). Tämä tapahtuu yleensä päärekisteröijän kautta.</a:t>
            </a:r>
          </a:p>
          <a:p>
            <a:endParaRPr lang="fi-FI" baseline="0" noProof="0" smtClean="0"/>
          </a:p>
          <a:p>
            <a:r>
              <a:rPr lang="fi-FI" baseline="0" noProof="0" smtClean="0"/>
              <a:t>Jos ainetta ei ole vielä rekisteröity, esirekisteröijien on otettava toisiinsa yhteyttä vahvistaakseen aineen samuuden ja ilmoittaakseen asiasta tietojenvaihtofoorumille. Tällöin on tärkeää toimia nopeasti, jotta tietojenvaihtofoorumi saa riittävästi aikaa järjestäytymiseen ja rekisteröinnin valmisteluun.</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15</a:t>
            </a:fld>
            <a:endParaRPr lang="fi-FI"/>
          </a:p>
        </p:txBody>
      </p:sp>
    </p:spTree>
    <p:extLst>
      <p:ext uri="{BB962C8B-B14F-4D97-AF65-F5344CB8AC3E}">
        <p14:creationId xmlns:p14="http://schemas.microsoft.com/office/powerpoint/2010/main" val="1340881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0" smtClean="0"/>
              <a:t>Vaihe 3: Organisoi yhteistyö tietojenvaihtofoorumissa</a:t>
            </a:r>
          </a:p>
          <a:p>
            <a:endParaRPr lang="fi-FI" baseline="0" noProof="0" smtClean="0"/>
          </a:p>
          <a:p>
            <a:r>
              <a:rPr lang="fi-FI" baseline="0" noProof="0" smtClean="0"/>
              <a:t>Yhteisrekisterijöiden kanssa on sovittava, miten yhteistyö tietojenvaihtofoorumissa organisoidaan eli miten foorumin hallinto hoidetaan. Tietojenvaihtofoorumin toimintaa ei tarvitse järjestää millään tietyllä tavalla. Kemikaaliviraston verkkosivustolla on runsaasti vinkkejä huomioon otettavista seikoista, joita ovat muun muassa viestintä, päätöksenteko ja taloudenhoito.</a:t>
            </a:r>
          </a:p>
          <a:p>
            <a:endParaRPr lang="fi-FI" baseline="0" noProof="0" smtClean="0"/>
          </a:p>
          <a:p>
            <a:r>
              <a:rPr lang="fi-FI" baseline="0" noProof="0" smtClean="0"/>
              <a:t>Tietojenvaihtofoorumin tärkeimmät tehtävät ovat 1) helpottaa tietojenvaihtoa päällekkäisten tutkimusten välttämiseksi ja 2) sopia aineen luokituksesta ja merkinnöistä.</a:t>
            </a:r>
          </a:p>
          <a:p>
            <a:endParaRPr lang="fi-FI" baseline="0" noProof="0" smtClean="0"/>
          </a:p>
          <a:p>
            <a:r>
              <a:rPr lang="fi-FI" baseline="0" noProof="0" smtClean="0"/>
              <a:t>Käytännössä tärkeää on sopia, minkä mallin mukaisesti tietoa ja kustannuksia jaetaan. Ohjeistusta näissä asioissa annetaan tietojen toimittamisesta yhteisesti ja tietojen yhteiskäytöstä annetussa Euroopan komission täytäntöönpanoasetuksessa: http://eur-lex.europa.eu/legal-content/FI/TXT/?uri=CELEX%3A32016R0009. </a:t>
            </a:r>
          </a:p>
          <a:p>
            <a:endParaRPr lang="fi-FI" baseline="0"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16</a:t>
            </a:fld>
            <a:endParaRPr lang="fi-FI"/>
          </a:p>
        </p:txBody>
      </p:sp>
    </p:spTree>
    <p:extLst>
      <p:ext uri="{BB962C8B-B14F-4D97-AF65-F5344CB8AC3E}">
        <p14:creationId xmlns:p14="http://schemas.microsoft.com/office/powerpoint/2010/main" val="1963016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0" smtClean="0"/>
              <a:t>Vaihe 4: Arvioi vaarat ja riskit</a:t>
            </a:r>
          </a:p>
          <a:p>
            <a:endParaRPr lang="fi-FI" noProof="0" smtClean="0"/>
          </a:p>
          <a:p>
            <a:r>
              <a:rPr lang="fi-FI" noProof="0" smtClean="0"/>
              <a:t>Tämä on rekisteröinnin tärkein vaihe: tietojenvaihtofoorumin jäsenet miettivät, mitä tietoja on jo saatavilla, ja foorumi päättää, millä strategialla jäljellä olevat tietovaatimukset täytetään. </a:t>
            </a:r>
          </a:p>
          <a:p>
            <a:endParaRPr lang="fi-FI" noProof="0" smtClean="0"/>
          </a:p>
          <a:p>
            <a:r>
              <a:rPr lang="fi-FI" noProof="0" smtClean="0"/>
              <a:t>Tietojenvaihtofoorumin on myös päätettävä, ulkoistetaanko työ tai osa siitä.</a:t>
            </a:r>
          </a:p>
          <a:p>
            <a:endParaRPr lang="fi-FI" baseline="0" noProof="0" smtClean="0"/>
          </a:p>
          <a:p>
            <a:r>
              <a:rPr lang="fi-FI" baseline="0" noProof="0" smtClean="0"/>
              <a:t>Kevennettyjä tietovaatimuksia sovelletaan pienen riskin ja pienen tonnimäärän aineille. Tästä on lisätietoa liitettä III koskevassa kemikaaliviraston strategiassa (http://echa.europa.eu/documents/10162/2621167/echa_annex_iii_strategy_en.pdf).</a:t>
            </a:r>
          </a:p>
          <a:p>
            <a:endParaRPr lang="fi-FI" baseline="0" noProof="0" smtClean="0"/>
          </a:p>
          <a:p>
            <a:r>
              <a:rPr lang="fi-FI" baseline="0" noProof="0" smtClean="0"/>
              <a:t>Käytännön tukea liitteen III kriteerien soveltamisesta on osoitteessa http://echa.europa.eu/information-on-chemicals/annex-iii-inventory.</a:t>
            </a:r>
          </a:p>
          <a:p>
            <a:endParaRPr lang="fi-FI" baseline="0" noProof="0" smtClean="0"/>
          </a:p>
          <a:p>
            <a:r>
              <a:rPr lang="fi-FI" baseline="0" noProof="0" smtClean="0"/>
              <a:t>Kemikaalivirasto tarjoaa ilmaiseksi käyttöön tietoteknisen Chesar-välineen (chemical safety assessment and reporting tool), jonka avulla voidaan tehdä kemikaaliturvallisuusarviointi sekä laatia kemikaaliturvallisuusraportti ja altistumisskenaariot. Tietoväline on käytettävissä osoitteessa https://chesar.echa.europa.eu/.</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17</a:t>
            </a:fld>
            <a:endParaRPr lang="fi-FI"/>
          </a:p>
        </p:txBody>
      </p:sp>
    </p:spTree>
    <p:extLst>
      <p:ext uri="{BB962C8B-B14F-4D97-AF65-F5344CB8AC3E}">
        <p14:creationId xmlns:p14="http://schemas.microsoft.com/office/powerpoint/2010/main" val="3867902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0" smtClean="0"/>
              <a:t>Vaihe 5: Laadi rekisteröintiasiakirja</a:t>
            </a:r>
          </a:p>
          <a:p>
            <a:endParaRPr lang="fi-FI" b="1" noProof="0" smtClean="0"/>
          </a:p>
          <a:p>
            <a:r>
              <a:rPr lang="fi-FI" noProof="0" smtClean="0"/>
              <a:t>IUCLID (International Uniform ChemicaL Information Database) on sovellusohjelmisto, joka on tarkoitettu kemiallisten aineiden sisäisiä ja vaarallisia ominaisuuksia koskevien tietojen kirjaamiseen, tallentamiseen, ylläpitämiseen ja vaihtamiseen. Se on ohjelmisto, jolla REACH-rekisteröintiasiakirjat laaditaan. Kemikaalivirasto tarjoaa sen käyttöön ilmaiseksi.</a:t>
            </a:r>
          </a:p>
          <a:p>
            <a:endParaRPr lang="fi-FI" noProof="0" smtClean="0"/>
          </a:p>
          <a:p>
            <a:r>
              <a:rPr lang="fi-FI" noProof="0" smtClean="0"/>
              <a:t>IUCLID on ladattavissa osoitteessa http://iuclid6.echa.europa.eu/.</a:t>
            </a:r>
          </a:p>
          <a:p>
            <a:endParaRPr lang="fi-FI" noProof="0" smtClean="0"/>
          </a:p>
          <a:p>
            <a:r>
              <a:rPr lang="fi-FI" smtClean="0"/>
              <a:t>Kemikaaliviraston pilvipalvelut on turvallinen verkkoalusta, jolla kemikaaliviraston tietotekniikkasovelluksia jaetaan pilviympäristössä. Ks. lisää: https://echa.europa.eu/support/dossier-submission-tools/echa-cloud-services.</a:t>
            </a:r>
            <a:endParaRPr lang="fi-FI" noProof="0" smtClean="0"/>
          </a:p>
          <a:p>
            <a:endParaRPr lang="fi-FI"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18</a:t>
            </a:fld>
            <a:endParaRPr lang="fi-FI"/>
          </a:p>
        </p:txBody>
      </p:sp>
    </p:spTree>
    <p:extLst>
      <p:ext uri="{BB962C8B-B14F-4D97-AF65-F5344CB8AC3E}">
        <p14:creationId xmlns:p14="http://schemas.microsoft.com/office/powerpoint/2010/main" val="2370493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0" smtClean="0"/>
              <a:t>Vaihe 6: Toimita rekisteröintiaineisto</a:t>
            </a:r>
          </a:p>
          <a:p>
            <a:endParaRPr lang="fi-FI" noProof="0" smtClean="0"/>
          </a:p>
          <a:p>
            <a:r>
              <a:rPr lang="fi-FI" smtClean="0"/>
              <a:t>REACH-IT on tietotekninen väline, jolla tuetaan teollisuutta, jäsenvaltioiden toimivaltaisia viranomaisia sekä Euroopan kemikaalivirastoa tietojen ja aineistojen turvallisessa toimittamisessa, käsittelyssä ja hallinnassa. Lisätietoja osoitteessa http://echa.europa.eu/web/guest/support/dossier-submission-tools/reach-it.</a:t>
            </a:r>
          </a:p>
          <a:p>
            <a:endParaRPr lang="fi-FI" smtClean="0"/>
          </a:p>
          <a:p>
            <a:r>
              <a:rPr lang="fi-FI" b="0" smtClean="0"/>
              <a:t>Pk-yrityksillä on pienemmät rekisteröintimaksut.</a:t>
            </a:r>
            <a:r>
              <a:rPr lang="fi-FI" smtClean="0"/>
              <a:t> Sen vuoksi </a:t>
            </a:r>
            <a:r>
              <a:rPr lang="fi-FI" b="1" baseline="0" smtClean="0"/>
              <a:t>pk-yrityksen asema</a:t>
            </a:r>
            <a:r>
              <a:rPr lang="fi-FI" smtClean="0"/>
              <a:t> ilmoitetaan toimitettaessa aineistoa REACH-IT-järjestelmään, ja tiedon tueksi on toimitettava joitakin asiakirjoja. Jos yritys ilmoittautuu väärin pk-yritykseksi, se joutuu maksamaan hallinnollisen maksun sekä erotuksen oikeaan kokoluokkaan sovellettavaan maksuun. Lisätietoja osoitteessa http://echa.europa.eu/support/small-and-medium-sized-enterprises-smes/sme-fees-under-reach-and-clp.    </a:t>
            </a:r>
          </a:p>
          <a:p>
            <a:endParaRPr lang="fi-FI" noProof="0" smtClean="0"/>
          </a:p>
          <a:p>
            <a:r>
              <a:rPr lang="fi-FI" smtClean="0"/>
              <a:t>Kemikaalivirasto noudattaa aineiston toimitusvaiheessa </a:t>
            </a:r>
            <a:r>
              <a:rPr lang="fi-FI" b="1" baseline="0" noProof="0" smtClean="0"/>
              <a:t>yksi aine, yksi rekisteröinti</a:t>
            </a:r>
            <a:r>
              <a:rPr lang="fi-FI" baseline="0" noProof="0" smtClean="0"/>
              <a:t> -periaatetta: Jos tietylle aineelle on jo olemassa rekisteröinti, myöhempiä rekisteröijiä pyydetään liittymään siihen, jos ne toimittavat aineesta erillisen rekisteröintiaineiston.</a:t>
            </a:r>
            <a:endParaRPr lang="fi-FI" noProof="0" smtClean="0"/>
          </a:p>
          <a:p>
            <a:endParaRPr lang="fi-FI" noProof="0" smtClean="0"/>
          </a:p>
          <a:p>
            <a:r>
              <a:rPr lang="fi-FI" noProof="0" smtClean="0"/>
              <a:t>REACH-IT on käytettävissä osoitteessa https://reach-it.echa.europa.eu/.</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19</a:t>
            </a:fld>
            <a:endParaRPr lang="fi-FI"/>
          </a:p>
        </p:txBody>
      </p:sp>
    </p:spTree>
    <p:extLst>
      <p:ext uri="{BB962C8B-B14F-4D97-AF65-F5344CB8AC3E}">
        <p14:creationId xmlns:p14="http://schemas.microsoft.com/office/powerpoint/2010/main" val="4022465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8DD4212-E431-464C-A3C7-FAC7436F6DC4}" type="slidenum">
              <a:rPr lang="en-GB" smtClean="0"/>
              <a:t>2</a:t>
            </a:fld>
            <a:endParaRPr lang="fi-FI"/>
          </a:p>
        </p:txBody>
      </p:sp>
    </p:spTree>
    <p:extLst>
      <p:ext uri="{BB962C8B-B14F-4D97-AF65-F5344CB8AC3E}">
        <p14:creationId xmlns:p14="http://schemas.microsoft.com/office/powerpoint/2010/main" val="3582943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b="1" noProof="0" smtClean="0"/>
              <a:t>Vaihe 7: Pidä rekisteröintiasiakirja ajan tasalla</a:t>
            </a:r>
          </a:p>
          <a:p>
            <a:endParaRPr lang="fi-FI" baseline="0" noProof="0" smtClean="0"/>
          </a:p>
          <a:p>
            <a:r>
              <a:rPr lang="fi-FI" baseline="0" noProof="0" smtClean="0"/>
              <a:t>Arviointityön edistymistä käsitteleviin kemikaaliviraston kertomuksiin voi tutustua osoitteessa http://echa.europa.eu/web/guest/about-us/the-way-we-work/plans-and-reports.</a:t>
            </a:r>
          </a:p>
          <a:p>
            <a:endParaRPr lang="fi-FI" baseline="0" noProof="0" smtClean="0"/>
          </a:p>
          <a:p>
            <a:r>
              <a:rPr lang="fi-FI" baseline="0" noProof="0" smtClean="0"/>
              <a:t>Sääntelytoimia voi seurata PACT-työkalun avulla (Public Activities Coordination Tool). Se löytyy täältä: http://echa.europa.eu/addressing-chemicals-of-concern/substances-of-potential-concern/pact. </a:t>
            </a:r>
          </a:p>
          <a:p>
            <a:endParaRPr lang="fi-FI" baseline="0" smtClean="0"/>
          </a:p>
          <a:p>
            <a:endParaRPr lang="fi-FI" smtClean="0"/>
          </a:p>
          <a:p>
            <a:endParaRPr lang="fi-FI" smtClean="0"/>
          </a:p>
        </p:txBody>
      </p:sp>
      <p:sp>
        <p:nvSpPr>
          <p:cNvPr id="4" name="Slide Number Placeholder 3"/>
          <p:cNvSpPr>
            <a:spLocks noGrp="1"/>
          </p:cNvSpPr>
          <p:nvPr>
            <p:ph type="sldNum" sz="quarter" idx="10"/>
          </p:nvPr>
        </p:nvSpPr>
        <p:spPr/>
        <p:txBody>
          <a:bodyPr/>
          <a:lstStyle/>
          <a:p>
            <a:fld id="{68DD4212-E431-464C-A3C7-FAC7436F6DC4}" type="slidenum">
              <a:rPr lang="en-GB" smtClean="0"/>
              <a:t>20</a:t>
            </a:fld>
            <a:endParaRPr lang="fi-FI"/>
          </a:p>
        </p:txBody>
      </p:sp>
    </p:spTree>
    <p:extLst>
      <p:ext uri="{BB962C8B-B14F-4D97-AF65-F5344CB8AC3E}">
        <p14:creationId xmlns:p14="http://schemas.microsoft.com/office/powerpoint/2010/main" val="4022465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Tiedottaminen REACH 2018 -rekisteröinnistä on tärkeää, jotta kaikki rekisteröintivelvolliset yritykset ryhtyvät riittävän ajoissa toimiin.</a:t>
            </a:r>
          </a:p>
          <a:p>
            <a:endParaRPr lang="fi-FI" baseline="0" noProof="0" smtClean="0"/>
          </a:p>
          <a:p>
            <a:r>
              <a:rPr lang="fi-FI" baseline="0" noProof="0" smtClean="0"/>
              <a:t>Tässä osuudessa esitellään </a:t>
            </a:r>
            <a:r>
              <a:rPr lang="fi-FI" b="1" baseline="0" noProof="0" smtClean="0"/>
              <a:t>kemikaaliviraston REACH 2018 -verkkosivut</a:t>
            </a:r>
            <a:r>
              <a:rPr lang="fi-FI" b="0" baseline="0" noProof="0" smtClean="0"/>
              <a:t>,</a:t>
            </a:r>
            <a:r>
              <a:rPr lang="fi-FI" b="1" baseline="0" noProof="0" smtClean="0"/>
              <a:t> </a:t>
            </a:r>
            <a:r>
              <a:rPr lang="fi-FI" baseline="0" noProof="0" smtClean="0"/>
              <a:t>joihin on koottu kaikki kemikaaliviraston REACH 2018 -ohjeet. </a:t>
            </a:r>
          </a:p>
          <a:p>
            <a:endParaRPr lang="fi-FI" baseline="0" noProof="0" smtClean="0"/>
          </a:p>
          <a:p>
            <a:r>
              <a:rPr lang="fi-FI" baseline="0" noProof="0" smtClean="0"/>
              <a:t>Siinä esitellään myös </a:t>
            </a:r>
            <a:r>
              <a:rPr lang="fi-FI" b="1" baseline="0" noProof="0" smtClean="0"/>
              <a:t>REACH 2018 -tiedotusverkosto</a:t>
            </a:r>
            <a:r>
              <a:rPr lang="fi-FI" baseline="0" noProof="0" smtClean="0"/>
              <a:t>, jossa jäsenvaltioiden tiedottajat, Yritys-Eurooppa-verkosto (Enterprise Europe Network) ja teollisuusjärjestöt tekevät vapaamuotoista tiedotusyhteistyötä REACH 2018 -rekisteröinnistä. </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21</a:t>
            </a:fld>
            <a:endParaRPr lang="fi-FI"/>
          </a:p>
        </p:txBody>
      </p:sp>
    </p:spTree>
    <p:extLst>
      <p:ext uri="{BB962C8B-B14F-4D97-AF65-F5344CB8AC3E}">
        <p14:creationId xmlns:p14="http://schemas.microsoft.com/office/powerpoint/2010/main" val="36628048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Kemikaalivirasto toivoo, että kaikki sidosryhmät ovat mukana tiedottamassa REACH 2018 -verkkosivuista, jotka muodostavat keskitetyn REACH 2018 -tieto- ja neuvontapalvelun.</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22</a:t>
            </a:fld>
            <a:endParaRPr lang="fi-FI"/>
          </a:p>
        </p:txBody>
      </p:sp>
    </p:spTree>
    <p:extLst>
      <p:ext uri="{BB962C8B-B14F-4D97-AF65-F5344CB8AC3E}">
        <p14:creationId xmlns:p14="http://schemas.microsoft.com/office/powerpoint/2010/main" val="32652357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Huomaa seuraavat seikat kussakin vaiheessa</a:t>
            </a:r>
          </a:p>
          <a:p>
            <a:pPr marL="228600" indent="-228600">
              <a:buAutoNum type="arabicParenR"/>
            </a:pPr>
            <a:r>
              <a:rPr lang="fi-FI" noProof="0" smtClean="0"/>
              <a:t>Vasemmanpuoleisen valikon avulla voit selailla helposti REACH 2018 -rekisteröinnin vaiheita</a:t>
            </a:r>
          </a:p>
          <a:p>
            <a:pPr marL="228600" indent="-228600">
              <a:buAutoNum type="arabicParenR"/>
            </a:pPr>
            <a:r>
              <a:rPr lang="fi-FI" noProof="0" smtClean="0"/>
              <a:t>Kustakin vaiheesta julkaistaan uutisia</a:t>
            </a:r>
          </a:p>
          <a:p>
            <a:pPr marL="228600" indent="-228600">
              <a:buAutoNum type="arabicParenR"/>
            </a:pPr>
            <a:r>
              <a:rPr lang="fi-FI" noProof="0" smtClean="0"/>
              <a:t>Vaiheesta esitetään käytännön esimerkkejä ja tapaustutkimuksia </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23</a:t>
            </a:fld>
            <a:endParaRPr lang="fi-FI"/>
          </a:p>
        </p:txBody>
      </p:sp>
    </p:spTree>
    <p:extLst>
      <p:ext uri="{BB962C8B-B14F-4D97-AF65-F5344CB8AC3E}">
        <p14:creationId xmlns:p14="http://schemas.microsoft.com/office/powerpoint/2010/main" val="1533995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Kutakin vaihetta koskeva tukimateriaali on jaettu kolmeen vaikeustasoon, jotta asiaan voi perehtyä asteittain. </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24</a:t>
            </a:fld>
            <a:endParaRPr lang="fi-FI"/>
          </a:p>
        </p:txBody>
      </p:sp>
    </p:spTree>
    <p:extLst>
      <p:ext uri="{BB962C8B-B14F-4D97-AF65-F5344CB8AC3E}">
        <p14:creationId xmlns:p14="http://schemas.microsoft.com/office/powerpoint/2010/main" val="4013371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Verkoston jäseninä on jäsenvaltioita, teollisuusjärjestöjä, Enterprise Europe Network -verkosto sekä Euroopan komissio ja kemikaalivirasto. Sen tehtävänä on koordinoida rekisteröinnin viimeistä määräaikaa (31.5.2018) koskevia tiedotustoimia.</a:t>
            </a:r>
          </a:p>
          <a:p>
            <a:endParaRPr lang="fi-FI" noProof="0" smtClean="0"/>
          </a:p>
          <a:p>
            <a:r>
              <a:rPr lang="fi-FI" noProof="0" smtClean="0"/>
              <a:t>Verkosto toimii vapaaehtoisuusperiaatteella ja lähinnä virtuaalisesti.  Tavoitteena on koordinoida tiedotustoimia EU:n jäsenvaltioissa ja organisaatioissa.</a:t>
            </a:r>
          </a:p>
          <a:p>
            <a:endParaRPr lang="fi-FI" noProof="0" smtClean="0"/>
          </a:p>
          <a:p>
            <a:r>
              <a:rPr lang="fi-FI" noProof="0" smtClean="0"/>
              <a:t>Kemikaalivirasto hakee verkostoon jatkuvasti uusia jäseniä voittoa tavoittelemattomista organisaatioista. </a:t>
            </a:r>
          </a:p>
          <a:p>
            <a:endParaRPr lang="fi-FI" noProof="0" smtClean="0"/>
          </a:p>
          <a:p>
            <a:r>
              <a:rPr lang="fi-FI" noProof="0" smtClean="0"/>
              <a:t>Lisätietoa osoitteessa http://echa.europa.eu/press/reach-2018-communicators-network.</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25</a:t>
            </a:fld>
            <a:endParaRPr lang="fi-FI"/>
          </a:p>
        </p:txBody>
      </p:sp>
    </p:spTree>
    <p:extLst>
      <p:ext uri="{BB962C8B-B14F-4D97-AF65-F5344CB8AC3E}">
        <p14:creationId xmlns:p14="http://schemas.microsoft.com/office/powerpoint/2010/main" val="1515561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Kemikaalivirasto tiedottaa jokaisesta REACH 2018 -etenemissuunnitelman vaiheesta:</a:t>
            </a:r>
          </a:p>
          <a:p>
            <a:pPr marL="172736" indent="-172736">
              <a:buFont typeface="Arial" panose="020b0604020202020204" pitchFamily="34" charset="0"/>
              <a:buChar char="•"/>
            </a:pPr>
            <a:r>
              <a:rPr lang="fi-FI" baseline="0" noProof="0" smtClean="0"/>
              <a:t>lehdistötiedote EU:n 23 kielellä</a:t>
            </a:r>
          </a:p>
          <a:p>
            <a:pPr marL="172736" indent="-172736">
              <a:buFont typeface="Arial" panose="020b0604020202020204" pitchFamily="34" charset="0"/>
              <a:buChar char="•"/>
            </a:pPr>
            <a:r>
              <a:rPr lang="fi-FI" baseline="0" noProof="0" smtClean="0"/>
              <a:t>tunnin pituinen verkkoseminaari vaiheen sisällöstä</a:t>
            </a:r>
          </a:p>
          <a:p>
            <a:pPr marL="172736" indent="-172736">
              <a:buFont typeface="Arial" panose="020b0604020202020204" pitchFamily="34" charset="0"/>
              <a:buChar char="•"/>
            </a:pPr>
            <a:r>
              <a:rPr lang="fi-FI" baseline="0" noProof="0" smtClean="0"/>
              <a:t>erityisiä verkkouutisia</a:t>
            </a:r>
          </a:p>
          <a:p>
            <a:pPr marL="172736" indent="-172736">
              <a:buFont typeface="Arial" panose="020b0604020202020204" pitchFamily="34" charset="0"/>
              <a:buChar char="•"/>
            </a:pPr>
            <a:r>
              <a:rPr lang="fi-FI" baseline="0" noProof="0" smtClean="0"/>
              <a:t>artikkeleita kemikaaliviraston uutiskirjeessä</a:t>
            </a:r>
          </a:p>
          <a:p>
            <a:pPr marL="172736" indent="-172736">
              <a:buFont typeface="Arial" panose="020b0604020202020204" pitchFamily="34" charset="0"/>
              <a:buChar char="•"/>
            </a:pPr>
            <a:r>
              <a:rPr lang="fi-FI" baseline="0" noProof="0" smtClean="0"/>
              <a:t>Linkedln-postauksia</a:t>
            </a:r>
          </a:p>
          <a:p>
            <a:pPr marL="172736" indent="-172736">
              <a:buFont typeface="Arial" panose="020b0604020202020204" pitchFamily="34" charset="0"/>
              <a:buChar char="•"/>
            </a:pPr>
            <a:r>
              <a:rPr lang="fi-FI" baseline="0" noProof="0" smtClean="0"/>
              <a:t>Twitter-postauksia</a:t>
            </a:r>
          </a:p>
          <a:p>
            <a:pPr marL="172736" indent="-172736">
              <a:buFont typeface="Arial" panose="020b0604020202020204" pitchFamily="34" charset="0"/>
              <a:buChar char="•"/>
            </a:pPr>
            <a:r>
              <a:rPr lang="fi-FI" baseline="0" noProof="0" smtClean="0"/>
              <a:t>Kaikkien näiden jakaminen yhteiskäyttöön REACH 2018 -tiedotusverkostossa</a:t>
            </a:r>
          </a:p>
          <a:p>
            <a:pPr marL="172736" indent="-172736">
              <a:buFont typeface="Arial" panose="020b0604020202020204" pitchFamily="34" charset="0"/>
              <a:buChar char="•"/>
            </a:pPr>
            <a:endParaRPr lang="fi-FI" baseline="0" noProof="0" smtClean="0"/>
          </a:p>
          <a:p>
            <a:r>
              <a:rPr lang="en-GB" baseline="0" noProof="0" smtClean="0">
                <a:sym typeface="Wingdings" panose="05000000000000000000" pitchFamily="2" charset="2"/>
              </a:rPr>
              <a:t></a:t>
            </a:r>
            <a:r>
              <a:rPr lang="fi-FI" baseline="0" noProof="0" smtClean="0">
                <a:sym typeface="Wingdings" panose="05000000000000000000" pitchFamily="2" charset="2"/>
              </a:rPr>
              <a:t> Kemikaaliviraston sidosryhmät voivat käyttää kaikkea tätä materiaalia omassa viestinnässään</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26</a:t>
            </a:fld>
            <a:endParaRPr lang="fi-FI"/>
          </a:p>
        </p:txBody>
      </p:sp>
    </p:spTree>
    <p:extLst>
      <p:ext uri="{BB962C8B-B14F-4D97-AF65-F5344CB8AC3E}">
        <p14:creationId xmlns:p14="http://schemas.microsoft.com/office/powerpoint/2010/main" val="1144973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REACH 2018 -esitteet valmistuneet</a:t>
            </a:r>
          </a:p>
          <a:p>
            <a:endParaRPr lang="fi-FI" noProof="0" smtClean="0"/>
          </a:p>
          <a:p>
            <a:pPr marL="172736" indent="-172736">
              <a:buFontTx/>
              <a:buChar char="-"/>
            </a:pPr>
            <a:r>
              <a:rPr lang="fi-FI" noProof="0" smtClean="0"/>
              <a:t>Yleisesite</a:t>
            </a:r>
          </a:p>
          <a:p>
            <a:pPr marL="172736" indent="-172736">
              <a:buFontTx/>
              <a:buChar char="-"/>
            </a:pPr>
            <a:r>
              <a:rPr lang="fi-FI" noProof="0" smtClean="0"/>
              <a:t>Työntekijöiden edustajille tarkoitettu esite (laadittu yhdessä Euroopan ammatillisen yhteisjärjestön (EAY) kanssa)</a:t>
            </a:r>
          </a:p>
          <a:p>
            <a:pPr marL="172736" indent="-172736">
              <a:buFontTx/>
              <a:buChar char="-"/>
            </a:pPr>
            <a:endParaRPr lang="fi-FI" noProof="0" smtClean="0"/>
          </a:p>
          <a:p>
            <a:r>
              <a:rPr lang="fi-FI" noProof="0" smtClean="0"/>
              <a:t>Molemmat esitteet 23 eri kielellä osoitteessa http://echa.europa.eu/reach-2018.</a:t>
            </a:r>
          </a:p>
          <a:p>
            <a:endParaRPr lang="fi-FI" baseline="0" noProof="0" smtClean="0"/>
          </a:p>
          <a:p>
            <a:r>
              <a:rPr lang="fi-FI" noProof="0" smtClean="0"/>
              <a:t>EU:n ulkopuolisia maita varten on lisäksi oma (englanninkielinen) esitteensä, jossa kerrotaan, miten EU:n ulkopuoliset yritykset voivat auttaa eurooppalaisia asiakkaitaan täyttämään REACH- ja CLP-asetusten mukaiset velvollisuudet.</a:t>
            </a:r>
          </a:p>
          <a:p>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27</a:t>
            </a:fld>
            <a:endParaRPr lang="fi-FI"/>
          </a:p>
        </p:txBody>
      </p:sp>
    </p:spTree>
    <p:extLst>
      <p:ext uri="{BB962C8B-B14F-4D97-AF65-F5344CB8AC3E}">
        <p14:creationId xmlns:p14="http://schemas.microsoft.com/office/powerpoint/2010/main" val="207413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mtClean="0"/>
              <a:t>Tässä diasarjassa kerrotaan, miten kemikaalivirasto auttaa kokemattomia rekisteröijiä ja pk-yrityksiä täyttämään vaiheittain rekisteröitävien aineiden rekisteröintivelvollisuutensa 31. toukokuuta 2018 mennessä.</a:t>
            </a:r>
          </a:p>
          <a:p>
            <a:endParaRPr lang="fi-FI" baseline="0" smtClean="0"/>
          </a:p>
          <a:p>
            <a:r>
              <a:rPr lang="fi-FI" smtClean="0"/>
              <a:t>Diasarja perustuu kemikaaliviraston REACH 2018 -etenemissuunnitelmaan, johon voi tutustua kemikaaliviraston verkkosivustolla osoitteessa http://echa.europa.eu/documents/10162/13552/reach_roadmap_2018_web_final_en.pdf. </a:t>
            </a:r>
            <a:endParaRPr lang="fi-FI"/>
          </a:p>
        </p:txBody>
      </p:sp>
      <p:sp>
        <p:nvSpPr>
          <p:cNvPr id="4" name="Slide Number Placeholder 3"/>
          <p:cNvSpPr>
            <a:spLocks noGrp="1"/>
          </p:cNvSpPr>
          <p:nvPr>
            <p:ph type="sldNum" sz="quarter" idx="10"/>
          </p:nvPr>
        </p:nvSpPr>
        <p:spPr/>
        <p:txBody>
          <a:bodyPr/>
          <a:lstStyle/>
          <a:p>
            <a:fld id="{68DD4212-E431-464C-A3C7-FAC7436F6DC4}" type="slidenum">
              <a:rPr lang="en-GB" smtClean="0"/>
              <a:t>3</a:t>
            </a:fld>
            <a:endParaRPr lang="fi-FI"/>
          </a:p>
        </p:txBody>
      </p:sp>
    </p:spTree>
    <p:extLst>
      <p:ext uri="{BB962C8B-B14F-4D97-AF65-F5344CB8AC3E}">
        <p14:creationId xmlns:p14="http://schemas.microsoft.com/office/powerpoint/2010/main" val="93797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Tässä osassa luodaan lyhyt katsaus REACH-rekisteröinnin yleistavoitteisiin.</a:t>
            </a:r>
            <a:r>
              <a:rPr lang="fi-FI" smtClean="0"/>
              <a:t> </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4</a:t>
            </a:fld>
            <a:endParaRPr lang="fi-FI"/>
          </a:p>
        </p:txBody>
      </p:sp>
    </p:spTree>
    <p:extLst>
      <p:ext uri="{BB962C8B-B14F-4D97-AF65-F5344CB8AC3E}">
        <p14:creationId xmlns:p14="http://schemas.microsoft.com/office/powerpoint/2010/main" val="791693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REACH-asetuksessa velvoitettiin yritykset osoittamaan, että niiden kemikaalien käyttö on turvallista: Yritysten on nykyisin osoitettava, etteivät niiden valmistamat tai maahantuomat kemikaalit aiheuta kohtuutonta terveys- tai ympäristöriskiä. Yritykset kirjaavat havaintonsa ja päätelmänsä rekisteröintiasiakirjaan, joka toimitetaan kemikaalivirastolle.</a:t>
            </a:r>
          </a:p>
          <a:p>
            <a:endParaRPr lang="fi-FI" baseline="0" noProof="0" smtClean="0"/>
          </a:p>
          <a:p>
            <a:r>
              <a:rPr lang="fi-FI" baseline="0" noProof="0" smtClean="0"/>
              <a:t>Sen jälkeen rekisteröintiasiakirjojen tietoja käytetään muissa sääntelyprosesseissa.</a:t>
            </a:r>
          </a:p>
          <a:p>
            <a:pPr marL="172736" indent="-172736">
              <a:buFontTx/>
              <a:buChar char="-"/>
            </a:pPr>
            <a:r>
              <a:rPr lang="fi-FI" baseline="0" noProof="0" smtClean="0"/>
              <a:t>Rekisteröintiasiakirjoista arvioidaan vähintään 5 prosenttia. Arvioinnissa tutkitaan, täyttävätkö ilmoitetut tiedot REACH-asetuksen vaatimukset.</a:t>
            </a:r>
          </a:p>
          <a:p>
            <a:pPr marL="172736" indent="-172736">
              <a:buFontTx/>
              <a:buChar char="-"/>
            </a:pPr>
            <a:r>
              <a:rPr lang="fi-FI" baseline="0" noProof="0" smtClean="0"/>
              <a:t>Rekisteröintitietokannasta seulotaan aineet, jotka saattavat vaatia uusia tai EU:n laajuisia riskinhallintatoimenpiteitä, kuten yhdenmukaista luokittelua, lupamenettelyä tai rajoituksia.</a:t>
            </a:r>
          </a:p>
          <a:p>
            <a:pPr marL="172736" indent="-172736">
              <a:buFontTx/>
              <a:buChar char="-"/>
            </a:pPr>
            <a:r>
              <a:rPr lang="fi-FI" baseline="0" noProof="0" smtClean="0"/>
              <a:t>Rekisteröintiasiakirjoihin perustuu myös aineen arviointi, jossa jäsenvaltio tutkii mahdollisesti huolta aiheuttavat aineet.</a:t>
            </a:r>
          </a:p>
          <a:p>
            <a:pPr defTabSz="921258">
              <a:defRPr/>
            </a:pPr>
            <a:br/>
            <a:r>
              <a:rPr lang="fi-FI" baseline="0" noProof="0" smtClean="0"/>
              <a:t>Lopuksi yritysten rekisteröintiasiakirjoissaan antamat tiedot julkaistaan kemikaaliviraston verkkosivustolla maksuttomaan käyttöön REACH-asetuksen mukaisesti. Kuka tahansa kemikaaleista kiinnostunut voi etsiä niistä tietoja. Tämä auttaa EU:n kansalaisia tekemään tietoisia päätöksiä kemikaaleista, joita he käyttävät ja joille he voivat altistua.</a:t>
            </a:r>
          </a:p>
          <a:p>
            <a:pPr defTabSz="921258">
              <a:defRPr/>
            </a:pPr>
            <a:endParaRPr lang="fi-FI" baseline="0" noProof="0" smtClean="0"/>
          </a:p>
          <a:p>
            <a:pPr defTabSz="921258">
              <a:defRPr/>
            </a:pPr>
            <a:r>
              <a:rPr lang="fi-FI" baseline="0" noProof="0" smtClean="0"/>
              <a:t>REACH-asetuksella käyttöön otetulla vaiheittaisella järjestelmällä rekisteröidään niin sanotut olemassa olevat aineet, joita kutsutaan REACH-asetuksessa vaiheittain rekisteröitäviksi aineiksi. Jos potentiaaliset rekisteröijät tekivät niistä </a:t>
            </a:r>
            <a:r>
              <a:rPr lang="fi-FI" b="1" baseline="0" noProof="0" smtClean="0"/>
              <a:t>esirekisteröinnin</a:t>
            </a:r>
            <a:r>
              <a:rPr lang="fi-FI" baseline="0" noProof="0" smtClean="0"/>
              <a:t> vuonna 2008*, niihin voidaan soveltaa vaiheittaisen rekisteröinnin määräaikoja, jotka ovat</a:t>
            </a:r>
          </a:p>
          <a:p>
            <a:pPr marL="172736" indent="-172736" defTabSz="921258">
              <a:buFont typeface="Arial" panose="020b0604020202020204" pitchFamily="34" charset="0"/>
              <a:buChar char="•"/>
              <a:defRPr/>
            </a:pPr>
            <a:r>
              <a:rPr lang="fi-FI" baseline="0" noProof="0" smtClean="0"/>
              <a:t>1.12.2010 aineille, joita rekisteröijä valmistaa tai tuo unioniin vähintään 1000 tonnia vuodessa, sekä ympäristön kannalta vaarallisimmille aineille, joita rekisteröijä valmistaa tai tuo unioniin vähintään 100 tonnia vuodessa, ja CMR-aineille, joita rekisteröijä valmistaa tai tuo unioniin vähintään 1 tonnia vuodessa.</a:t>
            </a:r>
          </a:p>
          <a:p>
            <a:pPr marL="172736" indent="-172736" defTabSz="921258">
              <a:buFont typeface="Arial" panose="020b0604020202020204" pitchFamily="34" charset="0"/>
              <a:buChar char="•"/>
              <a:defRPr/>
            </a:pPr>
            <a:r>
              <a:rPr lang="fi-FI" baseline="0" noProof="0" smtClean="0"/>
              <a:t>31.5.2013 aineille, joita rekisteröijä valmistaa tai tuo unioniin vähintään 100 tonnia vuodessa.</a:t>
            </a:r>
          </a:p>
          <a:p>
            <a:pPr marL="172736" indent="-172736" defTabSz="921258">
              <a:buFont typeface="Arial" panose="020b0604020202020204" pitchFamily="34" charset="0"/>
              <a:buChar char="•"/>
              <a:defRPr/>
            </a:pPr>
            <a:r>
              <a:rPr lang="fi-FI" baseline="0" noProof="0" smtClean="0"/>
              <a:t>31.5.2018 aineille, joita rekisteröijä valmistaa tai tuo unioniin vähintään 1 tonnia vuodessa.</a:t>
            </a:r>
          </a:p>
          <a:p>
            <a:pPr marL="172736" indent="-172736" defTabSz="921258">
              <a:buFont typeface="Arial" panose="020b0604020202020204" pitchFamily="34" charset="0"/>
              <a:buChar char="•"/>
              <a:defRPr/>
            </a:pPr>
            <a:endParaRPr lang="fi-FI" baseline="0" noProof="0" smtClean="0"/>
          </a:p>
          <a:p>
            <a:pPr marL="0" indent="0" defTabSz="921258">
              <a:buFont typeface="Arial" panose="020b0604020202020204" pitchFamily="34" charset="0"/>
              <a:buNone/>
              <a:defRPr/>
            </a:pPr>
            <a:r>
              <a:rPr lang="fi-FI" baseline="0" noProof="0" smtClean="0"/>
              <a:t>*Yritykset, jotka tulevat vasta nyt markkinoille valmistaakseen tai tuodakseen unioniin vaiheittain rekisteröitäviä aineita 1–100 tonnia/vuosi, voivat esirekisteröidä aineensa vielä 31.5.2017 mennessä.</a:t>
            </a:r>
          </a:p>
          <a:p>
            <a:r>
              <a:rPr lang="fi-FI" smtClean="0"/>
              <a:t> </a:t>
            </a:r>
          </a:p>
          <a:p>
            <a:r>
              <a:rPr lang="fi-FI" b="1" baseline="0" noProof="0" smtClean="0"/>
              <a:t>LISÄTIETOJA:</a:t>
            </a:r>
          </a:p>
          <a:p>
            <a:endParaRPr lang="fi-FI" b="1" baseline="0" noProof="0" smtClean="0"/>
          </a:p>
          <a:p>
            <a:pPr marL="172736" indent="-172736" defTabSz="921258">
              <a:buFont typeface="Arial" panose="020b0604020202020204" pitchFamily="34" charset="0"/>
              <a:buChar char="•"/>
              <a:defRPr/>
            </a:pPr>
            <a:r>
              <a:rPr lang="fi-FI" baseline="0" noProof="0" smtClean="0"/>
              <a:t>Vaatimustenmukaisuuden tarkastusta koskeva kemikaaliviraston strategia: http://echa.europa.eu/documents/10162/13608/echa_cch_strategy_en.pdf</a:t>
            </a:r>
          </a:p>
          <a:p>
            <a:pPr marL="172736" indent="-172736" defTabSz="921258">
              <a:buFont typeface="Arial" panose="020b0604020202020204" pitchFamily="34" charset="0"/>
              <a:buChar char="•"/>
              <a:defRPr/>
            </a:pPr>
            <a:r>
              <a:rPr lang="fi-FI" baseline="0" noProof="0" smtClean="0"/>
              <a:t>Rekisteröintiohjeet pähkinänkuoressa: http://echa.europa.eu/documents/10162/13632/nutshell_guidance_registration_en.pdf </a:t>
            </a:r>
          </a:p>
          <a:p>
            <a:endParaRPr lang="fi-FI" b="1" baseline="0" noProof="0" smtClean="0"/>
          </a:p>
          <a:p>
            <a:endParaRPr lang="fi-FI" baseline="0" noProof="0" smtClean="0"/>
          </a:p>
          <a:p>
            <a:r>
              <a:rPr lang="fi-FI" baseline="0" noProof="0" smtClean="0"/>
              <a:t>HUOMAUTUS: EU:lla ja Euroopalla tarkoitetaan tässä diaesityksessä EU:n jäsenvaltioita sekä REACH-asetusta soveltavia ETA-maita eli Islantia, Liechtensteinia ja Norjaa.</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5</a:t>
            </a:fld>
            <a:endParaRPr lang="fi-FI"/>
          </a:p>
        </p:txBody>
      </p:sp>
    </p:spTree>
    <p:extLst>
      <p:ext uri="{BB962C8B-B14F-4D97-AF65-F5344CB8AC3E}">
        <p14:creationId xmlns:p14="http://schemas.microsoft.com/office/powerpoint/2010/main" val="379882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Tässä kaaviossa esitetään rekisteröintitiedon kulku.</a:t>
            </a:r>
          </a:p>
          <a:p>
            <a:endParaRPr lang="fi-FI" noProof="0" smtClean="0"/>
          </a:p>
          <a:p>
            <a:pPr marL="230315" indent="-230315">
              <a:buAutoNum type="arabicParenR"/>
            </a:pPr>
            <a:r>
              <a:rPr lang="fi-FI" noProof="0" smtClean="0"/>
              <a:t>REACH-järjestelmä on kemikaalien riskiperusteinen hallintatapa. Sen vuoksi sekä aineiden </a:t>
            </a:r>
            <a:r>
              <a:rPr lang="fi-FI" b="1" baseline="0" noProof="0" smtClean="0"/>
              <a:t>ominaisuuksista</a:t>
            </a:r>
            <a:r>
              <a:rPr lang="fi-FI" noProof="0" smtClean="0"/>
              <a:t> että </a:t>
            </a:r>
            <a:r>
              <a:rPr lang="fi-FI" b="1" baseline="0" noProof="0" smtClean="0"/>
              <a:t>käytöstä</a:t>
            </a:r>
            <a:r>
              <a:rPr lang="fi-FI" noProof="0" smtClean="0"/>
              <a:t> tarvitaan asianmukaiset riskinarviointitiedot.</a:t>
            </a:r>
          </a:p>
          <a:p>
            <a:pPr marL="230315" indent="-230315">
              <a:buAutoNum type="arabicParenR"/>
            </a:pPr>
            <a:r>
              <a:rPr lang="fi-FI" baseline="0" noProof="0" smtClean="0"/>
              <a:t>Käyttöä koskevat tiedot saadaan jatkokäyttäjiltä. Jos ne ovat järjestäytyneet, niiden toimialajärjestöjen odotetaan keräävän käyttöä ja käyttöedellytyksiä koskevat tiedot ja toimittavan ne rekisteröijille yhdenmukaisessa muodossa (käyttökarttoina). Vaikka jatkokäyttäjät eivät olisi järjestäytyneet, niitä kehotetaan toimittamaan käyttöä koskevat tiedot rekisteröijille yhdenmukaisessa muodossa. </a:t>
            </a:r>
            <a:r>
              <a:rPr lang="fi-FI" smtClean="0"/>
              <a:t> </a:t>
            </a:r>
          </a:p>
          <a:p>
            <a:pPr marL="230315" indent="-230315">
              <a:buAutoNum type="arabicParenR"/>
            </a:pPr>
            <a:r>
              <a:rPr lang="fi-FI" noProof="0" smtClean="0"/>
              <a:t>Koska rekisteröijät valmistavat ja tuovat maahan kemiallisia aineita, niillä on tiedot aineiden ominaisuuksista.</a:t>
            </a:r>
          </a:p>
          <a:p>
            <a:pPr marL="230315" indent="-230315">
              <a:buAutoNum type="arabicParenR"/>
            </a:pPr>
            <a:r>
              <a:rPr lang="fi-FI" baseline="0" noProof="0" smtClean="0"/>
              <a:t>Rekisteröijät kirjaavat rekisteröintiasiakirjaansa tiedot aineiden käytöstä ja ominaisuuksista. Jos rekisteröitävien aineiden määrä on vähintään kymmenen tonnia/vuosi, rekisteröijien on suoritettava myös aineen koko elinkaaren kattava kemikaaliturvallisuusarviointi ja tallennettava tulokset kemikaaliturvallisuusraporttiin. </a:t>
            </a:r>
          </a:p>
          <a:p>
            <a:pPr marL="230315" indent="-230315">
              <a:buAutoNum type="arabicParenR"/>
            </a:pPr>
            <a:r>
              <a:rPr lang="fi-FI" baseline="0" noProof="0" smtClean="0"/>
              <a:t>Viranomaiset käyttävät rekisteröintiasiakirjojen tietoja arvioidakseen tarpeen ryhtyä riskinhallintaa koskeviin sääntelytoimenpiteisiin, kuten yhdenmukaiseen luokitukseen ja merkintöihin, rajoituksiin ja lupamenettelyihin. Rekisteröintiasiakirjojen pohjalta myös valitaan aineita niiden arviointiprosessissa suoritettaviin lisätarkastuksiin. Lopuksi valtaosa rekisteröintiasiakirjojen tiedoista julkaistaan maksuttomaan käyttöön kemikaaliviraston verkkosivustolla.</a:t>
            </a:r>
          </a:p>
          <a:p>
            <a:pPr marL="230315" indent="-230315">
              <a:buAutoNum type="arabicParenR"/>
            </a:pPr>
            <a:r>
              <a:rPr lang="fi-FI" baseline="0" noProof="0" smtClean="0"/>
              <a:t>Rekisteröijät itse käyttävät rekisteröintiasiakirjan ja kemikaaliturvallisuusraportin tietoja omien käyttöturvallisuustiedotteidensa pohjana. REACH-asetuksen mukaisesti käyttöturvallisuustiedotteisiin on liitettävä yksi tai useampi altistumisskenaario. Altistumisskenaarioissa esitetään yhtä tai useampaa käyttöä koskevat erityisedellytykset aineen turvallisen käytön varmistamiseksi.</a:t>
            </a:r>
          </a:p>
          <a:p>
            <a:pPr marL="230315" indent="-230315">
              <a:buAutoNum type="arabicParenR"/>
            </a:pPr>
            <a:endParaRPr lang="fi-FI" baseline="0" noProof="0" smtClean="0"/>
          </a:p>
          <a:p>
            <a:pPr marL="0" indent="0">
              <a:buNone/>
            </a:pPr>
            <a:r>
              <a:rPr lang="fi-FI" b="1" baseline="0" noProof="0" smtClean="0"/>
              <a:t>LISÄTIETOJA:</a:t>
            </a:r>
          </a:p>
          <a:p>
            <a:pPr marL="0" indent="0">
              <a:buNone/>
            </a:pPr>
            <a:endParaRPr lang="fi-FI" baseline="0" noProof="0" smtClean="0"/>
          </a:p>
          <a:p>
            <a:pPr marL="171450" indent="-171450">
              <a:buFont typeface="Arial" panose="020b0604020202020204" pitchFamily="34" charset="0"/>
              <a:buChar char="•"/>
            </a:pPr>
            <a:r>
              <a:rPr lang="fi-FI" baseline="0" noProof="0" smtClean="0"/>
              <a:t>Kemikaaliturvallisuusarviointia koskevat ohjeet pähkinänkuoressa: http://echa.europa.eu/documents/10162/13632/nutshell_guidance_csa_en.pdf</a:t>
            </a:r>
          </a:p>
          <a:p>
            <a:pPr marL="171450" indent="-171450">
              <a:buFont typeface="Arial" panose="020b0604020202020204" pitchFamily="34" charset="0"/>
              <a:buChar char="•"/>
            </a:pPr>
            <a:r>
              <a:rPr lang="fi-FI" baseline="0" noProof="0" smtClean="0"/>
              <a:t>Käyttöturvallisuustiedotteiden laadintaohjeet pähkinänkuoressa http://echa.europa.eu/documents/10162/13643/sds_nutshell_guidance_en.pdf</a:t>
            </a:r>
          </a:p>
          <a:p>
            <a:pPr marL="171450" marR="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fi-FI" baseline="0" noProof="0" smtClean="0"/>
              <a:t>Jatkokäyttäjien ohjeet pähkinänkuoressa: http://echa.europa.eu/documents/10162/13634/du_nutshell_guidance_en.pdf</a:t>
            </a:r>
          </a:p>
          <a:p>
            <a:pPr marL="171450" indent="-171450">
              <a:buFont typeface="Arial" panose="020b0604020202020204" pitchFamily="34" charset="0"/>
              <a:buChar char="•"/>
            </a:pPr>
            <a:r>
              <a:rPr lang="fi-FI" baseline="0" noProof="0" smtClean="0"/>
              <a:t>Tietoa rekisteröidyistä aineista: http://echa.europa.eu/information-on-chemicals/registered-substances</a:t>
            </a:r>
          </a:p>
          <a:p>
            <a:pPr marL="0" indent="0">
              <a:buNone/>
            </a:pP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6</a:t>
            </a:fld>
            <a:endParaRPr lang="fi-FI"/>
          </a:p>
        </p:txBody>
      </p:sp>
    </p:spTree>
    <p:extLst>
      <p:ext uri="{BB962C8B-B14F-4D97-AF65-F5344CB8AC3E}">
        <p14:creationId xmlns:p14="http://schemas.microsoft.com/office/powerpoint/2010/main" val="3755192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Tässä diassa kuvataan, miten tiedot, joita yritykset toimittavat kemikaalivirastolle, julkaistaan viraston verkkosivustolla.</a:t>
            </a:r>
          </a:p>
          <a:p>
            <a:endParaRPr lang="fi-FI" noProof="0" smtClean="0"/>
          </a:p>
          <a:p>
            <a:r>
              <a:rPr lang="fi-FI" noProof="0" smtClean="0">
                <a:effectLst/>
              </a:rPr>
              <a:t>Kemikaaliviraston sivustolla olevissa Infocard-tietokorteissa on tiivistetyt tiedot eri aineista. Tietokorteissa on yhteenveto aineen keskeisistä ominaisuuksista eli siitä, miten aine luokitellaan ja onko se vaarallinen. Jos aineella on huolestuttavia ominaisuuksia, tietokortissa myös kerrotaan, miten sääntelyviranomaiset valvovat ainetta.</a:t>
            </a:r>
          </a:p>
          <a:p>
            <a:endParaRPr lang="fi-FI" noProof="0" smtClean="0">
              <a:effectLst/>
            </a:endParaRPr>
          </a:p>
          <a:p>
            <a:r>
              <a:rPr lang="fi-FI" noProof="0" smtClean="0">
                <a:effectLst/>
              </a:rPr>
              <a:t>Ainetta koskevassa suppeassa profiilissa on tiivistelmä aineen kuvauksesta ja rekisteröintiasiakirjasta peräisin olevaa tietoa sen tieteellisistä ominaisuuksista. </a:t>
            </a:r>
            <a:r>
              <a:rPr lang="fi-FI" b="1" noProof="0" smtClean="0">
                <a:effectLst/>
              </a:rPr>
              <a:t>Aineen kuvauksessa </a:t>
            </a:r>
            <a:r>
              <a:rPr lang="fi-FI" noProof="0" smtClean="0">
                <a:effectLst/>
              </a:rPr>
              <a:t>esitetään aineen ominaispiirteet, sen luokitus, meneillään olevat sääntelytoimet, aineen pääasialliset käyttötarkoitukset sekä rekisteröijät, jotka valmistavat tai tuovat ainetta unioniin. </a:t>
            </a:r>
            <a:r>
              <a:rPr lang="fi-FI" b="1" noProof="0" smtClean="0">
                <a:effectLst/>
              </a:rPr>
              <a:t>Tieteellisten ominaisuuksien osiossa </a:t>
            </a:r>
            <a:r>
              <a:rPr lang="fi-FI" noProof="0" smtClean="0">
                <a:effectLst/>
              </a:rPr>
              <a:t>tiedot on jäsennelty aineen ominaisuuksien perusteella ja eritelty tarkemmin tutkittavien ominaisuuksien mukaan. Jokaiseen tutkittavaan ominaisuuteen sisältyy kolme tietojaksoa: tutkimustulokset, suoritetun tutkimuksen luonne ja yhteenvetotiedot.</a:t>
            </a:r>
            <a:endParaRPr lang="fi-FI" baseline="0" noProof="0" smtClean="0">
              <a:effectLst/>
            </a:endParaRPr>
          </a:p>
          <a:p>
            <a:endParaRPr lang="fi-FI" noProof="0" smtClean="0"/>
          </a:p>
          <a:p>
            <a:r>
              <a:rPr lang="fi-FI" noProof="0" smtClean="0"/>
              <a:t>Lähdetiedot ovat käsittelemätöntä dataa, joka muodostaa pohjan Infocard-tietokorttien ja suppeiden profiilien yhteenvedoille.</a:t>
            </a:r>
          </a:p>
          <a:p>
            <a:pPr marL="171450" indent="-171450">
              <a:buFont typeface="Arial" panose="020b0604020202020204" pitchFamily="34" charset="0"/>
              <a:buChar char="•"/>
            </a:pPr>
            <a:r>
              <a:rPr lang="fi-FI" baseline="0" noProof="0" smtClean="0"/>
              <a:t>Rekisteröintiasiakirjat = IUCLID-asiakirjat, jotka kemiallisia aineita yli 1 tonnia vuodessa valmistavat tai maahantuovat yritykset toimittavat kemikaalivirastolle.</a:t>
            </a:r>
          </a:p>
          <a:p>
            <a:pPr marL="171450" indent="-171450">
              <a:buFont typeface="Arial" panose="020b0604020202020204" pitchFamily="34" charset="0"/>
              <a:buChar char="•"/>
            </a:pPr>
            <a:r>
              <a:rPr lang="fi-FI" baseline="0" noProof="0" smtClean="0"/>
              <a:t>CoRAP = Community Rolling Action Plan, säännöllisesti päivitettävä yhteisön toimintasuunnitelma. CoRAP-luettelossa luetellaan mahdollisesti huolta aiheuttavat aineet, jotka jäsenvaltiot tutkivat kolmen seuraavan vuoden aikana. Lisätietoja osoitteessa http://echa.europa.eu/regulations/reach/evaluation/substance-evaluation/community-rolling-action-plan</a:t>
            </a:r>
          </a:p>
          <a:p>
            <a:pPr marL="171450" indent="-171450">
              <a:buFont typeface="Arial" panose="020b0604020202020204" pitchFamily="34" charset="0"/>
              <a:buChar char="•"/>
            </a:pPr>
            <a:r>
              <a:rPr lang="fi-FI" baseline="0" noProof="0" smtClean="0"/>
              <a:t>Luvanvaraisten aineiden luettelo = aineet, jotka on sisällytetty REACH-asetuksen liitteeseen XIV. Tällaisia aineita ei saa käyttää ilman käyttöön myönnettyä lupaa. Lisätietoja osoitteessa http://echa.europa.eu/web/guest/addressing-chemicals-of-concern/authorisation</a:t>
            </a:r>
          </a:p>
          <a:p>
            <a:pPr marL="171450" indent="-171450">
              <a:buFont typeface="Arial" panose="020b0604020202020204" pitchFamily="34" charset="0"/>
              <a:buChar char="•"/>
            </a:pPr>
            <a:r>
              <a:rPr lang="fi-FI" smtClean="0"/>
              <a:t>Rajoituksenalaisten aineiden luettelo = aineet, joiden valmistukselle, markkinoille saattamiselle tai käytölle on asetettu rajoituksia. Lisätietoja osoitteessa http://echa.europa.eu/web/guest/addressing-chemicals-of-concern/restriction </a:t>
            </a:r>
          </a:p>
          <a:p>
            <a:pPr marL="171450" indent="-171450">
              <a:buFont typeface="Arial" panose="020b0604020202020204" pitchFamily="34" charset="0"/>
              <a:buChar char="•"/>
            </a:pPr>
            <a:r>
              <a:rPr lang="fi-FI" baseline="0" noProof="0" smtClean="0"/>
              <a:t>Yhdenmukaistetut luokitukset ja merkinnät = aineet, joiden luokitukset ja merkinnät on yhdenmukaistettu koko EU:ssa. Lisätietoja osoitteessa http://echa.europa.eu/addressing-chemicals-of-concern/harmonised-classification-and-labelling</a:t>
            </a:r>
          </a:p>
          <a:p>
            <a:pPr marL="171450" indent="-171450">
              <a:buFont typeface="Arial" panose="020b0604020202020204" pitchFamily="34" charset="0"/>
              <a:buChar char="•"/>
            </a:pPr>
            <a:r>
              <a:rPr lang="fi-FI" baseline="0" noProof="0" smtClean="0"/>
              <a:t>Hyväksytyt tehoaineet = aineet, jotka on hyväksytty tehoaineiksi biosidivalmisteasetuksen nojalla. Biosidivalmisteluvan voi saada ainoastaan hyväksytyille tehoaineille. Lisätietoja osoitteessa http://echa.europa.eu/regulations/biocidal-products-regulation/approval-of-active-substances</a:t>
            </a:r>
          </a:p>
          <a:p>
            <a:pPr marL="171450" indent="-171450">
              <a:buFont typeface="Arial" panose="020b0604020202020204" pitchFamily="34" charset="0"/>
              <a:buChar char="•"/>
            </a:pPr>
            <a:r>
              <a:rPr lang="fi-FI" baseline="0" noProof="0" smtClean="0"/>
              <a:t>PIC-asetuksen liite I = Ilmoitettua ennakkosuostumusta (Prior Informed Consent) koskevan asetuksen liitteessä I luetellut aineet. Niiden vienti edellyttää kohdemaan suostumusta. Lisätietoja osoitteessa http://echa.europa.eu/regulations/prior-informed-consent-regulation   </a:t>
            </a:r>
          </a:p>
          <a:p>
            <a:endParaRPr lang="fi-FI" baseline="0" noProof="0" smtClean="0"/>
          </a:p>
          <a:p>
            <a:pPr marL="0" indent="0">
              <a:buNone/>
            </a:pPr>
            <a:r>
              <a:rPr lang="fi-FI" b="1" baseline="0" noProof="0" smtClean="0"/>
              <a:t>LISÄTIETOJA:</a:t>
            </a:r>
          </a:p>
          <a:p>
            <a:pPr marL="0" indent="0">
              <a:buNone/>
            </a:pPr>
            <a:endParaRPr lang="fi-FI" baseline="0" noProof="0" smtClean="0"/>
          </a:p>
          <a:p>
            <a:pPr marL="171450" indent="-171450">
              <a:buFont typeface="Arial" panose="020b0604020202020204" pitchFamily="34" charset="0"/>
              <a:buChar char="•"/>
            </a:pPr>
            <a:r>
              <a:rPr lang="fi-FI" baseline="0" noProof="0" smtClean="0"/>
              <a:t>Tietoa rekisteröidyistä aineista: http://echa.europa.eu/information-on-chemicals/registered-substances</a:t>
            </a:r>
          </a:p>
          <a:p>
            <a:endParaRPr lang="fi-FI" noProof="0" smtClean="0"/>
          </a:p>
        </p:txBody>
      </p:sp>
      <p:sp>
        <p:nvSpPr>
          <p:cNvPr id="4" name="Slide Number Placeholder 3"/>
          <p:cNvSpPr>
            <a:spLocks noGrp="1"/>
          </p:cNvSpPr>
          <p:nvPr>
            <p:ph type="sldNum" sz="quarter" idx="10"/>
          </p:nvPr>
        </p:nvSpPr>
        <p:spPr/>
        <p:txBody>
          <a:bodyPr/>
          <a:lstStyle/>
          <a:p>
            <a:fld id="{68DD4212-E431-464C-A3C7-FAC7436F6DC4}" type="slidenum">
              <a:rPr lang="en-GB" smtClean="0"/>
              <a:t>7</a:t>
            </a:fld>
            <a:endParaRPr lang="fi-FI"/>
          </a:p>
        </p:txBody>
      </p:sp>
    </p:spTree>
    <p:extLst>
      <p:ext uri="{BB962C8B-B14F-4D97-AF65-F5344CB8AC3E}">
        <p14:creationId xmlns:p14="http://schemas.microsoft.com/office/powerpoint/2010/main" val="2262469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Vaiheittain rekisteröitävien aineiden rekisteröinti tapahtuu REACH-asetuksen mukaan asteittain: määräajoiksi asetettiin 1.12.2010, 31.5.2013 ja 31.5.2018.</a:t>
            </a:r>
          </a:p>
          <a:p>
            <a:endParaRPr lang="fi-FI" noProof="0" smtClean="0"/>
          </a:p>
          <a:p>
            <a:r>
              <a:rPr lang="fi-FI" noProof="0" smtClean="0"/>
              <a:t>Vuodelle 2018 osuvaan viimeiseen määräaikaan sisältyy todennäköisesti joitakin hyvin erityisiä piirteitä.</a:t>
            </a:r>
            <a:endParaRPr lang="fi-FI" noProof="0"/>
          </a:p>
        </p:txBody>
      </p:sp>
      <p:sp>
        <p:nvSpPr>
          <p:cNvPr id="4" name="Slide Number Placeholder 3"/>
          <p:cNvSpPr>
            <a:spLocks noGrp="1"/>
          </p:cNvSpPr>
          <p:nvPr>
            <p:ph type="sldNum" sz="quarter" idx="10"/>
          </p:nvPr>
        </p:nvSpPr>
        <p:spPr/>
        <p:txBody>
          <a:bodyPr/>
          <a:lstStyle/>
          <a:p>
            <a:fld id="{68DD4212-E431-464C-A3C7-FAC7436F6DC4}" type="slidenum">
              <a:rPr lang="en-GB" smtClean="0"/>
              <a:t>8</a:t>
            </a:fld>
            <a:endParaRPr lang="fi-FI"/>
          </a:p>
        </p:txBody>
      </p:sp>
    </p:spTree>
    <p:extLst>
      <p:ext uri="{BB962C8B-B14F-4D97-AF65-F5344CB8AC3E}">
        <p14:creationId xmlns:p14="http://schemas.microsoft.com/office/powerpoint/2010/main" val="1429072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noProof="0" smtClean="0"/>
              <a:t>Vaiheittain rekisteröitävien aineiden rekisteröinnin kolmas ja viimeinen määräaika päättyy 31.5.2018. Yritykset eivät voi lykätä rekisteröintipäätöstään enää pidempään vähentämällä tuotantoa tai tuonnin määrää. </a:t>
            </a:r>
          </a:p>
          <a:p>
            <a:endParaRPr lang="fi-FI" baseline="0" noProof="0" smtClean="0"/>
          </a:p>
          <a:p>
            <a:r>
              <a:rPr lang="fi-FI" noProof="0" smtClean="0"/>
              <a:t>Määräajan jälkeen yritykset, jotka haluavat päästä vaiheittain rekisteröitävien aineiden markkinoille, joutuvat tekemään kemikaalivirastolle tiedustelun voidakseen liittyä johonkin jo käytössä olevaan rekisteröintiin.</a:t>
            </a:r>
          </a:p>
          <a:p>
            <a:endParaRPr lang="fi-FI" noProof="0" smtClean="0"/>
          </a:p>
          <a:p>
            <a:pPr marL="0" marR="0" indent="0" algn="l" defTabSz="914400" rtl="0" eaLnBrk="1" fontAlgn="auto" latinLnBrk="0" hangingPunct="1">
              <a:lnSpc>
                <a:spcPct val="100000"/>
              </a:lnSpc>
              <a:spcBef>
                <a:spcPct val="0"/>
              </a:spcBef>
              <a:spcAft>
                <a:spcPct val="0"/>
              </a:spcAft>
              <a:buClrTx/>
              <a:buSzTx/>
              <a:buFontTx/>
              <a:buNone/>
              <a:defRPr/>
            </a:pPr>
            <a:r>
              <a:rPr lang="fi-FI" baseline="0" noProof="0" smtClean="0"/>
              <a:t>CMR-aineiden (karsinogeeniset, mutageeniset ja lisääntymistoksiset aineet), joita valmistetaan tai tuodaan unioniin yli 1 tonni vuodessa, rekisteröintiaika on päättynyt jo aiemmin, 1.12.2010.</a:t>
            </a:r>
          </a:p>
        </p:txBody>
      </p:sp>
      <p:sp>
        <p:nvSpPr>
          <p:cNvPr id="4" name="Slide Number Placeholder 3"/>
          <p:cNvSpPr>
            <a:spLocks noGrp="1"/>
          </p:cNvSpPr>
          <p:nvPr>
            <p:ph type="sldNum" sz="quarter" idx="10"/>
          </p:nvPr>
        </p:nvSpPr>
        <p:spPr/>
        <p:txBody>
          <a:bodyPr/>
          <a:lstStyle/>
          <a:p>
            <a:fld id="{68DD4212-E431-464C-A3C7-FAC7436F6DC4}" type="slidenum">
              <a:rPr lang="en-GB" smtClean="0"/>
              <a:t>9</a:t>
            </a:fld>
            <a:endParaRPr lang="fi-FI"/>
          </a:p>
        </p:txBody>
      </p:sp>
    </p:spTree>
    <p:extLst>
      <p:ext uri="{BB962C8B-B14F-4D97-AF65-F5344CB8AC3E}">
        <p14:creationId xmlns:p14="http://schemas.microsoft.com/office/powerpoint/2010/main" val="2166431739"/>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3.png" /><Relationship Id="rId3"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Slide">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p>
            <a:fld id="{53FE240C-791C-4FA0-BA72-1FE57C9E7D13}" type="slidenum">
              <a:rPr lang="en-GB" smtClean="0"/>
              <a:t>‹#›</a:t>
            </a:fld>
            <a:endParaRPr lang="en-GB"/>
          </a:p>
        </p:txBody>
      </p:sp>
    </p:spTree>
    <p:extLst>
      <p:ext uri="{BB962C8B-B14F-4D97-AF65-F5344CB8AC3E}">
        <p14:creationId xmlns:p14="http://schemas.microsoft.com/office/powerpoint/2010/main" val="46322130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obj" preserve="1">
  <p:cSld name="Title and Content">
    <p:spTree>
      <p:nvGrpSpPr>
        <p:cNvPr id="1" name=""/>
        <p:cNvGrpSpPr/>
        <p:nvPr/>
      </p:nvGrpSpPr>
      <p:grpSpPr>
        <a:xfrm>
          <a:off x="0" y="0"/>
          <a:ext cx="0" cy="0"/>
        </a:xfrm>
      </p:grpSpPr>
      <p:sp>
        <p:nvSpPr>
          <p:cNvPr id="6" name="Slide Number Placeholder 5"/>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marL="0" indent="0" algn="ctr">
              <a:buFont typeface="Arial" panose="020b0604020202020204" pitchFamily="34" charset="0"/>
              <a:buNone/>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5" name="Picture 4"/>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1026"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idx="1"/>
          </p:nvPr>
        </p:nvSpPr>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46959129"/>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woObj" preserve="1">
  <p:cSld name="Two Content">
    <p:spTree>
      <p:nvGrpSpPr>
        <p:cNvPr id="1" name=""/>
        <p:cNvGrpSpPr/>
        <p:nvPr/>
      </p:nvGrpSpPr>
      <p:grpSpPr>
        <a:xfrm>
          <a:off x="0" y="0"/>
          <a:ext cx="0" cy="0"/>
        </a:xfrm>
      </p:grpSpPr>
      <p:sp>
        <p:nvSpPr>
          <p:cNvPr id="4" name="Content Placehold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endParaRPr lang="en-GB"/>
          </a:p>
        </p:txBody>
      </p:sp>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050" name="Picture 2" descr="\\echa\data\users\u08103\Roaming Profile\Desktop\artboard2-02.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5917835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reserve="1" userDrawn="1">
  <p:cSld name="Title Only">
    <p:spTree>
      <p:nvGrpSpPr>
        <p:cNvPr id="1" name=""/>
        <p:cNvGrpSpPr/>
        <p:nvPr/>
      </p:nvGrpSpPr>
      <p:grpSpPr>
        <a:xfrm>
          <a:off x="0" y="0"/>
          <a:ext cx="0" cy="0"/>
        </a:xfrm>
      </p:grpSpPr>
      <p:pic>
        <p:nvPicPr>
          <p:cNvPr id="10" name="Picture 9"/>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708334" y="1412776"/>
            <a:ext cx="896114" cy="173736"/>
          </a:xfrm>
          <a:prstGeom prst="rect">
            <a:avLst/>
          </a:prstGeom>
        </p:spPr>
      </p:pic>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5" y="0"/>
            <a:ext cx="9143245" cy="6857434"/>
          </a:xfrm>
          <a:prstGeom prst="rect">
            <a:avLst/>
          </a:prstGeom>
        </p:spPr>
      </p:pic>
      <p:sp>
        <p:nvSpPr>
          <p:cNvPr id="8" name="Title 1"/>
          <p:cNvSpPr>
            <a:spLocks noGrp="1"/>
          </p:cNvSpPr>
          <p:nvPr>
            <p:ph type="title" hasCustomPrompt="1"/>
          </p:nvPr>
        </p:nvSpPr>
        <p:spPr>
          <a:xfrm>
            <a:off x="457200" y="476672"/>
            <a:ext cx="8229600" cy="1143000"/>
          </a:xfrm>
        </p:spPr>
        <p:txBody>
          <a:bodyPr>
            <a:normAutofit/>
          </a:bodyPr>
          <a:lstStyle>
            <a:lvl1pPr algn="l">
              <a:defRPr sz="3000" b="1">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US" smtClean="0"/>
              <a:t>Title</a:t>
            </a:r>
            <a:endParaRPr lang="en-GB"/>
          </a:p>
        </p:txBody>
      </p:sp>
      <p:sp>
        <p:nvSpPr>
          <p:cNvPr id="5" name="Slide Number Placeholder 4"/>
          <p:cNvSpPr>
            <a:spLocks noGrp="1"/>
          </p:cNvSpPr>
          <p:nvPr>
            <p:ph type="sldNum" sz="quarter" idx="12"/>
          </p:nvPr>
        </p:nvSpPr>
        <p:spPr/>
        <p:txBody>
          <a:bodyPr/>
          <a:lstStyle/>
          <a:p>
            <a:fld id="{53FE240C-791C-4FA0-BA72-1FE57C9E7D13}" type="slidenum">
              <a:rPr lang="en-GB" smtClean="0"/>
              <a:t>‹#›</a:t>
            </a:fld>
            <a:endParaRPr lang="en-GB"/>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rgbClr val="008BC8"/>
                </a:solidFill>
                <a:latin typeface="Verdana" panose="020b0604030504040204" pitchFamily="34" charset="0"/>
                <a:ea typeface="Verdana" panose="020b0604030504040204" pitchFamily="34" charset="0"/>
                <a:cs typeface="Verdana" panose="020b0604030504040204" pitchFamily="34" charset="0"/>
              </a:defRPr>
            </a:lvl1pPr>
          </a:lstStyle>
          <a:p>
            <a:r>
              <a:rPr lang="en-GB" smtClean="0"/>
              <a:t>echa.europa.eu/reach-2018</a:t>
            </a:r>
          </a:p>
        </p:txBody>
      </p:sp>
      <p:sp>
        <p:nvSpPr>
          <p:cNvPr id="7" name="Content Placeholder 2"/>
          <p:cNvSpPr>
            <a:spLocks noGrp="1"/>
          </p:cNvSpPr>
          <p:nvPr>
            <p:ph idx="1"/>
          </p:nvPr>
        </p:nvSpPr>
        <p:spPr>
          <a:xfrm>
            <a:off x="457200" y="1711349"/>
            <a:ext cx="8229600" cy="4525963"/>
          </a:xfrm>
        </p:spPr>
        <p:txBody>
          <a:bodyPr>
            <a:normAutofit/>
          </a:bodyPr>
          <a:lstStyle>
            <a:lvl1pPr>
              <a:defRPr sz="24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18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03292405"/>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itleOnly" preserve="1">
  <p:cSld name="1_Title Only">
    <p:spTree>
      <p:nvGrpSpPr>
        <p:cNvPr id="1" name=""/>
        <p:cNvGrpSpPr/>
        <p:nvPr/>
      </p:nvGrpSpPr>
      <p:grpSpPr>
        <a:xfrm>
          <a:off x="0" y="0"/>
          <a:ext cx="0" cy="0"/>
        </a:xfrm>
      </p:grpSpPr>
      <p:pic>
        <p:nvPicPr>
          <p:cNvPr id="4" name="Picture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755" y="-27384"/>
            <a:ext cx="9180511" cy="6885384"/>
          </a:xfrm>
          <a:prstGeom prst="rect">
            <a:avLst/>
          </a:prstGeom>
        </p:spPr>
      </p:pic>
      <p:sp>
        <p:nvSpPr>
          <p:cNvPr id="2" name="Title 1"/>
          <p:cNvSpPr>
            <a:spLocks noGrp="1"/>
          </p:cNvSpPr>
          <p:nvPr>
            <p:ph type="title" hasCustomPrompt="1"/>
          </p:nvPr>
        </p:nvSpPr>
        <p:spPr>
          <a:xfrm>
            <a:off x="457200" y="764704"/>
            <a:ext cx="8229600" cy="1143000"/>
          </a:xfrm>
        </p:spPr>
        <p:txBody>
          <a:bodyPr/>
          <a:lstStyle>
            <a:lvl1pPr>
              <a:defRPr>
                <a:solidFill>
                  <a:srgbClr val="008BC8"/>
                </a:solidFill>
              </a:defRPr>
            </a:lvl1pPr>
          </a:lstStyle>
          <a:p>
            <a:r>
              <a:rPr lang="en-US" smtClean="0"/>
              <a:t>Transition slide/new section</a:t>
            </a:r>
            <a:endParaRPr lang="en-GB"/>
          </a:p>
        </p:txBody>
      </p:sp>
    </p:spTree>
    <p:extLst>
      <p:ext uri="{BB962C8B-B14F-4D97-AF65-F5344CB8AC3E}">
        <p14:creationId xmlns:p14="http://schemas.microsoft.com/office/powerpoint/2010/main" val="2821463597"/>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image" Target="../media/image5.png" /><Relationship Id="rId7"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3FE240C-791C-4FA0-BA72-1FE57C9E7D13}" type="slidenum">
              <a:rPr lang="en-GB" smtClean="0"/>
              <a:t>‹#›</a:t>
            </a:fld>
            <a:endParaRPr lang="en-GB"/>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 y="1"/>
            <a:ext cx="9143999" cy="6858000"/>
          </a:xfrm>
          <a:prstGeom prst="rect">
            <a:avLst/>
          </a:prstGeom>
        </p:spPr>
      </p:pic>
    </p:spTree>
    <p:extLst>
      <p:ext uri="{BB962C8B-B14F-4D97-AF65-F5344CB8AC3E}">
        <p14:creationId xmlns:p14="http://schemas.microsoft.com/office/powerpoint/2010/main" val="356802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ransition/>
  <p:timing/>
  <p:hf hdr="0" dt="0"/>
  <p:txStyles>
    <p:titleStyle>
      <a:lvl1pPr algn="l" defTabSz="914400" rtl="0" eaLnBrk="1" latinLnBrk="0" hangingPunct="1">
        <a:spcBef>
          <a:spcPct val="0"/>
        </a:spcBef>
        <a:buNone/>
        <a:defRPr sz="30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 Id="rId10" Type="http://schemas.openxmlformats.org/officeDocument/2006/relationships/image" Target="../media/image20.png" /><Relationship Id="rId2" Type="http://schemas.openxmlformats.org/officeDocument/2006/relationships/notesSlide" Target="../notesSlides/notesSlide13.xml" /><Relationship Id="rId3" Type="http://schemas.openxmlformats.org/officeDocument/2006/relationships/image" Target="../media/image13.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16.png" /><Relationship Id="rId7" Type="http://schemas.openxmlformats.org/officeDocument/2006/relationships/image" Target="../media/image17.png" /><Relationship Id="rId8" Type="http://schemas.openxmlformats.org/officeDocument/2006/relationships/image" Target="../media/image18.png" /><Relationship Id="rId9" Type="http://schemas.openxmlformats.org/officeDocument/2006/relationships/image" Target="../media/image19.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1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1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9.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20.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2.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4.xml" /><Relationship Id="rId3" Type="http://schemas.openxmlformats.org/officeDocument/2006/relationships/image" Target="../media/image23.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24.png" /><Relationship Id="rId4" Type="http://schemas.openxmlformats.org/officeDocument/2006/relationships/image" Target="../media/image25.png" /><Relationship Id="rId5" Type="http://schemas.openxmlformats.org/officeDocument/2006/relationships/image" Target="../media/image26.png" /><Relationship Id="rId6" Type="http://schemas.openxmlformats.org/officeDocument/2006/relationships/image" Target="../media/image27.png" /><Relationship Id="rId7" Type="http://schemas.openxmlformats.org/officeDocument/2006/relationships/image" Target="../media/image28.png" /><Relationship Id="rId8" Type="http://schemas.openxmlformats.org/officeDocument/2006/relationships/image" Target="../media/image29.jpeg" /><Relationship Id="rId9" Type="http://schemas.openxmlformats.org/officeDocument/2006/relationships/image" Target="../media/image30.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1.png" /><Relationship Id="rId4" Type="http://schemas.openxmlformats.org/officeDocument/2006/relationships/image" Target="../media/image32.png" /><Relationship Id="rId5" Type="http://schemas.openxmlformats.org/officeDocument/2006/relationships/image" Target="../media/image33.png" /><Relationship Id="rId6" Type="http://schemas.openxmlformats.org/officeDocument/2006/relationships/image" Target="../media/image34.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7.jpeg" /><Relationship Id="rId4"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9.png" /><Relationship Id="rId4" Type="http://schemas.openxmlformats.org/officeDocument/2006/relationships/hyperlink" Target="http://www.google.fi/url?sa=i&amp;rct=j&amp;q=bisphenol&amp;source=images&amp;cd=&amp;cad=rja&amp;docid=pkzCoCNu6PGucM&amp;tbnid=EsP-O4-OtvnUjM:&amp;ved=0CAUQjRw&amp;url=http://chemistry.about.com/od/factsstructures/ig/Chemical-Structures---B/Bisphenol-A-or-BPA.htm&amp;ei=fkAvUqzrIMiM4AS3ioGYAg&amp;bvm=bv.51773540,d.bGE&amp;psig=AFQjCNHV62ftWbv-O8rRO1E6H_mHo_LqOg&amp;ust=1378914802186532" TargetMode="External" /><Relationship Id="rId5" Type="http://schemas.openxmlformats.org/officeDocument/2006/relationships/image" Target="../media/image10.png" /><Relationship Id="rId6" Type="http://schemas.openxmlformats.org/officeDocument/2006/relationships/hyperlink" Target="http://www.google.fi/url?sa=i&amp;rct=j&amp;q=&amp;esrc=s&amp;frm=1&amp;source=images&amp;cd=&amp;cad=rja&amp;docid=BWjaeukRBBczFM&amp;tbnid=ggF5-R_m9HQRaM:&amp;ved=0CAUQjRw&amp;url=http://northgapartyrentals.com/services/&amp;ei=OmU5UqK1FqqS4ATaqYCgAQ&amp;bvm=bv.52288139,d.bGE&amp;psig=AFQjCNEZikzMDPE9FNc2Z06A0iGvHtzFww&amp;ust=1379579563696027" TargetMode="External" /><Relationship Id="rId7" Type="http://schemas.openxmlformats.org/officeDocument/2006/relationships/image" Target="../media/image11.jpeg" /><Relationship Id="rId8" Type="http://schemas.openxmlformats.org/officeDocument/2006/relationships/image" Target="../media/image12.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extBox 1"/>
          <p:cNvSpPr txBox="1"/>
          <p:nvPr/>
        </p:nvSpPr>
        <p:spPr>
          <a:xfrm>
            <a:off x="755576" y="905232"/>
            <a:ext cx="5544616" cy="2523768"/>
          </a:xfrm>
          <a:prstGeom prst="rect">
            <a:avLst/>
          </a:prstGeom>
          <a:noFill/>
        </p:spPr>
        <p:txBody>
          <a:bodyPr wrap="square" rtlCol="0">
            <a:spAutoFit/>
          </a:bodyPr>
          <a:lstStyle/>
          <a:p>
            <a:r>
              <a:rPr lang="fi-FI" sz="5000" b="1" smtClean="0">
                <a:solidFill>
                  <a:schemeClr val="bg1"/>
                </a:solidFill>
                <a:latin typeface="Verdana" panose="020b0604030504040204" pitchFamily="34" charset="0"/>
              </a:rPr>
              <a:t>REACH 2018</a:t>
            </a:r>
          </a:p>
          <a:p>
            <a:endParaRPr lang="fi-FI" sz="360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i-FI" sz="3600" smtClean="0">
                <a:solidFill>
                  <a:schemeClr val="bg1"/>
                </a:solidFill>
                <a:latin typeface="Verdana" panose="020b0604030504040204" pitchFamily="34" charset="0"/>
              </a:rPr>
              <a:t>Kemikaalien rekisteröinti takaa pysymisen markkinoilla</a:t>
            </a:r>
            <a:endParaRPr lang="fi-FI" sz="360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3572686"/>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10</a:t>
            </a:fld>
            <a:endParaRPr lang="fi-FI"/>
          </a:p>
        </p:txBody>
      </p:sp>
      <p:sp>
        <p:nvSpPr>
          <p:cNvPr id="4" name="Title 3"/>
          <p:cNvSpPr>
            <a:spLocks noGrp="1"/>
          </p:cNvSpPr>
          <p:nvPr>
            <p:ph type="title"/>
          </p:nvPr>
        </p:nvSpPr>
        <p:spPr/>
        <p:txBody>
          <a:bodyPr/>
          <a:lstStyle/>
          <a:p>
            <a:r>
              <a:rPr lang="fi-FI" noProof="0" smtClean="0"/>
              <a:t>REACH 2018 – 2</a:t>
            </a:r>
            <a:endParaRPr lang="fi-FI" noProof="0"/>
          </a:p>
        </p:txBody>
      </p:sp>
      <p:sp>
        <p:nvSpPr>
          <p:cNvPr id="5" name="Content Placeholder 4"/>
          <p:cNvSpPr>
            <a:spLocks noGrp="1"/>
          </p:cNvSpPr>
          <p:nvPr>
            <p:ph idx="1"/>
          </p:nvPr>
        </p:nvSpPr>
        <p:spPr/>
        <p:txBody>
          <a:bodyPr>
            <a:normAutofit/>
          </a:bodyPr>
          <a:lstStyle/>
          <a:p>
            <a:pPr>
              <a:spcBef>
                <a:spcPts val="600"/>
              </a:spcBef>
              <a:spcAft>
                <a:spcPts val="1200"/>
              </a:spcAft>
            </a:pPr>
            <a:r>
              <a:rPr lang="fi-FI" noProof="0" smtClean="0"/>
              <a:t>Kokemus on osoittanut, että REACH-rekisteröinti on helppoa!</a:t>
            </a:r>
            <a:r>
              <a:rPr lang="fi-FI" smtClean="0"/>
              <a:t> </a:t>
            </a:r>
            <a:r>
              <a:rPr lang="en-US" smtClean="0"/>
              <a:t>	</a:t>
            </a:r>
          </a:p>
          <a:p>
            <a:pPr lvl="1">
              <a:spcBef>
                <a:spcPts val="600"/>
              </a:spcBef>
              <a:spcAft>
                <a:spcPts val="1200"/>
              </a:spcAft>
            </a:pPr>
            <a:r>
              <a:rPr lang="fi-FI" noProof="0" smtClean="0">
                <a:solidFill>
                  <a:srgbClr val="000000"/>
                </a:solidFill>
              </a:rPr>
              <a:t>Rekisteröintejä on saatu tuhansilta yrityksiltä vuodesta 2008 alkaen</a:t>
            </a:r>
          </a:p>
          <a:p>
            <a:pPr lvl="1">
              <a:spcBef>
                <a:spcPts val="600"/>
              </a:spcBef>
              <a:spcAft>
                <a:spcPts val="1200"/>
              </a:spcAft>
            </a:pPr>
            <a:r>
              <a:rPr lang="fi-FI" noProof="0" smtClean="0">
                <a:solidFill>
                  <a:srgbClr val="000000"/>
                </a:solidFill>
              </a:rPr>
              <a:t>Viime määräaikaan mennessä saatiin yli 5 600 rekisteröintiä, joista 16 prosenttia pk-yrityksiltä </a:t>
            </a:r>
          </a:p>
          <a:p>
            <a:r>
              <a:rPr lang="fi-FI" smtClean="0"/>
              <a:t>Kemikaalivirasto, Euroopan komissio, kansalliset viranomaiset ja teollisuusjärjestöt yhdistävät voimansa yritysten tukemiseksi!</a:t>
            </a:r>
          </a:p>
          <a:p>
            <a:endParaRPr lang="fi-FI" noProof="0"/>
          </a:p>
        </p:txBody>
      </p:sp>
    </p:spTree>
    <p:extLst>
      <p:ext uri="{BB962C8B-B14F-4D97-AF65-F5344CB8AC3E}">
        <p14:creationId xmlns:p14="http://schemas.microsoft.com/office/powerpoint/2010/main" val="1977201281"/>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fi-FI" noProof="0" smtClean="0"/>
              <a:t>Kemikaaliviraston REACH 2018 -etenemissuunnitelma</a:t>
            </a:r>
            <a:endParaRPr lang="fi-FI" noProof="0"/>
          </a:p>
        </p:txBody>
      </p:sp>
    </p:spTree>
    <p:extLst>
      <p:ext uri="{BB962C8B-B14F-4D97-AF65-F5344CB8AC3E}">
        <p14:creationId xmlns:p14="http://schemas.microsoft.com/office/powerpoint/2010/main" val="2600258912"/>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12</a:t>
            </a:fld>
            <a:endParaRPr lang="fi-FI"/>
          </a:p>
        </p:txBody>
      </p:sp>
      <p:sp>
        <p:nvSpPr>
          <p:cNvPr id="4" name="Title 3"/>
          <p:cNvSpPr>
            <a:spLocks noGrp="1"/>
          </p:cNvSpPr>
          <p:nvPr>
            <p:ph type="title"/>
          </p:nvPr>
        </p:nvSpPr>
        <p:spPr>
          <a:xfrm>
            <a:off x="518864" y="476672"/>
            <a:ext cx="8229600" cy="864096"/>
          </a:xfrm>
        </p:spPr>
        <p:txBody>
          <a:bodyPr/>
          <a:lstStyle/>
          <a:p>
            <a:r>
              <a:rPr lang="fi-FI" noProof="0" smtClean="0"/>
              <a:t>Etenemissuunnitelmaa koskeva asiakirja</a:t>
            </a:r>
            <a:endParaRPr lang="fi-FI" noProof="0"/>
          </a:p>
        </p:txBody>
      </p:sp>
      <p:sp>
        <p:nvSpPr>
          <p:cNvPr id="5" name="Content Placeholder 4"/>
          <p:cNvSpPr>
            <a:spLocks noGrp="1"/>
          </p:cNvSpPr>
          <p:nvPr>
            <p:ph idx="1"/>
          </p:nvPr>
        </p:nvSpPr>
        <p:spPr/>
        <p:txBody>
          <a:bodyPr>
            <a:normAutofit fontScale="70000" lnSpcReduction="20000"/>
          </a:bodyPr>
          <a:lstStyle/>
          <a:p>
            <a:pPr>
              <a:spcBef>
                <a:spcPts val="1800"/>
              </a:spcBef>
              <a:tabLst>
                <a:tab pos="388938"/>
                <a:tab pos="576263"/>
              </a:tabLst>
              <a:defRPr/>
            </a:pPr>
            <a:r>
              <a:rPr lang="fi-FI" sz="2800" noProof="0" smtClean="0"/>
              <a:t>Julkaistiin 14. tammikuuta 2015</a:t>
            </a:r>
          </a:p>
          <a:p>
            <a:pPr lvl="1">
              <a:spcBef>
                <a:spcPts val="1800"/>
              </a:spcBef>
              <a:tabLst>
                <a:tab pos="388938"/>
                <a:tab pos="576263"/>
              </a:tabLst>
              <a:defRPr/>
            </a:pPr>
            <a:r>
              <a:rPr lang="fi-FI" noProof="0" smtClean="0">
                <a:solidFill>
                  <a:srgbClr val="000000"/>
                </a:solidFill>
              </a:rPr>
              <a:t>Sidosryhmien lausunnot kesä-syyskuussa 2014</a:t>
            </a:r>
          </a:p>
          <a:p>
            <a:pPr lvl="1">
              <a:spcBef>
                <a:spcPts val="1800"/>
              </a:spcBef>
              <a:tabLst>
                <a:tab pos="388938"/>
                <a:tab pos="576263"/>
              </a:tabLst>
              <a:defRPr/>
            </a:pPr>
            <a:r>
              <a:rPr lang="fi-FI" altLang="en-US" noProof="0" smtClean="0"/>
              <a:t>Kommentteja 26 järjestöltä</a:t>
            </a:r>
            <a:endParaRPr lang="fi-FI" noProof="0" smtClean="0">
              <a:solidFill>
                <a:srgbClr val="000000"/>
              </a:solidFill>
              <a:cs typeface="Arial"/>
            </a:endParaRPr>
          </a:p>
          <a:p>
            <a:pPr>
              <a:spcBef>
                <a:spcPts val="1800"/>
              </a:spcBef>
              <a:tabLst>
                <a:tab pos="388938"/>
                <a:tab pos="576263"/>
              </a:tabLst>
              <a:defRPr/>
            </a:pPr>
            <a:r>
              <a:rPr lang="fi-FI" sz="2800" noProof="0" smtClean="0">
                <a:solidFill>
                  <a:srgbClr val="000000"/>
                </a:solidFill>
              </a:rPr>
              <a:t>Esittelee kemikaaliviraston suunnittelemat toimet vuosiksi 2014–2018</a:t>
            </a:r>
          </a:p>
          <a:p>
            <a:pPr lvl="1">
              <a:spcBef>
                <a:spcPts val="1800"/>
              </a:spcBef>
              <a:tabLst>
                <a:tab pos="388938"/>
                <a:tab pos="576263"/>
              </a:tabLst>
              <a:defRPr/>
            </a:pPr>
            <a:r>
              <a:rPr lang="fi-FI" noProof="0" smtClean="0">
                <a:solidFill>
                  <a:srgbClr val="000000"/>
                </a:solidFill>
              </a:rPr>
              <a:t>Kokemattomien rekisteröijien ja pk-yritysten tukitoimia</a:t>
            </a:r>
          </a:p>
          <a:p>
            <a:pPr lvl="1">
              <a:spcBef>
                <a:spcPts val="1800"/>
              </a:spcBef>
              <a:tabLst>
                <a:tab pos="388938"/>
                <a:tab pos="576263"/>
              </a:tabLst>
              <a:defRPr/>
            </a:pPr>
            <a:r>
              <a:rPr lang="fi-FI" noProof="0" smtClean="0">
                <a:solidFill>
                  <a:srgbClr val="000000"/>
                </a:solidFill>
              </a:rPr>
              <a:t>Painopiste tukimateriaalin helppolukuisuuden ja saatavuuden parantamisessa</a:t>
            </a:r>
          </a:p>
          <a:p>
            <a:pPr lvl="1">
              <a:spcBef>
                <a:spcPts val="1800"/>
              </a:spcBef>
              <a:tabLst>
                <a:tab pos="388938"/>
                <a:tab pos="576263"/>
              </a:tabLst>
              <a:defRPr/>
            </a:pPr>
            <a:r>
              <a:rPr lang="fi-FI" noProof="0" smtClean="0">
                <a:solidFill>
                  <a:srgbClr val="000000"/>
                </a:solidFill>
              </a:rPr>
              <a:t>Välitavoitteiden saavuttaminen tarkistetaan vuosittain; arviointityön edistymisestä julkaistaan vuosittain kertomus</a:t>
            </a:r>
          </a:p>
          <a:p>
            <a:pPr>
              <a:spcBef>
                <a:spcPts val="1800"/>
              </a:spcBef>
              <a:tabLst>
                <a:tab pos="388938"/>
                <a:tab pos="576263"/>
              </a:tabLst>
              <a:defRPr/>
            </a:pPr>
            <a:r>
              <a:rPr lang="fi-FI" sz="2800" noProof="0" smtClean="0">
                <a:solidFill>
                  <a:srgbClr val="000000"/>
                </a:solidFill>
              </a:rPr>
              <a:t>Edellyttää jäsenvaltioiden ja teollisuuden taholta täydentäviä toimia, jotta rekisteröinnit tehdään onnistuneesti vuoden 2018 määräaikaan mennessä</a:t>
            </a:r>
          </a:p>
          <a:p>
            <a:endParaRPr lang="fi-FI" noProof="0"/>
          </a:p>
        </p:txBody>
      </p:sp>
    </p:spTree>
    <p:extLst>
      <p:ext uri="{BB962C8B-B14F-4D97-AF65-F5344CB8AC3E}">
        <p14:creationId xmlns:p14="http://schemas.microsoft.com/office/powerpoint/2010/main" val="2944277384"/>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07504" y="476672"/>
            <a:ext cx="8229600" cy="1143000"/>
          </a:xfrm>
        </p:spPr>
        <p:txBody>
          <a:bodyPr/>
          <a:lstStyle/>
          <a:p>
            <a:r>
              <a:rPr lang="fi-FI" noProof="0" smtClean="0"/>
              <a:t>Etenemissuunnitelman rakenne: Seitsemän vaihetta</a:t>
            </a:r>
            <a:endParaRPr lang="fi-FI" noProof="0"/>
          </a:p>
        </p:txBody>
      </p:sp>
      <p:sp>
        <p:nvSpPr>
          <p:cNvPr id="6" name="Slide Number Placeholder 5"/>
          <p:cNvSpPr>
            <a:spLocks noGrp="1"/>
          </p:cNvSpPr>
          <p:nvPr>
            <p:ph type="sldNum" sz="quarter" idx="12"/>
          </p:nvPr>
        </p:nvSpPr>
        <p:spPr/>
        <p:txBody>
          <a:bodyPr/>
          <a:lstStyle/>
          <a:p>
            <a:fld id="{53FE240C-791C-4FA0-BA72-1FE57C9E7D13}" type="slidenum">
              <a:rPr lang="en-GB" smtClean="0"/>
              <a:t>13</a:t>
            </a:fld>
            <a:endParaRPr lang="fi-FI"/>
          </a:p>
        </p:txBody>
      </p:sp>
      <p:pic>
        <p:nvPicPr>
          <p:cNvPr id="7"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83568" y="1600200"/>
            <a:ext cx="3165071"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0" name="Group 19"/>
          <p:cNvGrpSpPr/>
          <p:nvPr/>
        </p:nvGrpSpPr>
        <p:grpSpPr>
          <a:xfrm>
            <a:off x="4283968" y="1556792"/>
            <a:ext cx="4220906" cy="433073"/>
            <a:chOff x="4455550" y="1300001"/>
            <a:chExt cx="4220906" cy="433073"/>
          </a:xfrm>
        </p:grpSpPr>
        <p:pic>
          <p:nvPicPr>
            <p:cNvPr id="8"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55550" y="1328592"/>
              <a:ext cx="404482" cy="4044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864745" y="1300001"/>
              <a:ext cx="3811711" cy="400110"/>
            </a:xfrm>
            <a:prstGeom prst="rect">
              <a:avLst/>
            </a:prstGeom>
            <a:noFill/>
          </p:spPr>
          <p:txBody>
            <a:bodyPr wrap="square" rtlCol="0">
              <a:spAutoFit/>
            </a:bodyPr>
            <a:lstStyle/>
            <a:p>
              <a:pPr>
                <a:buNone/>
              </a:pPr>
              <a:r>
                <a:rPr lang="fi-FI" sz="2000" smtClean="0">
                  <a:latin typeface="Verdana" panose="020b0604030504040204" pitchFamily="34" charset="0"/>
                </a:rPr>
                <a:t>Tunne kemikaalivalikoimasi</a:t>
              </a:r>
              <a:endParaRPr lang="fi-FI"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1" name="Group 20"/>
          <p:cNvGrpSpPr/>
          <p:nvPr/>
        </p:nvGrpSpPr>
        <p:grpSpPr>
          <a:xfrm>
            <a:off x="4283968" y="2303894"/>
            <a:ext cx="4065924" cy="409262"/>
            <a:chOff x="4455550" y="2073880"/>
            <a:chExt cx="4065924" cy="409262"/>
          </a:xfrm>
        </p:grpSpPr>
        <p:pic>
          <p:nvPicPr>
            <p:cNvPr id="9"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455550" y="2126283"/>
              <a:ext cx="376196" cy="35685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864745" y="2073880"/>
              <a:ext cx="3656729" cy="400110"/>
            </a:xfrm>
            <a:prstGeom prst="rect">
              <a:avLst/>
            </a:prstGeom>
            <a:noFill/>
          </p:spPr>
          <p:txBody>
            <a:bodyPr wrap="square" rtlCol="0">
              <a:spAutoFit/>
            </a:bodyPr>
            <a:lstStyle/>
            <a:p>
              <a:pPr>
                <a:buNone/>
              </a:pPr>
              <a:r>
                <a:rPr lang="fi-FI" sz="2000" smtClean="0">
                  <a:latin typeface="Verdana" panose="020b0604030504040204" pitchFamily="34" charset="0"/>
                </a:rPr>
                <a:t>Etsi muita rekisteröijiä yhteisrekisteröintiä varten </a:t>
              </a:r>
              <a:endParaRPr lang="fi-FI"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2" name="Group 21"/>
          <p:cNvGrpSpPr/>
          <p:nvPr/>
        </p:nvGrpSpPr>
        <p:grpSpPr>
          <a:xfrm>
            <a:off x="4283968" y="3027185"/>
            <a:ext cx="3716850" cy="418663"/>
            <a:chOff x="4455550" y="3006354"/>
            <a:chExt cx="3716850" cy="418663"/>
          </a:xfrm>
        </p:grpSpPr>
        <p:pic>
          <p:nvPicPr>
            <p:cNvPr id="10"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55550" y="3049355"/>
              <a:ext cx="386294" cy="3756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864745" y="3006354"/>
              <a:ext cx="3307655" cy="400110"/>
            </a:xfrm>
            <a:prstGeom prst="rect">
              <a:avLst/>
            </a:prstGeom>
            <a:noFill/>
          </p:spPr>
          <p:txBody>
            <a:bodyPr wrap="square" rtlCol="0">
              <a:spAutoFit/>
            </a:bodyPr>
            <a:lstStyle/>
            <a:p>
              <a:pPr>
                <a:buNone/>
              </a:pPr>
              <a:r>
                <a:rPr lang="fi-FI" sz="2000" smtClean="0">
                  <a:latin typeface="Verdana" panose="020b0604030504040204" pitchFamily="34" charset="0"/>
                </a:rPr>
                <a:t>Jaa tietoa</a:t>
              </a:r>
              <a:endParaRPr lang="fi-FI"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3" name="Group 22"/>
          <p:cNvGrpSpPr/>
          <p:nvPr/>
        </p:nvGrpSpPr>
        <p:grpSpPr>
          <a:xfrm>
            <a:off x="4283968" y="3759877"/>
            <a:ext cx="5568471" cy="420879"/>
            <a:chOff x="4455550" y="3901403"/>
            <a:chExt cx="5568471" cy="420879"/>
          </a:xfrm>
        </p:grpSpPr>
        <p:pic>
          <p:nvPicPr>
            <p:cNvPr id="11"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455550" y="3942188"/>
              <a:ext cx="378301" cy="38009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864745" y="3901403"/>
              <a:ext cx="5159276" cy="400110"/>
            </a:xfrm>
            <a:prstGeom prst="rect">
              <a:avLst/>
            </a:prstGeom>
            <a:noFill/>
          </p:spPr>
          <p:txBody>
            <a:bodyPr wrap="square" rtlCol="0">
              <a:spAutoFit/>
            </a:bodyPr>
            <a:lstStyle/>
            <a:p>
              <a:pPr>
                <a:buNone/>
              </a:pPr>
              <a:r>
                <a:rPr lang="fi-FI" sz="2000" smtClean="0">
                  <a:latin typeface="Verdana" panose="020b0604030504040204" pitchFamily="34" charset="0"/>
                </a:rPr>
                <a:t>Arvioi vaarat ja riskit</a:t>
              </a:r>
              <a:endParaRPr lang="fi-FI"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p:cNvGrpSpPr/>
          <p:nvPr/>
        </p:nvGrpSpPr>
        <p:grpSpPr>
          <a:xfrm>
            <a:off x="4283968" y="4494785"/>
            <a:ext cx="4855521" cy="422174"/>
            <a:chOff x="4455550" y="4779339"/>
            <a:chExt cx="4855521" cy="422174"/>
          </a:xfrm>
        </p:grpSpPr>
        <p:pic>
          <p:nvPicPr>
            <p:cNvPr id="12"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455550" y="4818829"/>
              <a:ext cx="386294" cy="3826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864745" y="4779339"/>
              <a:ext cx="4446326" cy="400110"/>
            </a:xfrm>
            <a:prstGeom prst="rect">
              <a:avLst/>
            </a:prstGeom>
            <a:noFill/>
          </p:spPr>
          <p:txBody>
            <a:bodyPr wrap="square" rtlCol="0">
              <a:spAutoFit/>
            </a:bodyPr>
            <a:lstStyle/>
            <a:p>
              <a:pPr>
                <a:buNone/>
              </a:pPr>
              <a:r>
                <a:rPr lang="fi-FI" sz="2000" smtClean="0">
                  <a:latin typeface="Verdana" panose="020b0604030504040204" pitchFamily="34" charset="0"/>
                </a:rPr>
                <a:t>Laadi rekisteröintiasiakirja</a:t>
              </a:r>
              <a:endParaRPr lang="fi-FI" sz="2000">
                <a:latin typeface="Verdana" panose="020b0604030504040204" pitchFamily="34" charset="0"/>
                <a:ea typeface="Verdana" panose="020b0604030504040204" pitchFamily="34" charset="0"/>
                <a:cs typeface="Verdana" panose="020b0604030504040204" pitchFamily="34" charset="0"/>
              </a:endParaRPr>
            </a:p>
          </p:txBody>
        </p:sp>
      </p:grpSp>
      <p:grpSp>
        <p:nvGrpSpPr>
          <p:cNvPr id="25" name="Group 24"/>
          <p:cNvGrpSpPr/>
          <p:nvPr/>
        </p:nvGrpSpPr>
        <p:grpSpPr>
          <a:xfrm>
            <a:off x="4283968" y="5230988"/>
            <a:ext cx="5089715" cy="418154"/>
            <a:chOff x="4455550" y="5739643"/>
            <a:chExt cx="5089715" cy="418154"/>
          </a:xfrm>
        </p:grpSpPr>
        <p:pic>
          <p:nvPicPr>
            <p:cNvPr id="13"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455550" y="5783154"/>
              <a:ext cx="378210" cy="37464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864745" y="5739643"/>
              <a:ext cx="4680520" cy="400110"/>
            </a:xfrm>
            <a:prstGeom prst="rect">
              <a:avLst/>
            </a:prstGeom>
            <a:noFill/>
          </p:spPr>
          <p:txBody>
            <a:bodyPr wrap="square" rtlCol="0">
              <a:spAutoFit/>
            </a:bodyPr>
            <a:lstStyle/>
            <a:p>
              <a:pPr>
                <a:buNone/>
              </a:pPr>
              <a:r>
                <a:rPr lang="fi-FI" sz="2000" smtClean="0">
                  <a:latin typeface="Verdana" panose="020b0604030504040204" pitchFamily="34" charset="0"/>
                </a:rPr>
                <a:t>Toimita rekisteröintiaineisto</a:t>
              </a:r>
              <a:endParaRPr lang="fi-FI" sz="2000">
                <a:latin typeface="Verdana" panose="020b0604030504040204" pitchFamily="34" charset="0"/>
                <a:ea typeface="Verdana" panose="020b0604030504040204" pitchFamily="34" charset="0"/>
                <a:cs typeface="Verdana" panose="020b0604030504040204" pitchFamily="34" charset="0"/>
              </a:endParaRPr>
            </a:p>
          </p:txBody>
        </p:sp>
      </p:grpSp>
      <p:sp>
        <p:nvSpPr>
          <p:cNvPr id="28" name="TextBox 27"/>
          <p:cNvSpPr txBox="1"/>
          <p:nvPr/>
        </p:nvSpPr>
        <p:spPr>
          <a:xfrm>
            <a:off x="4720827" y="5963174"/>
            <a:ext cx="4680520" cy="400110"/>
          </a:xfrm>
          <a:prstGeom prst="rect">
            <a:avLst/>
          </a:prstGeom>
          <a:noFill/>
        </p:spPr>
        <p:txBody>
          <a:bodyPr wrap="square" rtlCol="0">
            <a:spAutoFit/>
          </a:bodyPr>
          <a:lstStyle/>
          <a:p>
            <a:pPr>
              <a:buNone/>
            </a:pPr>
            <a:r>
              <a:rPr lang="fi-FI" sz="2000" smtClean="0">
                <a:latin typeface="Verdana" panose="020b0604030504040204" pitchFamily="34" charset="0"/>
              </a:rPr>
              <a:t>Pidä rekisteröintiasiakirja ajan tasalla</a:t>
            </a:r>
            <a:endParaRPr lang="fi-FI" sz="2000">
              <a:latin typeface="Verdana" panose="020b0604030504040204" pitchFamily="34" charset="0"/>
              <a:ea typeface="Verdana" panose="020b0604030504040204" pitchFamily="34" charset="0"/>
              <a:cs typeface="Verdana" panose="020b0604030504040204" pitchFamily="34" charset="0"/>
            </a:endParaRPr>
          </a:p>
        </p:txBody>
      </p:sp>
      <p:pic>
        <p:nvPicPr>
          <p:cNvPr id="29"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292282" y="5976017"/>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95821"/>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14</a:t>
            </a:fld>
            <a:endParaRPr lang="fi-FI"/>
          </a:p>
        </p:txBody>
      </p:sp>
      <p:sp>
        <p:nvSpPr>
          <p:cNvPr id="4" name="Title 3"/>
          <p:cNvSpPr>
            <a:spLocks noGrp="1"/>
          </p:cNvSpPr>
          <p:nvPr>
            <p:ph type="title"/>
          </p:nvPr>
        </p:nvSpPr>
        <p:spPr/>
        <p:txBody>
          <a:bodyPr/>
          <a:lstStyle/>
          <a:p>
            <a:r>
              <a:rPr lang="fi-FI" noProof="0" smtClean="0"/>
              <a:t>   Tunne kemikaalivalikoimasi</a:t>
            </a:r>
            <a:endParaRPr lang="fi-FI" noProof="0"/>
          </a:p>
        </p:txBody>
      </p:sp>
      <p:sp>
        <p:nvSpPr>
          <p:cNvPr id="5" name="Content Placeholder 4"/>
          <p:cNvSpPr>
            <a:spLocks noGrp="1"/>
          </p:cNvSpPr>
          <p:nvPr>
            <p:ph idx="1"/>
          </p:nvPr>
        </p:nvSpPr>
        <p:spPr>
          <a:xfrm>
            <a:off x="457200" y="1783357"/>
            <a:ext cx="8229600" cy="4525963"/>
          </a:xfrm>
        </p:spPr>
        <p:txBody>
          <a:bodyPr>
            <a:normAutofit lnSpcReduction="10000"/>
          </a:bodyPr>
          <a:lstStyle/>
          <a:p>
            <a:pPr lvl="0">
              <a:spcBef>
                <a:spcPts val="1200"/>
              </a:spcBef>
              <a:spcAft>
                <a:spcPts val="1200"/>
              </a:spcAft>
              <a:defRPr/>
            </a:pPr>
            <a:r>
              <a:rPr lang="fi-FI" noProof="0">
                <a:solidFill>
                  <a:sysClr val="windowText" lastClr="000000"/>
                </a:solidFill>
                <a:latin typeface="Verdana"/>
              </a:rPr>
              <a:t>Selvitä, onko rekisteröinti juuri </a:t>
            </a:r>
            <a:r>
              <a:rPr lang="fi-FI" b="1" noProof="0">
                <a:solidFill>
                  <a:srgbClr val="008BC8"/>
                </a:solidFill>
                <a:latin typeface="Verdana"/>
              </a:rPr>
              <a:t>oman</a:t>
            </a:r>
            <a:r>
              <a:rPr lang="fi-FI" smtClean="0"/>
              <a:t> </a:t>
            </a:r>
            <a:r>
              <a:rPr lang="fi-FI" noProof="0">
                <a:solidFill>
                  <a:sysClr val="windowText" lastClr="000000"/>
                </a:solidFill>
                <a:latin typeface="Verdana"/>
              </a:rPr>
              <a:t>yrityksesi velvollisuutena (rooli toimitusketjussa), ja jos on, mitkä yrityksen valikoimaan kuuluvat </a:t>
            </a:r>
            <a:r>
              <a:rPr lang="fi-FI" b="1" noProof="0">
                <a:solidFill>
                  <a:srgbClr val="008BC8"/>
                </a:solidFill>
                <a:latin typeface="Verdana"/>
              </a:rPr>
              <a:t>aineet</a:t>
            </a:r>
            <a:r>
              <a:rPr lang="fi-FI" noProof="0">
                <a:solidFill>
                  <a:sysClr val="windowText" lastClr="000000"/>
                </a:solidFill>
                <a:latin typeface="Verdana"/>
              </a:rPr>
              <a:t> on rekisteröitävä</a:t>
            </a:r>
          </a:p>
          <a:p>
            <a:pPr lvl="0">
              <a:spcBef>
                <a:spcPts val="1200"/>
              </a:spcBef>
              <a:spcAft>
                <a:spcPts val="1200"/>
              </a:spcAft>
              <a:defRPr/>
            </a:pPr>
            <a:r>
              <a:rPr lang="fi-FI" noProof="0">
                <a:solidFill>
                  <a:sysClr val="windowText" lastClr="000000"/>
                </a:solidFill>
                <a:latin typeface="Verdana"/>
              </a:rPr>
              <a:t>Määritä ja nimeä aineet </a:t>
            </a:r>
            <a:r>
              <a:rPr lang="en-GB" noProof="0">
                <a:solidFill>
                  <a:sysClr val="windowText" lastClr="000000"/>
                </a:solidFill>
                <a:latin typeface="Verdana"/>
                <a:sym typeface="Wingdings" panose="05000000000000000000" pitchFamily="2" charset="2"/>
              </a:rPr>
              <a:t></a:t>
            </a:r>
            <a:r>
              <a:rPr lang="fi-FI" noProof="0" smtClean="0">
                <a:solidFill>
                  <a:sysClr val="windowText" lastClr="000000"/>
                </a:solidFill>
                <a:latin typeface="Verdana"/>
              </a:rPr>
              <a:t> tarkka määrittely on olennaista tietojen yhteiskäytön ja yhteisrekisteröinnin kannalta</a:t>
            </a:r>
          </a:p>
          <a:p>
            <a:pPr lvl="0">
              <a:spcBef>
                <a:spcPts val="1200"/>
              </a:spcBef>
              <a:spcAft>
                <a:spcPts val="1200"/>
              </a:spcAft>
              <a:defRPr/>
            </a:pPr>
            <a:r>
              <a:rPr lang="fi-FI" noProof="0" smtClean="0">
                <a:solidFill>
                  <a:sysClr val="windowText" lastClr="000000"/>
                </a:solidFill>
                <a:latin typeface="Verdana"/>
              </a:rPr>
              <a:t>Perehdy tietovaatimuksiin</a:t>
            </a:r>
          </a:p>
          <a:p>
            <a:pPr lvl="0">
              <a:spcBef>
                <a:spcPts val="1200"/>
              </a:spcBef>
              <a:spcAft>
                <a:spcPts val="1200"/>
              </a:spcAft>
              <a:defRPr/>
            </a:pPr>
            <a:r>
              <a:rPr lang="fi-FI" noProof="0">
                <a:solidFill>
                  <a:sysClr val="windowText" lastClr="000000"/>
                </a:solidFill>
                <a:latin typeface="Verdana"/>
              </a:rPr>
              <a:t>Suunnittele toimenpiteesi ja tiedota niistä jatkokäyttäjille </a:t>
            </a:r>
          </a:p>
          <a:p>
            <a:endParaRPr lang="fi-FI" noProof="0"/>
          </a:p>
        </p:txBody>
      </p:sp>
      <p:pic>
        <p:nvPicPr>
          <p:cNvPr id="12" name="Picture 3" descr="\\echa\data\Directorates\A-shared\- Unit A3\10.2.5 Production of Publication materials; social media, audiovisuals and proof reading\Photos\Photos_contact unit A3\Graphs_illustrations\German_workshop\Numbers\Yellow\on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045" y="874036"/>
            <a:ext cx="404482" cy="40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580294"/>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15</a:t>
            </a:fld>
            <a:endParaRPr lang="fi-FI"/>
          </a:p>
        </p:txBody>
      </p:sp>
      <p:sp>
        <p:nvSpPr>
          <p:cNvPr id="4" name="Title 3"/>
          <p:cNvSpPr>
            <a:spLocks noGrp="1"/>
          </p:cNvSpPr>
          <p:nvPr>
            <p:ph type="title"/>
          </p:nvPr>
        </p:nvSpPr>
        <p:spPr/>
        <p:txBody>
          <a:bodyPr/>
          <a:lstStyle/>
          <a:p>
            <a:r>
              <a:rPr lang="fi-FI" noProof="0" smtClean="0"/>
              <a:t>   Etsi muita rekisteröijiä yhteisrekisteröintiä varten</a:t>
            </a:r>
            <a:endParaRPr lang="fi-FI" noProof="0"/>
          </a:p>
        </p:txBody>
      </p:sp>
      <p:sp>
        <p:nvSpPr>
          <p:cNvPr id="5" name="Content Placeholder 4"/>
          <p:cNvSpPr>
            <a:spLocks noGrp="1"/>
          </p:cNvSpPr>
          <p:nvPr>
            <p:ph idx="1"/>
          </p:nvPr>
        </p:nvSpPr>
        <p:spPr/>
        <p:txBody>
          <a:bodyPr/>
          <a:lstStyle/>
          <a:p>
            <a:pPr algn="just">
              <a:spcBef>
                <a:spcPts val="1200"/>
              </a:spcBef>
              <a:spcAft>
                <a:spcPts val="1200"/>
              </a:spcAft>
            </a:pPr>
            <a:r>
              <a:rPr lang="fi-FI" noProof="0"/>
              <a:t>Tarkasta esirekisteröinti</a:t>
            </a:r>
          </a:p>
          <a:p>
            <a:pPr algn="just">
              <a:spcBef>
                <a:spcPts val="1200"/>
              </a:spcBef>
              <a:spcAft>
                <a:spcPts val="1200"/>
              </a:spcAft>
            </a:pPr>
            <a:r>
              <a:rPr lang="fi-FI" noProof="0"/>
              <a:t>Nimeä päärekisteröijä tai </a:t>
            </a:r>
          </a:p>
          <a:p>
            <a:pPr algn="just">
              <a:spcBef>
                <a:spcPts val="1200"/>
              </a:spcBef>
              <a:spcAft>
                <a:spcPts val="1200"/>
              </a:spcAft>
            </a:pPr>
            <a:r>
              <a:rPr lang="fi-FI" noProof="0"/>
              <a:t>Etsi muita rekisteröijiä yhteisrekisteröintiä varten</a:t>
            </a:r>
          </a:p>
          <a:p>
            <a:pPr algn="just">
              <a:spcBef>
                <a:spcPts val="1200"/>
              </a:spcBef>
              <a:spcAft>
                <a:spcPts val="1200"/>
              </a:spcAft>
            </a:pPr>
            <a:r>
              <a:rPr lang="fi-FI" noProof="0"/>
              <a:t>Keskustele aineen samuudesta tietojen yhteiskäyttöä ja yhteisrekisteröintiä varten</a:t>
            </a:r>
          </a:p>
          <a:p>
            <a:pPr marL="0" indent="0">
              <a:buNone/>
            </a:pPr>
            <a:endParaRPr lang="fi-FI" noProof="0"/>
          </a:p>
        </p:txBody>
      </p:sp>
      <p:pic>
        <p:nvPicPr>
          <p:cNvPr id="6" name="Picture 4" descr="\\echa\data\Directorates\A-shared\- Unit A3\10.2.5 Production of Publication materials; social media, audiovisuals and proof reading\Photos\Photos_contact unit A3\Graphs_illustrations\German_workshop\Numbers\Yellow\two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 y="620688"/>
            <a:ext cx="376196" cy="35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082148"/>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92500" lnSpcReduction="20000"/>
          </a:bodyPr>
          <a:lstStyle/>
          <a:p>
            <a:pPr>
              <a:spcBef>
                <a:spcPts val="1200"/>
              </a:spcBef>
              <a:spcAft>
                <a:spcPts val="1200"/>
              </a:spcAft>
            </a:pPr>
            <a:r>
              <a:rPr lang="fi-FI" noProof="0" smtClean="0"/>
              <a:t>Organisoi yhteistyö tietojenvaihtofoorumissa tai osallistu aineen osalta jo perustetun foorumin toimintaan</a:t>
            </a:r>
          </a:p>
          <a:p>
            <a:pPr>
              <a:spcBef>
                <a:spcPts val="1200"/>
              </a:spcBef>
              <a:spcAft>
                <a:spcPts val="1200"/>
              </a:spcAft>
            </a:pPr>
            <a:r>
              <a:rPr lang="fi-FI" noProof="0" smtClean="0"/>
              <a:t>Jaa tietoa muiden kanssa tietovaatimusten täyttämiseksi</a:t>
            </a:r>
          </a:p>
          <a:p>
            <a:pPr lvl="1">
              <a:spcBef>
                <a:spcPts val="1200"/>
              </a:spcBef>
              <a:spcAft>
                <a:spcPts val="1200"/>
              </a:spcAft>
            </a:pPr>
            <a:r>
              <a:rPr lang="fi-FI" noProof="0" smtClean="0"/>
              <a:t>Vältä tarpeettomia eläinkokeita</a:t>
            </a:r>
          </a:p>
          <a:p>
            <a:pPr lvl="1">
              <a:spcBef>
                <a:spcPts val="1200"/>
              </a:spcBef>
              <a:spcAft>
                <a:spcPts val="1200"/>
              </a:spcAft>
            </a:pPr>
            <a:r>
              <a:rPr lang="fi-FI" noProof="0" smtClean="0"/>
              <a:t>Vähennä rekisteröintikustannuksia</a:t>
            </a:r>
          </a:p>
          <a:p>
            <a:pPr>
              <a:spcBef>
                <a:spcPts val="1200"/>
              </a:spcBef>
              <a:spcAft>
                <a:spcPts val="1200"/>
              </a:spcAft>
            </a:pPr>
            <a:r>
              <a:rPr lang="fi-FI" noProof="0" smtClean="0"/>
              <a:t>Neuvottele kustannuksista reilusti, avoimesti ja syrjimättömästi</a:t>
            </a:r>
          </a:p>
          <a:p>
            <a:pPr>
              <a:spcBef>
                <a:spcPts val="1200"/>
              </a:spcBef>
              <a:spcAft>
                <a:spcPts val="1200"/>
              </a:spcAft>
            </a:pPr>
            <a:r>
              <a:rPr lang="fi-FI" noProof="0" smtClean="0"/>
              <a:t>Jaa yhteisistä tiedoista aiheutuvat kustannukset</a:t>
            </a:r>
          </a:p>
          <a:p>
            <a:pPr>
              <a:spcBef>
                <a:spcPts val="1200"/>
              </a:spcBef>
              <a:spcAft>
                <a:spcPts val="1200"/>
              </a:spcAft>
            </a:pPr>
            <a:endParaRPr lang="fi-FI" noProof="0" smtClean="0"/>
          </a:p>
          <a:p>
            <a:pPr marL="0" indent="0">
              <a:buNone/>
            </a:pPr>
            <a:endParaRPr lang="fi-FI" noProof="0"/>
          </a:p>
        </p:txBody>
      </p:sp>
      <p:sp>
        <p:nvSpPr>
          <p:cNvPr id="2" name="Slide Number Placeholder 1"/>
          <p:cNvSpPr>
            <a:spLocks noGrp="1"/>
          </p:cNvSpPr>
          <p:nvPr>
            <p:ph type="sldNum" sz="quarter" idx="12"/>
          </p:nvPr>
        </p:nvSpPr>
        <p:spPr/>
        <p:txBody>
          <a:bodyPr/>
          <a:lstStyle/>
          <a:p>
            <a:fld id="{53FE240C-791C-4FA0-BA72-1FE57C9E7D13}" type="slidenum">
              <a:rPr lang="en-GB" smtClean="0"/>
              <a:t>16</a:t>
            </a:fld>
            <a:endParaRPr lang="fi-FI"/>
          </a:p>
        </p:txBody>
      </p:sp>
      <p:sp>
        <p:nvSpPr>
          <p:cNvPr id="4" name="Title 3"/>
          <p:cNvSpPr>
            <a:spLocks noGrp="1"/>
          </p:cNvSpPr>
          <p:nvPr>
            <p:ph type="title"/>
          </p:nvPr>
        </p:nvSpPr>
        <p:spPr/>
        <p:txBody>
          <a:bodyPr/>
          <a:lstStyle/>
          <a:p>
            <a:r>
              <a:rPr lang="fi-FI" noProof="0" smtClean="0"/>
              <a:t>  Jaa tietoa</a:t>
            </a:r>
            <a:endParaRPr lang="fi-FI" noProof="0"/>
          </a:p>
        </p:txBody>
      </p:sp>
      <p:pic>
        <p:nvPicPr>
          <p:cNvPr id="6" name="Picture 5" descr="\\echa\data\Directorates\A-shared\- Unit A3\10.2.5 Production of Publication materials; social media, audiovisuals and proof reading\Photos\Photos_contact unit A3\Graphs_illustrations\German_workshop\Numbers\Yellow\thre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864705"/>
            <a:ext cx="386294" cy="375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6590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17</a:t>
            </a:fld>
            <a:endParaRPr lang="fi-FI"/>
          </a:p>
        </p:txBody>
      </p:sp>
      <p:sp>
        <p:nvSpPr>
          <p:cNvPr id="4" name="Title 3"/>
          <p:cNvSpPr>
            <a:spLocks noGrp="1"/>
          </p:cNvSpPr>
          <p:nvPr>
            <p:ph type="title"/>
          </p:nvPr>
        </p:nvSpPr>
        <p:spPr/>
        <p:txBody>
          <a:bodyPr/>
          <a:lstStyle/>
          <a:p>
            <a:r>
              <a:rPr lang="fi-FI" noProof="0" smtClean="0"/>
              <a:t>   Arvioi vaarat ja riskit</a:t>
            </a:r>
            <a:endParaRPr lang="fi-FI" noProof="0"/>
          </a:p>
        </p:txBody>
      </p:sp>
      <p:sp>
        <p:nvSpPr>
          <p:cNvPr id="5" name="Content Placeholder 4"/>
          <p:cNvSpPr>
            <a:spLocks noGrp="1"/>
          </p:cNvSpPr>
          <p:nvPr>
            <p:ph idx="1"/>
          </p:nvPr>
        </p:nvSpPr>
        <p:spPr/>
        <p:txBody>
          <a:bodyPr>
            <a:normAutofit fontScale="92500"/>
          </a:bodyPr>
          <a:lstStyle/>
          <a:p>
            <a:r>
              <a:rPr lang="fi-FI" noProof="0" smtClean="0"/>
              <a:t>Vaaditut tiedot riippuvat tonnimääristä ja käyttötarkoituksista</a:t>
            </a:r>
          </a:p>
          <a:p>
            <a:r>
              <a:rPr lang="fi-FI" noProof="0" smtClean="0"/>
              <a:t>1–10 tonnia: Mahdollisuus vähemmän vaarallisten aineiden kevennettyihin tietovaatimuksiin</a:t>
            </a:r>
          </a:p>
          <a:p>
            <a:r>
              <a:rPr lang="fi-FI" noProof="0" smtClean="0"/>
              <a:t>&gt; 10 tonnia: kemikaaliturvallisuusraportti vaaditaan </a:t>
            </a:r>
          </a:p>
          <a:p>
            <a:r>
              <a:rPr lang="fi-FI" noProof="0" smtClean="0"/>
              <a:t>Huomiota kiinnitettävä tietojen laatuun: merkityksellisyys, riittävyys ja luotettavuus</a:t>
            </a:r>
          </a:p>
          <a:p>
            <a:r>
              <a:rPr lang="fi-FI" noProof="0" smtClean="0"/>
              <a:t>Eläinkokeet ovat viimeinen vaihtoehto – mieti ensin muita vaihtoehtoja</a:t>
            </a:r>
          </a:p>
          <a:p>
            <a:r>
              <a:rPr lang="fi-FI" noProof="0" smtClean="0"/>
              <a:t>Jotkin pitkäaikaiset tutkimukset edellyttävät testausehdotusta</a:t>
            </a:r>
            <a:endParaRPr lang="fi-FI" noProof="0"/>
          </a:p>
        </p:txBody>
      </p:sp>
      <p:pic>
        <p:nvPicPr>
          <p:cNvPr id="6" name="Picture 6" descr="\\echa\data\Directorates\A-shared\- Unit A3\10.2.5 Production of Publication materials; social media, audiovisuals and proof reading\Photos\Photos_contact unit A3\Graphs_illustrations\German_workshop\Numbers\Yellow\four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0853" y="836712"/>
            <a:ext cx="378301" cy="380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617599"/>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18</a:t>
            </a:fld>
            <a:endParaRPr lang="fi-FI"/>
          </a:p>
        </p:txBody>
      </p:sp>
      <p:sp>
        <p:nvSpPr>
          <p:cNvPr id="4" name="Title 3"/>
          <p:cNvSpPr>
            <a:spLocks noGrp="1"/>
          </p:cNvSpPr>
          <p:nvPr>
            <p:ph type="title"/>
          </p:nvPr>
        </p:nvSpPr>
        <p:spPr/>
        <p:txBody>
          <a:bodyPr/>
          <a:lstStyle/>
          <a:p>
            <a:r>
              <a:rPr lang="fi-FI" noProof="0" smtClean="0"/>
              <a:t>  Laadi rekisteröintiasiakirja</a:t>
            </a:r>
            <a:endParaRPr lang="fi-FI" noProof="0"/>
          </a:p>
        </p:txBody>
      </p:sp>
      <p:sp>
        <p:nvSpPr>
          <p:cNvPr id="5" name="Content Placeholder 4"/>
          <p:cNvSpPr>
            <a:spLocks noGrp="1"/>
          </p:cNvSpPr>
          <p:nvPr>
            <p:ph idx="1"/>
          </p:nvPr>
        </p:nvSpPr>
        <p:spPr/>
        <p:txBody>
          <a:bodyPr>
            <a:normAutofit fontScale="62500" lnSpcReduction="20000"/>
          </a:bodyPr>
          <a:lstStyle/>
          <a:p>
            <a:pPr algn="just">
              <a:spcBef>
                <a:spcPts val="1200"/>
              </a:spcBef>
              <a:spcAft>
                <a:spcPts val="1200"/>
              </a:spcAft>
            </a:pPr>
            <a:r>
              <a:rPr lang="fi-FI" noProof="0" smtClean="0"/>
              <a:t>Luo tekninen asiakirja-aineisto IUCLID-sovelluksessa.</a:t>
            </a:r>
          </a:p>
          <a:p>
            <a:pPr lvl="1" algn="just">
              <a:spcBef>
                <a:spcPts val="600"/>
              </a:spcBef>
              <a:spcAft>
                <a:spcPts val="600"/>
              </a:spcAft>
            </a:pPr>
            <a:r>
              <a:rPr lang="fi-FI" noProof="0" smtClean="0"/>
              <a:t>Rekisteröijän tunnistetiedot</a:t>
            </a:r>
          </a:p>
          <a:p>
            <a:pPr lvl="1" algn="just">
              <a:spcBef>
                <a:spcPts val="600"/>
              </a:spcBef>
              <a:spcAft>
                <a:spcPts val="600"/>
              </a:spcAft>
            </a:pPr>
            <a:r>
              <a:rPr lang="fi-FI" noProof="0" smtClean="0"/>
              <a:t>Aineen tunnistetiedot </a:t>
            </a:r>
          </a:p>
          <a:p>
            <a:pPr lvl="1" algn="just">
              <a:spcBef>
                <a:spcPts val="600"/>
              </a:spcBef>
              <a:spcAft>
                <a:spcPts val="600"/>
              </a:spcAft>
            </a:pPr>
            <a:r>
              <a:rPr lang="fi-FI" noProof="0" smtClean="0"/>
              <a:t>Tiedot aineen sisäisistä ominaisuuksista</a:t>
            </a:r>
          </a:p>
          <a:p>
            <a:pPr lvl="1" algn="just">
              <a:spcBef>
                <a:spcPts val="600"/>
              </a:spcBef>
              <a:spcAft>
                <a:spcPts val="600"/>
              </a:spcAft>
            </a:pPr>
            <a:r>
              <a:rPr lang="fi-FI" noProof="0" smtClean="0"/>
              <a:t>Tiedot käytöstä ja altistumisesta</a:t>
            </a:r>
          </a:p>
          <a:p>
            <a:pPr>
              <a:spcBef>
                <a:spcPts val="1200"/>
              </a:spcBef>
              <a:spcAft>
                <a:spcPts val="1200"/>
              </a:spcAft>
            </a:pPr>
            <a:r>
              <a:rPr lang="fi-FI" noProof="0" smtClean="0"/>
              <a:t>Yritykset, jotka laativat jäsenaineistoa jättäytymättä pois yhteistoimituksesta, voivat tehdä sen sähköisesti REACH-IT-järjestelmässä</a:t>
            </a:r>
          </a:p>
          <a:p>
            <a:pPr>
              <a:spcBef>
                <a:spcPts val="1200"/>
              </a:spcBef>
              <a:spcAft>
                <a:spcPts val="1200"/>
              </a:spcAft>
            </a:pPr>
            <a:r>
              <a:rPr lang="fi-FI" noProof="0" smtClean="0"/>
              <a:t>Kemikaaliturvallisuusraportti on liitettävä mukaan, jos valmistus- tai tuontimäärä on vähintään 10 tonnia vuodessa</a:t>
            </a:r>
          </a:p>
          <a:p>
            <a:pPr lvl="1">
              <a:spcBef>
                <a:spcPts val="1200"/>
              </a:spcBef>
              <a:spcAft>
                <a:spcPts val="1200"/>
              </a:spcAft>
            </a:pPr>
            <a:r>
              <a:rPr lang="fi-FI" noProof="0" smtClean="0"/>
              <a:t>Kemikaaliviraston Chesar-työkalun käyttö on suositeltavaa</a:t>
            </a:r>
          </a:p>
          <a:p>
            <a:pPr algn="just">
              <a:spcBef>
                <a:spcPts val="1200"/>
              </a:spcBef>
              <a:spcAft>
                <a:spcPts val="1200"/>
              </a:spcAft>
            </a:pPr>
            <a:r>
              <a:rPr lang="fi-FI" noProof="0" smtClean="0"/>
              <a:t>Kemikaaliviraston pilvipalvelut on pk-yrityksille tarkoitettu vaihtoehto, jonka avulla ne voivat käyttää IUCLID-sovellusta ilman sen asentamista</a:t>
            </a:r>
          </a:p>
          <a:p>
            <a:endParaRPr lang="fi-FI" noProof="0"/>
          </a:p>
        </p:txBody>
      </p:sp>
      <p:pic>
        <p:nvPicPr>
          <p:cNvPr id="6" name="Picture 7" descr="\\echa\data\Directorates\A-shared\- Unit A3\10.2.5 Production of Publication materials; social media, audiovisuals and proof reading\Photos\Photos_contact unit A3\Graphs_illustrations\German_workshop\Numbers\Yellow\five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5536" y="864705"/>
            <a:ext cx="386294" cy="38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9462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19</a:t>
            </a:fld>
            <a:endParaRPr lang="fi-FI"/>
          </a:p>
        </p:txBody>
      </p:sp>
      <p:sp>
        <p:nvSpPr>
          <p:cNvPr id="4" name="Title 3"/>
          <p:cNvSpPr>
            <a:spLocks noGrp="1"/>
          </p:cNvSpPr>
          <p:nvPr>
            <p:ph type="title"/>
          </p:nvPr>
        </p:nvSpPr>
        <p:spPr/>
        <p:txBody>
          <a:bodyPr/>
          <a:lstStyle/>
          <a:p>
            <a:r>
              <a:rPr lang="fi-FI" noProof="0" smtClean="0"/>
              <a:t>   Toimita rekisteröintiaineisto</a:t>
            </a:r>
            <a:endParaRPr lang="fi-FI" noProof="0"/>
          </a:p>
        </p:txBody>
      </p:sp>
      <p:sp>
        <p:nvSpPr>
          <p:cNvPr id="5" name="Content Placeholder 4"/>
          <p:cNvSpPr>
            <a:spLocks noGrp="1"/>
          </p:cNvSpPr>
          <p:nvPr>
            <p:ph idx="1"/>
          </p:nvPr>
        </p:nvSpPr>
        <p:spPr/>
        <p:txBody>
          <a:bodyPr>
            <a:normAutofit lnSpcReduction="10000"/>
          </a:bodyPr>
          <a:lstStyle/>
          <a:p>
            <a:pPr>
              <a:spcBef>
                <a:spcPts val="1200"/>
              </a:spcBef>
              <a:spcAft>
                <a:spcPts val="1200"/>
              </a:spcAft>
            </a:pPr>
            <a:r>
              <a:rPr lang="fi-FI" noProof="0"/>
              <a:t>Tarkasta ja päivitä rekisteröinnin kannalta merkitykselliset tiedot REACH-IT-järjestelmässä </a:t>
            </a:r>
            <a:endParaRPr lang="fi-FI" noProof="0" smtClean="0"/>
          </a:p>
          <a:p>
            <a:pPr>
              <a:spcBef>
                <a:spcPts val="1200"/>
              </a:spcBef>
              <a:spcAft>
                <a:spcPts val="1200"/>
              </a:spcAft>
            </a:pPr>
            <a:r>
              <a:rPr lang="fi-FI" noProof="0" smtClean="0"/>
              <a:t>Arvioi huolellisesti, onko yritykseksi pk-yritys </a:t>
            </a:r>
          </a:p>
          <a:p>
            <a:pPr>
              <a:spcBef>
                <a:spcPts val="1200"/>
              </a:spcBef>
              <a:spcAft>
                <a:spcPts val="1200"/>
              </a:spcAft>
            </a:pPr>
            <a:r>
              <a:rPr lang="fi-FI" noProof="0"/>
              <a:t>Luo yhteistoimitus tai liity siihen REACH-IT-järjestelmässä</a:t>
            </a:r>
          </a:p>
          <a:p>
            <a:pPr>
              <a:spcBef>
                <a:spcPts val="1200"/>
              </a:spcBef>
              <a:spcAft>
                <a:spcPts val="1200"/>
              </a:spcAft>
            </a:pPr>
            <a:r>
              <a:rPr lang="fi-FI" noProof="0"/>
              <a:t>Toimita rekisteröintiasiakirja: ensin päärekisteröijä ja sitten kaikki yhteisrekisteröijät</a:t>
            </a:r>
          </a:p>
          <a:p>
            <a:pPr>
              <a:spcBef>
                <a:spcPts val="1200"/>
              </a:spcBef>
              <a:spcAft>
                <a:spcPts val="1200"/>
              </a:spcAft>
            </a:pPr>
            <a:r>
              <a:rPr lang="fi-FI" noProof="0"/>
              <a:t>Seuraa REACH-IT-järjestelmässä tapahtuvaa viestintää</a:t>
            </a:r>
          </a:p>
        </p:txBody>
      </p:sp>
      <p:pic>
        <p:nvPicPr>
          <p:cNvPr id="6" name="Picture 8" descr="\\echa\data\Directorates\A-shared\- Unit A3\10.2.5 Production of Publication materials; social media, audiovisuals and proof reading\Photos\Photos_contact unit A3\Graphs_illustrations\German_workshop\Numbers\Yellow\six_yellow.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1558" y="862065"/>
            <a:ext cx="378210" cy="374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7690483"/>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a:t>
            </a:fld>
            <a:endParaRPr lang="fi-FI"/>
          </a:p>
        </p:txBody>
      </p:sp>
      <p:sp>
        <p:nvSpPr>
          <p:cNvPr id="4" name="Title 3"/>
          <p:cNvSpPr>
            <a:spLocks noGrp="1"/>
          </p:cNvSpPr>
          <p:nvPr>
            <p:ph type="title"/>
          </p:nvPr>
        </p:nvSpPr>
        <p:spPr/>
        <p:txBody>
          <a:bodyPr/>
          <a:lstStyle/>
          <a:p>
            <a:r>
              <a:rPr lang="fi-FI" noProof="0" smtClean="0"/>
              <a:t>Diaesityksen tarkoitus</a:t>
            </a:r>
            <a:endParaRPr lang="fi-FI" noProof="0"/>
          </a:p>
        </p:txBody>
      </p:sp>
      <p:sp>
        <p:nvSpPr>
          <p:cNvPr id="5" name="Content Placeholder 4"/>
          <p:cNvSpPr>
            <a:spLocks noGrp="1"/>
          </p:cNvSpPr>
          <p:nvPr>
            <p:ph idx="1"/>
          </p:nvPr>
        </p:nvSpPr>
        <p:spPr/>
        <p:txBody>
          <a:bodyPr>
            <a:normAutofit fontScale="62500" lnSpcReduction="20000"/>
          </a:bodyPr>
          <a:lstStyle/>
          <a:p>
            <a:r>
              <a:rPr lang="fi-FI" altLang="en-US" noProof="0"/>
              <a:t>Euroopan kemikaalivirasto ECHA on laatinut tämän diaesityksen ja siihen liittyvät huomautukset auttaakseen sinua laatimaan oman esityksesi vaiheittain rekisteröitävien aineiden viimeisestä rekisteröintimääräajasta – REACH 2018. Tarkoituksena on, että voit valita diaesityksestä tarvitsemasi diat ja muuttaa niitä sen mukaan, onko yleisönä yrityksen johtoa, työntekijöitä, ympäristö-, terveys- ja turvallisuusalan ammattilaisia vai viranomaisia. Esityksen käyttöön ei tarvita ylimääräistä lupaa.</a:t>
            </a:r>
          </a:p>
          <a:p>
            <a:endParaRPr lang="fi-FI" altLang="en-US" noProof="0"/>
          </a:p>
          <a:p>
            <a:r>
              <a:rPr lang="fi-FI" smtClean="0"/>
              <a:t>Diaesityksessä luodaan lyhyt katsaus REACH-rekisteröintiin ja kemikaaliviraston REACH 2018 -etenemissuunnitelmaan. Tämä on ensimmäinen diaesitys REACH 2018 -rekisteröintiä koskevasta diasarjasta, joka on kemikaaliviraston verkkosivustolla. Kommentteja ja ehdotuksia voi lähettää osoitteeseen </a:t>
            </a:r>
            <a:r>
              <a:rPr lang="fi-FI" altLang="en-US" b="1" noProof="0" smtClean="0">
                <a:solidFill>
                  <a:srgbClr val="0046AD"/>
                </a:solidFill>
              </a:rPr>
              <a:t>reach-2018@echa.europa.eu</a:t>
            </a:r>
            <a:r>
              <a:rPr lang="fi-FI" smtClean="0"/>
              <a:t>.  </a:t>
            </a:r>
          </a:p>
          <a:p>
            <a:endParaRPr lang="fi-FI" altLang="en-US" noProof="0"/>
          </a:p>
          <a:p>
            <a:r>
              <a:rPr lang="fi-FI" altLang="en-US" b="1" noProof="0"/>
              <a:t>Oikeudellinen huomautus: </a:t>
            </a:r>
            <a:r>
              <a:rPr lang="fi-FI" altLang="en-US" noProof="0"/>
              <a:t>Tähän diaesitykseen sisältyvät tiedot eivät ole verrattavissa oikeudelliseen neuvontaan eivätkä ne välttämättä ilmennä oikeudellisesti Euroopan kemikaaliviraston virallista kantaa. Euroopan kemikaalivirasto ei vastaa tämän asiakirjan sisällöstä.</a:t>
            </a:r>
          </a:p>
          <a:p>
            <a:endParaRPr lang="fi-FI" altLang="en-US" noProof="0"/>
          </a:p>
          <a:p>
            <a:r>
              <a:rPr lang="fi-FI" altLang="en-US" noProof="0"/>
              <a:t>Julkaisuajankohta: toukokuu 2016, päivitys: toukokuu 2017.</a:t>
            </a:r>
          </a:p>
          <a:p>
            <a:pPr marL="0" indent="0">
              <a:buNone/>
            </a:pPr>
            <a:endParaRPr lang="fi-FI" noProof="0"/>
          </a:p>
        </p:txBody>
      </p:sp>
    </p:spTree>
    <p:extLst>
      <p:ext uri="{BB962C8B-B14F-4D97-AF65-F5344CB8AC3E}">
        <p14:creationId xmlns:p14="http://schemas.microsoft.com/office/powerpoint/2010/main" val="1603206208"/>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20</a:t>
            </a:fld>
            <a:endParaRPr lang="fi-FI"/>
          </a:p>
        </p:txBody>
      </p:sp>
      <p:sp>
        <p:nvSpPr>
          <p:cNvPr id="4" name="Title 3"/>
          <p:cNvSpPr>
            <a:spLocks noGrp="1"/>
          </p:cNvSpPr>
          <p:nvPr>
            <p:ph type="title"/>
          </p:nvPr>
        </p:nvSpPr>
        <p:spPr/>
        <p:txBody>
          <a:bodyPr/>
          <a:lstStyle/>
          <a:p>
            <a:r>
              <a:rPr lang="fi-FI" noProof="0" smtClean="0"/>
              <a:t>   Pidä rekisteröinti ajan tasalla</a:t>
            </a:r>
            <a:endParaRPr lang="fi-FI" noProof="0"/>
          </a:p>
        </p:txBody>
      </p:sp>
      <p:sp>
        <p:nvSpPr>
          <p:cNvPr id="5" name="Content Placeholder 4"/>
          <p:cNvSpPr>
            <a:spLocks noGrp="1"/>
          </p:cNvSpPr>
          <p:nvPr>
            <p:ph idx="1"/>
          </p:nvPr>
        </p:nvSpPr>
        <p:spPr/>
        <p:txBody>
          <a:bodyPr>
            <a:normAutofit fontScale="85000" lnSpcReduction="20000"/>
          </a:bodyPr>
          <a:lstStyle/>
          <a:p>
            <a:pPr>
              <a:spcBef>
                <a:spcPts val="1200"/>
              </a:spcBef>
              <a:spcAft>
                <a:spcPts val="1200"/>
              </a:spcAft>
            </a:pPr>
            <a:r>
              <a:rPr lang="fi-FI" noProof="0" smtClean="0"/>
              <a:t>Rekisteröintiasiakirja elää koko ajan!</a:t>
            </a:r>
          </a:p>
          <a:p>
            <a:pPr>
              <a:spcBef>
                <a:spcPts val="1200"/>
              </a:spcBef>
              <a:spcAft>
                <a:spcPts val="1200"/>
              </a:spcAft>
            </a:pPr>
            <a:r>
              <a:rPr lang="fi-FI" noProof="0" smtClean="0"/>
              <a:t>Velvollisuus päivittää rekisteröintiasiakirja, jos</a:t>
            </a:r>
          </a:p>
          <a:p>
            <a:pPr lvl="1">
              <a:spcBef>
                <a:spcPts val="1200"/>
              </a:spcBef>
              <a:spcAft>
                <a:spcPts val="1200"/>
              </a:spcAft>
            </a:pPr>
            <a:r>
              <a:rPr lang="fi-FI" noProof="0" smtClean="0"/>
              <a:t>sääntelypäätös sitä edellyttää</a:t>
            </a:r>
          </a:p>
          <a:p>
            <a:pPr lvl="1">
              <a:spcBef>
                <a:spcPts val="1200"/>
              </a:spcBef>
              <a:spcAft>
                <a:spcPts val="1200"/>
              </a:spcAft>
            </a:pPr>
            <a:r>
              <a:rPr lang="fi-FI" noProof="0" smtClean="0"/>
              <a:t>aineesta (ominaisuuksista, käyttötarkoituksista) saadaan uutta tietoa</a:t>
            </a:r>
          </a:p>
          <a:p>
            <a:pPr>
              <a:spcBef>
                <a:spcPts val="1200"/>
              </a:spcBef>
              <a:spcAft>
                <a:spcPts val="1200"/>
              </a:spcAft>
            </a:pPr>
            <a:r>
              <a:rPr lang="fi-FI" noProof="0" smtClean="0"/>
              <a:t>Toimi ennakoivasti</a:t>
            </a:r>
          </a:p>
          <a:p>
            <a:pPr lvl="1">
              <a:spcBef>
                <a:spcPts val="1200"/>
              </a:spcBef>
              <a:spcAft>
                <a:spcPts val="1200"/>
              </a:spcAft>
            </a:pPr>
            <a:r>
              <a:rPr lang="fi-FI" noProof="0" smtClean="0"/>
              <a:t>Hae arviointityön edistymistä käsittelevistä kemikaaliviraston kertomuksista esimerkkejä yleisimmistä virheistä rekisteröintiasiakirjoissa </a:t>
            </a:r>
          </a:p>
          <a:p>
            <a:pPr lvl="1">
              <a:spcBef>
                <a:spcPts val="1200"/>
              </a:spcBef>
              <a:spcAft>
                <a:spcPts val="1200"/>
              </a:spcAft>
            </a:pPr>
            <a:r>
              <a:rPr lang="fi-FI" noProof="0" smtClean="0"/>
              <a:t>Seuraa rekisteröimäsi aineen sääntelyn kehitystä kemikaaliviraston verkkosivustolla </a:t>
            </a:r>
            <a:endParaRPr lang="fi-FI" noProof="0"/>
          </a:p>
        </p:txBody>
      </p:sp>
      <p:pic>
        <p:nvPicPr>
          <p:cNvPr id="7" name="Picture 2" descr="\\echa\data\Directorates\A-shared\- Unit A3\10.2.5 Production of Publication materials; social media, audiovisuals and proof reading\Photos\Photos_contact unit A3\Graphs_illustrations\German_workshop\Numbers\Blue\seven_blue.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2314" y="836712"/>
            <a:ext cx="376448" cy="37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76681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fi-FI" noProof="0" smtClean="0"/>
              <a:t>REACH 2018 </a:t>
            </a:r>
            <a:br>
              <a:rPr smtClean="0"/>
            </a:br>
            <a:r>
              <a:rPr lang="fi-FI" noProof="0" smtClean="0"/>
              <a:t>-tiedotus</a:t>
            </a:r>
            <a:endParaRPr lang="fi-FI" noProof="0"/>
          </a:p>
        </p:txBody>
      </p:sp>
    </p:spTree>
    <p:extLst>
      <p:ext uri="{BB962C8B-B14F-4D97-AF65-F5344CB8AC3E}">
        <p14:creationId xmlns:p14="http://schemas.microsoft.com/office/powerpoint/2010/main" val="891036905"/>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22</a:t>
            </a:fld>
            <a:endParaRPr lang="fi-FI"/>
          </a:p>
        </p:txBody>
      </p:sp>
      <p:sp>
        <p:nvSpPr>
          <p:cNvPr id="4" name="Title 3"/>
          <p:cNvSpPr>
            <a:spLocks noGrp="1"/>
          </p:cNvSpPr>
          <p:nvPr>
            <p:ph type="title"/>
          </p:nvPr>
        </p:nvSpPr>
        <p:spPr/>
        <p:txBody>
          <a:bodyPr/>
          <a:lstStyle/>
          <a:p>
            <a:r>
              <a:rPr lang="fi-FI" sz="2400" noProof="0" smtClean="0"/>
              <a:t>REACH 2018 -verkkosivusto </a:t>
            </a:r>
            <a:r>
              <a:rPr lang="fi-FI" sz="2400" b="0" noProof="0" smtClean="0"/>
              <a:t>http://echa.europa.eu/fi/reach-2018</a:t>
            </a:r>
            <a:br/>
            <a:endParaRPr lang="fi-FI" noProof="0"/>
          </a:p>
        </p:txBody>
      </p:sp>
      <p:sp>
        <p:nvSpPr>
          <p:cNvPr id="5" name="Content Placeholder 4"/>
          <p:cNvSpPr>
            <a:spLocks noGrp="1"/>
          </p:cNvSpPr>
          <p:nvPr>
            <p:ph idx="1"/>
          </p:nvPr>
        </p:nvSpPr>
        <p:spPr>
          <a:xfrm>
            <a:off x="5652120" y="1783357"/>
            <a:ext cx="3491880" cy="4525963"/>
          </a:xfrm>
        </p:spPr>
        <p:txBody>
          <a:bodyPr>
            <a:normAutofit fontScale="85000" lnSpcReduction="20000"/>
          </a:bodyPr>
          <a:lstStyle/>
          <a:p>
            <a:r>
              <a:rPr lang="fi-FI" altLang="en-US" noProof="0" smtClean="0"/>
              <a:t>Helppotajuinen</a:t>
            </a:r>
          </a:p>
          <a:p>
            <a:r>
              <a:rPr lang="fi-FI" altLang="en-US" noProof="0" smtClean="0"/>
              <a:t>Tietoa 23 kielellä</a:t>
            </a:r>
          </a:p>
          <a:p>
            <a:r>
              <a:rPr lang="fi-FI" altLang="en-US" noProof="0" smtClean="0"/>
              <a:t>Jäsennelty rekisteröintiprosessin kulun mukaan </a:t>
            </a:r>
          </a:p>
          <a:p>
            <a:r>
              <a:rPr lang="fi-FI" altLang="en-US" noProof="0" smtClean="0"/>
              <a:t>Kemikaaliviraston tukimateriaalia jokaisesta vaiheesta: materiaali järjestetty kolmelle vaikeustasolle:</a:t>
            </a:r>
          </a:p>
          <a:p>
            <a:pPr lvl="1"/>
            <a:r>
              <a:rPr lang="fi-FI" altLang="en-US" noProof="0" smtClean="0"/>
              <a:t>Näin pääset alkuun</a:t>
            </a:r>
          </a:p>
          <a:p>
            <a:pPr lvl="1"/>
            <a:r>
              <a:rPr lang="fi-FI" altLang="en-US" noProof="0" smtClean="0"/>
              <a:t>Tärkeää luettavaa</a:t>
            </a:r>
          </a:p>
          <a:p>
            <a:pPr lvl="1"/>
            <a:r>
              <a:rPr lang="fi-FI" altLang="en-US" noProof="0" smtClean="0"/>
              <a:t>Astetta syvemmälle</a:t>
            </a:r>
          </a:p>
          <a:p>
            <a:r>
              <a:rPr lang="fi-FI" altLang="en-US" noProof="0" smtClean="0"/>
              <a:t>Ennakkotietoa tulevista aiheista</a:t>
            </a:r>
          </a:p>
          <a:p>
            <a:endParaRPr lang="fi-FI" noProof="0"/>
          </a:p>
        </p:txBody>
      </p:sp>
      <p:pic>
        <p:nvPicPr>
          <p:cNvPr id="6" name="Picture 5"/>
          <p:cNvPicPr>
            <a:picLocks noChangeAspect="1"/>
          </p:cNvPicPr>
          <p:nvPr/>
        </p:nvPicPr>
        <p:blipFill>
          <a:blip r:embed="rId3"/>
          <a:stretch>
            <a:fillRect/>
          </a:stretch>
        </p:blipFill>
        <p:spPr>
          <a:xfrm>
            <a:off x="577144" y="1624603"/>
            <a:ext cx="5094112" cy="4731747"/>
          </a:xfrm>
          <a:prstGeom prst="rect">
            <a:avLst/>
          </a:prstGeom>
        </p:spPr>
      </p:pic>
    </p:spTree>
    <p:extLst>
      <p:ext uri="{BB962C8B-B14F-4D97-AF65-F5344CB8AC3E}">
        <p14:creationId xmlns:p14="http://schemas.microsoft.com/office/powerpoint/2010/main" val="2020064556"/>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pic>
        <p:nvPicPr>
          <p:cNvPr id="7" name="Picture 6"/>
          <p:cNvPicPr>
            <a:picLocks noChangeAspect="1"/>
          </p:cNvPicPr>
          <p:nvPr/>
        </p:nvPicPr>
        <p:blipFill>
          <a:blip r:embed="rId3"/>
          <a:stretch>
            <a:fillRect/>
          </a:stretch>
        </p:blipFill>
        <p:spPr>
          <a:xfrm>
            <a:off x="46026" y="-27384"/>
            <a:ext cx="8834438" cy="7532896"/>
          </a:xfrm>
          <a:prstGeom prst="rect">
            <a:avLst/>
          </a:prstGeom>
        </p:spPr>
      </p:pic>
      <p:sp>
        <p:nvSpPr>
          <p:cNvPr id="2" name="Slide Number Placeholder 1"/>
          <p:cNvSpPr>
            <a:spLocks noGrp="1"/>
          </p:cNvSpPr>
          <p:nvPr>
            <p:ph type="sldNum" sz="quarter" idx="12"/>
          </p:nvPr>
        </p:nvSpPr>
        <p:spPr/>
        <p:txBody>
          <a:bodyPr/>
          <a:lstStyle/>
          <a:p>
            <a:fld id="{53FE240C-791C-4FA0-BA72-1FE57C9E7D13}" type="slidenum">
              <a:rPr lang="en-GB" smtClean="0"/>
              <a:t>23</a:t>
            </a:fld>
            <a:endParaRPr lang="fi-FI"/>
          </a:p>
        </p:txBody>
      </p:sp>
      <p:sp>
        <p:nvSpPr>
          <p:cNvPr id="6" name="Oval 5"/>
          <p:cNvSpPr/>
          <p:nvPr/>
        </p:nvSpPr>
        <p:spPr>
          <a:xfrm>
            <a:off x="36517" y="1052736"/>
            <a:ext cx="1944216" cy="6021288"/>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728990" y="3755814"/>
            <a:ext cx="2160983"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720224" y="6209928"/>
            <a:ext cx="2160240" cy="64807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406226"/>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4" name="Slide Number Placeholder 3"/>
          <p:cNvSpPr>
            <a:spLocks noGrp="1"/>
          </p:cNvSpPr>
          <p:nvPr>
            <p:ph type="sldNum" sz="quarter" idx="12"/>
          </p:nvPr>
        </p:nvSpPr>
        <p:spPr/>
        <p:txBody>
          <a:bodyPr/>
          <a:lstStyle/>
          <a:p>
            <a:fld id="{53FE240C-791C-4FA0-BA72-1FE57C9E7D13}" type="slidenum">
              <a:rPr lang="en-GB" smtClean="0"/>
              <a:t>24</a:t>
            </a:fld>
            <a:endParaRPr lang="fi-FI"/>
          </a:p>
        </p:txBody>
      </p:sp>
      <p:sp>
        <p:nvSpPr>
          <p:cNvPr id="2" name="Title 1"/>
          <p:cNvSpPr>
            <a:spLocks noGrp="1"/>
          </p:cNvSpPr>
          <p:nvPr>
            <p:ph type="title"/>
          </p:nvPr>
        </p:nvSpPr>
        <p:spPr>
          <a:xfrm>
            <a:off x="395536" y="476672"/>
            <a:ext cx="8229600" cy="1143000"/>
          </a:xfrm>
        </p:spPr>
        <p:txBody>
          <a:bodyPr>
            <a:normAutofit/>
          </a:bodyPr>
          <a:lstStyle/>
          <a:p>
            <a:r>
              <a:rPr lang="fi-FI" noProof="0" smtClean="0"/>
              <a:t>Tukimateriaali jaettu</a:t>
            </a:r>
            <a:br/>
            <a:r>
              <a:rPr lang="fi-FI" noProof="0" smtClean="0"/>
              <a:t>kolmeen ryhmään</a:t>
            </a:r>
            <a:endParaRPr lang="fi-FI" noProof="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1724900"/>
            <a:ext cx="3888432" cy="4566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a:spLocks noGrp="1"/>
          </p:cNvSpPr>
          <p:nvPr>
            <p:ph idx="1"/>
          </p:nvPr>
        </p:nvSpPr>
        <p:spPr>
          <a:xfrm>
            <a:off x="4716016" y="1639341"/>
            <a:ext cx="3672408" cy="4717009"/>
          </a:xfrm>
        </p:spPr>
        <p:txBody>
          <a:bodyPr>
            <a:normAutofit fontScale="92500"/>
          </a:bodyPr>
          <a:lstStyle/>
          <a:p>
            <a:pPr marL="457200" indent="-457200">
              <a:buFont typeface="+mj-lt"/>
              <a:buAutoNum type="arabicPeriod"/>
            </a:pPr>
            <a:r>
              <a:rPr lang="fi-FI" altLang="en-US" b="1" noProof="0" smtClean="0"/>
              <a:t>Näin pääset alkuun: </a:t>
            </a:r>
            <a:r>
              <a:rPr lang="fi-FI" altLang="en-US" noProof="0" smtClean="0"/>
              <a:t>Vaiheen kuvaus</a:t>
            </a:r>
          </a:p>
          <a:p>
            <a:pPr marL="457200" indent="-457200">
              <a:buFont typeface="+mj-lt"/>
              <a:buAutoNum type="arabicPeriod"/>
            </a:pPr>
            <a:r>
              <a:rPr lang="fi-FI" altLang="en-US" b="1" noProof="0" smtClean="0"/>
              <a:t>Tärkeää luettavaa: </a:t>
            </a:r>
            <a:r>
              <a:rPr lang="fi-FI" altLang="en-US" noProof="0" smtClean="0"/>
              <a:t>Lisätietoa, joka auttaa esimerkiksi päättämään, onko rekisteröintityö ulkoistettava </a:t>
            </a:r>
          </a:p>
          <a:p>
            <a:pPr marL="457200" indent="-457200">
              <a:buFont typeface="+mj-lt"/>
              <a:buAutoNum type="arabicPeriod"/>
            </a:pPr>
            <a:r>
              <a:rPr lang="fi-FI" altLang="en-US" b="1" noProof="0" smtClean="0"/>
              <a:t>Astetta syvemmälle: </a:t>
            </a:r>
            <a:r>
              <a:rPr lang="fi-FI" altLang="en-US" noProof="0" smtClean="0"/>
              <a:t>Ohjeita rekisteröinnin suorittamisesta</a:t>
            </a:r>
            <a:endParaRPr lang="fi-FI" noProof="0"/>
          </a:p>
        </p:txBody>
      </p:sp>
    </p:spTree>
    <p:extLst>
      <p:ext uri="{BB962C8B-B14F-4D97-AF65-F5344CB8AC3E}">
        <p14:creationId xmlns:p14="http://schemas.microsoft.com/office/powerpoint/2010/main" val="904764808"/>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25</a:t>
            </a:fld>
            <a:endParaRPr lang="fi-FI"/>
          </a:p>
        </p:txBody>
      </p:sp>
      <p:sp>
        <p:nvSpPr>
          <p:cNvPr id="4" name="Title 3"/>
          <p:cNvSpPr>
            <a:spLocks noGrp="1"/>
          </p:cNvSpPr>
          <p:nvPr>
            <p:ph type="title"/>
          </p:nvPr>
        </p:nvSpPr>
        <p:spPr/>
        <p:txBody>
          <a:bodyPr/>
          <a:lstStyle/>
          <a:p>
            <a:r>
              <a:rPr lang="fi-FI" noProof="0" smtClean="0"/>
              <a:t>REACH 2018 </a:t>
            </a:r>
            <a:br/>
            <a:r>
              <a:rPr lang="fi-FI" noProof="0" smtClean="0"/>
              <a:t>-tiedotusverkosto</a:t>
            </a:r>
            <a:endParaRPr lang="fi-FI" noProof="0"/>
          </a:p>
        </p:txBody>
      </p:sp>
      <p:sp>
        <p:nvSpPr>
          <p:cNvPr id="6" name="Text Placeholder 2"/>
          <p:cNvSpPr>
            <a:spLocks noGrp="1"/>
          </p:cNvSpPr>
          <p:nvPr>
            <p:ph idx="1"/>
          </p:nvPr>
        </p:nvSpPr>
        <p:spPr>
          <a:xfrm>
            <a:off x="457200" y="1783357"/>
            <a:ext cx="8229600" cy="4525963"/>
          </a:xfrm>
        </p:spPr>
        <p:txBody>
          <a:bodyPr/>
          <a:lstStyle/>
          <a:p>
            <a:r>
              <a:rPr lang="fi-FI" altLang="en-US" noProof="0" smtClean="0"/>
              <a:t>Verkoston tarkoituksena on</a:t>
            </a:r>
          </a:p>
          <a:p>
            <a:pPr lvl="1">
              <a:buFont typeface="Verdana" panose="020b0604030504040204" pitchFamily="34" charset="0"/>
              <a:buChar char="-"/>
            </a:pPr>
            <a:r>
              <a:rPr lang="fi-FI" altLang="en-US" noProof="0" smtClean="0"/>
              <a:t>suunnitella ja koordinoida tiedotustoimia</a:t>
            </a:r>
          </a:p>
          <a:p>
            <a:pPr lvl="1">
              <a:buFont typeface="Verdana" panose="020b0604030504040204" pitchFamily="34" charset="0"/>
              <a:buChar char="-"/>
            </a:pPr>
            <a:r>
              <a:rPr lang="fi-FI" altLang="en-US" noProof="0" smtClean="0"/>
              <a:t>auttaa laatimaan ja jakamaan materiaalia kaikilla EU:n kielillä</a:t>
            </a:r>
          </a:p>
          <a:p>
            <a:pPr lvl="1">
              <a:buFont typeface="Verdana" panose="020b0604030504040204" pitchFamily="34" charset="0"/>
              <a:buChar char="-"/>
            </a:pPr>
            <a:r>
              <a:rPr lang="fi-FI" altLang="en-US" noProof="0" smtClean="0"/>
              <a:t>kerätä palautetta kohderyhmiltä</a:t>
            </a:r>
          </a:p>
          <a:p>
            <a:pPr lvl="1">
              <a:buFont typeface="Verdana" panose="020b0604030504040204" pitchFamily="34" charset="0"/>
              <a:buChar char="-"/>
            </a:pPr>
            <a:r>
              <a:rPr lang="fi-FI" altLang="en-US" noProof="0" smtClean="0"/>
              <a:t>arvioida koordinoitujen toimien vaikutusta</a:t>
            </a:r>
          </a:p>
          <a:p>
            <a:r>
              <a:rPr lang="fi-FI" altLang="en-US" noProof="0" smtClean="0"/>
              <a:t>Kemikaalivirasto, Euroopan komissio, jäsenvaltiot, teollisuusjärjestöt, Enterprise Europe Network -verkoston paikallisjärjestöt</a:t>
            </a:r>
          </a:p>
          <a:p>
            <a:r>
              <a:rPr lang="fi-FI" altLang="en-US" noProof="0" smtClean="0"/>
              <a:t>Toiminta alkoi vuoden 2015 alussa</a:t>
            </a:r>
            <a:endParaRPr lang="fi-FI" altLang="en-US" noProof="0">
              <a:ea typeface="ＭＳ Ｐゴシック" pitchFamily="34" charset="-128"/>
              <a:cs typeface="Arial"/>
            </a:endParaRPr>
          </a:p>
        </p:txBody>
      </p:sp>
    </p:spTree>
    <p:extLst>
      <p:ext uri="{BB962C8B-B14F-4D97-AF65-F5344CB8AC3E}">
        <p14:creationId xmlns:p14="http://schemas.microsoft.com/office/powerpoint/2010/main" val="365157084"/>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26</a:t>
            </a:fld>
            <a:endParaRPr lang="fi-FI"/>
          </a:p>
        </p:txBody>
      </p:sp>
      <p:sp>
        <p:nvSpPr>
          <p:cNvPr id="4" name="Title 3"/>
          <p:cNvSpPr>
            <a:spLocks noGrp="1"/>
          </p:cNvSpPr>
          <p:nvPr>
            <p:ph type="title"/>
          </p:nvPr>
        </p:nvSpPr>
        <p:spPr/>
        <p:txBody>
          <a:bodyPr/>
          <a:lstStyle/>
          <a:p>
            <a:r>
              <a:rPr lang="fi-FI" noProof="0" smtClean="0"/>
              <a:t>Yhteisiä toimia vaiheiden alussa</a:t>
            </a:r>
            <a:endParaRPr lang="fi-FI" noProof="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7790" y="1521083"/>
            <a:ext cx="3728786" cy="13509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560416" y="3117822"/>
            <a:ext cx="2179568" cy="3033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23928" y="4384035"/>
            <a:ext cx="1765296" cy="15322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9"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71600" y="4509120"/>
            <a:ext cx="2299241" cy="1800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57737" y="1844824"/>
            <a:ext cx="2405667" cy="4914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1"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491880" y="3068960"/>
            <a:ext cx="2365857" cy="11386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2" name="Picture 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75261" y="3068960"/>
            <a:ext cx="2192300" cy="12662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00739"/>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27</a:t>
            </a:fld>
            <a:endParaRPr lang="fi-FI"/>
          </a:p>
        </p:txBody>
      </p:sp>
      <p:sp>
        <p:nvSpPr>
          <p:cNvPr id="4" name="Title 3"/>
          <p:cNvSpPr>
            <a:spLocks noGrp="1"/>
          </p:cNvSpPr>
          <p:nvPr>
            <p:ph type="title"/>
          </p:nvPr>
        </p:nvSpPr>
        <p:spPr/>
        <p:txBody>
          <a:bodyPr/>
          <a:lstStyle/>
          <a:p>
            <a:r>
              <a:rPr lang="fi-FI" noProof="0" smtClean="0"/>
              <a:t>Tiedottaminen eri</a:t>
            </a:r>
            <a:br>
              <a:rPr/>
            </a:br>
            <a:r>
              <a:rPr lang="fi-FI" noProof="0" smtClean="0"/>
              <a:t>kohderyhmille</a:t>
            </a:r>
            <a:endParaRPr lang="fi-FI" noProof="0"/>
          </a:p>
        </p:txBody>
      </p:sp>
      <p:grpSp>
        <p:nvGrpSpPr>
          <p:cNvPr id="6" name="Group 5"/>
          <p:cNvGrpSpPr/>
          <p:nvPr/>
        </p:nvGrpSpPr>
        <p:grpSpPr>
          <a:xfrm>
            <a:off x="5360537" y="1628800"/>
            <a:ext cx="2937148" cy="4443885"/>
            <a:chOff x="4951211" y="260648"/>
            <a:chExt cx="3998097" cy="6049093"/>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1211" y="260648"/>
              <a:ext cx="3008245" cy="4206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69604" y="3501008"/>
              <a:ext cx="1979704" cy="2808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539552" y="2111824"/>
            <a:ext cx="4464496" cy="3001170"/>
            <a:chOff x="179512" y="1852858"/>
            <a:chExt cx="8422795" cy="4679177"/>
          </a:xfrm>
        </p:grpSpPr>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9512" y="2565407"/>
              <a:ext cx="5611962" cy="3966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rot="458466">
              <a:off x="2980642" y="1852858"/>
              <a:ext cx="5621665" cy="395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815981057"/>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fi-FI" noProof="0" smtClean="0"/>
              <a:t>Diaesityksen runko</a:t>
            </a:r>
            <a:endParaRPr lang="fi-FI" noProof="0"/>
          </a:p>
        </p:txBody>
      </p:sp>
      <p:sp>
        <p:nvSpPr>
          <p:cNvPr id="3" name="Content Placeholder 2"/>
          <p:cNvSpPr>
            <a:spLocks noGrp="1"/>
          </p:cNvSpPr>
          <p:nvPr>
            <p:ph idx="1"/>
          </p:nvPr>
        </p:nvSpPr>
        <p:spPr>
          <a:xfrm>
            <a:off x="457200" y="1600200"/>
            <a:ext cx="5050904" cy="4525963"/>
          </a:xfrm>
        </p:spPr>
        <p:txBody>
          <a:bodyPr>
            <a:normAutofit fontScale="92500"/>
          </a:bodyPr>
          <a:lstStyle/>
          <a:p>
            <a:pPr>
              <a:lnSpc>
                <a:spcPct val="150000"/>
              </a:lnSpc>
              <a:spcBef>
                <a:spcPct val="0"/>
              </a:spcBef>
              <a:tabLst>
                <a:tab pos="538163"/>
              </a:tabLst>
            </a:pPr>
            <a:r>
              <a:rPr lang="fi-FI" noProof="0" smtClean="0"/>
              <a:t>Taustaa</a:t>
            </a:r>
          </a:p>
          <a:p>
            <a:pPr>
              <a:lnSpc>
                <a:spcPct val="150000"/>
              </a:lnSpc>
              <a:spcBef>
                <a:spcPct val="0"/>
              </a:spcBef>
              <a:tabLst>
                <a:tab pos="538163"/>
              </a:tabLst>
            </a:pPr>
            <a:r>
              <a:rPr lang="fi-FI" noProof="0" smtClean="0"/>
              <a:t>REACH-rekisteröinti vuonna 2018</a:t>
            </a:r>
          </a:p>
          <a:p>
            <a:pPr>
              <a:lnSpc>
                <a:spcPct val="150000"/>
              </a:lnSpc>
              <a:spcBef>
                <a:spcPct val="0"/>
              </a:spcBef>
              <a:tabLst>
                <a:tab pos="538163"/>
              </a:tabLst>
            </a:pPr>
            <a:r>
              <a:rPr lang="fi-FI" noProof="0" smtClean="0"/>
              <a:t>Kemikaaliviraston REACH 2018 -etenemissuunnitelma</a:t>
            </a:r>
          </a:p>
          <a:p>
            <a:pPr>
              <a:lnSpc>
                <a:spcPct val="150000"/>
              </a:lnSpc>
              <a:spcBef>
                <a:spcPct val="0"/>
              </a:spcBef>
              <a:tabLst>
                <a:tab pos="538163"/>
              </a:tabLst>
            </a:pPr>
            <a:r>
              <a:rPr lang="fi-FI" noProof="0" smtClean="0"/>
              <a:t>Kuusi vaihetta onnistuneeseen rekisteröintiin</a:t>
            </a:r>
          </a:p>
          <a:p>
            <a:pPr>
              <a:lnSpc>
                <a:spcPct val="150000"/>
              </a:lnSpc>
              <a:spcBef>
                <a:spcPct val="0"/>
              </a:spcBef>
              <a:tabLst>
                <a:tab pos="538163"/>
              </a:tabLst>
            </a:pPr>
            <a:r>
              <a:rPr lang="fi-FI" noProof="0" smtClean="0"/>
              <a:t>REACH 2018 -tiedotus</a:t>
            </a:r>
            <a:r>
              <a:rPr lang="en-US" noProof="0" smtClean="0"/>
              <a:t>	</a:t>
            </a:r>
            <a:endParaRPr lang="fi-FI" noProof="0"/>
          </a:p>
        </p:txBody>
      </p:sp>
      <p:sp>
        <p:nvSpPr>
          <p:cNvPr id="5" name="Slide Number Placeholder 4"/>
          <p:cNvSpPr>
            <a:spLocks noGrp="1"/>
          </p:cNvSpPr>
          <p:nvPr>
            <p:ph type="sldNum" sz="quarter" idx="12"/>
          </p:nvPr>
        </p:nvSpPr>
        <p:spPr/>
        <p:txBody>
          <a:bodyPr/>
          <a:lstStyle/>
          <a:p>
            <a:fld id="{53FE240C-791C-4FA0-BA72-1FE57C9E7D13}" type="slidenum">
              <a:rPr lang="en-GB" smtClean="0"/>
              <a:t>3</a:t>
            </a:fld>
            <a:endParaRPr lang="fi-FI"/>
          </a:p>
        </p:txBody>
      </p:sp>
      <p:pic>
        <p:nvPicPr>
          <p:cNvPr id="6" name="Picture 2" descr="\\echa\data\Directorates\A-shared\- Unit A3\10.2.5 Production of Publication materials; social media, audiovisuals and proof reading\Photos\Photos_contact unit A3\Graphs_illustrations\German_workshop\EN\all_wwwww_EN.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36035" y="1988840"/>
            <a:ext cx="3112429" cy="3293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1194592"/>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fi-FI" noProof="0" smtClean="0"/>
              <a:t>Taustaa</a:t>
            </a:r>
            <a:endParaRPr lang="fi-FI" noProof="0"/>
          </a:p>
        </p:txBody>
      </p:sp>
    </p:spTree>
    <p:extLst>
      <p:ext uri="{BB962C8B-B14F-4D97-AF65-F5344CB8AC3E}">
        <p14:creationId xmlns:p14="http://schemas.microsoft.com/office/powerpoint/2010/main" val="1034028880"/>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p:txBody>
          <a:bodyPr>
            <a:normAutofit fontScale="85000" lnSpcReduction="10000"/>
          </a:bodyPr>
          <a:lstStyle/>
          <a:p>
            <a:pPr>
              <a:spcBef>
                <a:spcPts val="600"/>
              </a:spcBef>
              <a:spcAft>
                <a:spcPts val="600"/>
              </a:spcAft>
            </a:pPr>
            <a:r>
              <a:rPr lang="fi-FI" noProof="0" smtClean="0"/>
              <a:t>Vastuullinen toiminta edellyttää tietoa aineiden vaaroista ja käyttötarkoituksista.</a:t>
            </a:r>
          </a:p>
          <a:p>
            <a:pPr>
              <a:spcBef>
                <a:spcPts val="600"/>
              </a:spcBef>
              <a:spcAft>
                <a:spcPts val="600"/>
              </a:spcAft>
            </a:pPr>
            <a:r>
              <a:rPr lang="fi-FI" noProof="0" smtClean="0"/>
              <a:t>REACH-asetuksen mukaan yksittäisillä yrityksillä on velvollisuus todistaa, että niiden toiminta on vastuullista – niiden on siis osoitettava aineidensa käytön turvallisuus.</a:t>
            </a:r>
          </a:p>
          <a:p>
            <a:pPr>
              <a:spcBef>
                <a:spcPts val="600"/>
              </a:spcBef>
              <a:spcAft>
                <a:spcPts val="600"/>
              </a:spcAft>
            </a:pPr>
            <a:r>
              <a:rPr lang="fi-FI" noProof="0" smtClean="0"/>
              <a:t>Yritykset keräävät ja analysoivat tietoa ja kirjaavat päätelmänsä rekisteröintiasiakirjaan.</a:t>
            </a:r>
          </a:p>
          <a:p>
            <a:pPr>
              <a:spcBef>
                <a:spcPts val="600"/>
              </a:spcBef>
              <a:spcAft>
                <a:spcPts val="600"/>
              </a:spcAft>
            </a:pPr>
            <a:r>
              <a:rPr lang="fi-FI" noProof="0" smtClean="0"/>
              <a:t>Rekisteröinneistä peräisin olevat tiedot julkaistaan kemikaaliviraston verkkosivustolla, ja niitä käyttävät viranomaiset.</a:t>
            </a:r>
          </a:p>
          <a:p>
            <a:pPr>
              <a:spcBef>
                <a:spcPts val="600"/>
              </a:spcBef>
              <a:spcAft>
                <a:spcPts val="600"/>
              </a:spcAft>
            </a:pPr>
            <a:r>
              <a:rPr lang="fi-FI" noProof="0" smtClean="0"/>
              <a:t>EU:n markkinoilla olevien kemikaalien rekisteröinnistä on julkaistu tietoa vaiheittain vuosina 2010, 2013 ja 2018.</a:t>
            </a:r>
          </a:p>
          <a:p>
            <a:pPr algn="just">
              <a:spcBef>
                <a:spcPts val="600"/>
              </a:spcBef>
              <a:spcAft>
                <a:spcPts val="600"/>
              </a:spcAft>
            </a:pPr>
            <a:endParaRPr lang="fi-FI" noProof="0"/>
          </a:p>
          <a:p>
            <a:endParaRPr lang="fi-FI" noProof="0"/>
          </a:p>
        </p:txBody>
      </p:sp>
      <p:sp>
        <p:nvSpPr>
          <p:cNvPr id="2" name="Slide Number Placeholder 1"/>
          <p:cNvSpPr>
            <a:spLocks noGrp="1"/>
          </p:cNvSpPr>
          <p:nvPr>
            <p:ph type="sldNum" sz="quarter" idx="12"/>
          </p:nvPr>
        </p:nvSpPr>
        <p:spPr/>
        <p:txBody>
          <a:bodyPr/>
          <a:lstStyle/>
          <a:p>
            <a:fld id="{53FE240C-791C-4FA0-BA72-1FE57C9E7D13}" type="slidenum">
              <a:rPr lang="en-GB" smtClean="0"/>
              <a:t>5</a:t>
            </a:fld>
            <a:endParaRPr lang="fi-FI"/>
          </a:p>
        </p:txBody>
      </p:sp>
      <p:sp>
        <p:nvSpPr>
          <p:cNvPr id="4" name="Title 3"/>
          <p:cNvSpPr>
            <a:spLocks noGrp="1"/>
          </p:cNvSpPr>
          <p:nvPr>
            <p:ph type="title"/>
          </p:nvPr>
        </p:nvSpPr>
        <p:spPr/>
        <p:txBody>
          <a:bodyPr/>
          <a:lstStyle/>
          <a:p>
            <a:r>
              <a:rPr lang="fi-FI" noProof="0" smtClean="0"/>
              <a:t>REACH-rekisteröinti</a:t>
            </a:r>
            <a:endParaRPr lang="fi-FI" noProof="0"/>
          </a:p>
        </p:txBody>
      </p:sp>
    </p:spTree>
    <p:extLst>
      <p:ext uri="{BB962C8B-B14F-4D97-AF65-F5344CB8AC3E}">
        <p14:creationId xmlns:p14="http://schemas.microsoft.com/office/powerpoint/2010/main" val="1684080388"/>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6</a:t>
            </a:fld>
            <a:endParaRPr lang="fi-FI"/>
          </a:p>
        </p:txBody>
      </p:sp>
      <p:sp>
        <p:nvSpPr>
          <p:cNvPr id="4" name="Title 3"/>
          <p:cNvSpPr>
            <a:spLocks noGrp="1"/>
          </p:cNvSpPr>
          <p:nvPr>
            <p:ph type="title"/>
          </p:nvPr>
        </p:nvSpPr>
        <p:spPr>
          <a:xfrm>
            <a:off x="467544" y="188640"/>
            <a:ext cx="8229600" cy="1143000"/>
          </a:xfrm>
        </p:spPr>
        <p:txBody>
          <a:bodyPr/>
          <a:lstStyle/>
          <a:p>
            <a:r>
              <a:rPr lang="fi-FI" sz="2400" noProof="0" smtClean="0"/>
              <a:t>Rekisteröintitiedon kulku</a:t>
            </a:r>
            <a:endParaRPr lang="fi-FI" sz="2400" noProof="0"/>
          </a:p>
        </p:txBody>
      </p:sp>
      <p:pic>
        <p:nvPicPr>
          <p:cNvPr id="36" name="Picture 2" descr="\\echa\data\Directorates\A-shared\- Unit A3\10.2.5 Production of Publication materials; social media, audiovisuals and proof reading\Photos\Photos_contact unit A3\Graphs_illustrations\German_workshop\EN\why.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617622">
            <a:off x="7440464" y="78246"/>
            <a:ext cx="1501459" cy="16144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cha\data\users\u08103\Roaming Profile\Desktop\information_on_chemicals.png"/>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561278" y="1342158"/>
            <a:ext cx="6675018" cy="4784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081210"/>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Slide Number Placeholder 1"/>
          <p:cNvSpPr>
            <a:spLocks noGrp="1"/>
          </p:cNvSpPr>
          <p:nvPr>
            <p:ph type="sldNum" sz="quarter" idx="12"/>
          </p:nvPr>
        </p:nvSpPr>
        <p:spPr/>
        <p:txBody>
          <a:bodyPr/>
          <a:lstStyle/>
          <a:p>
            <a:fld id="{53FE240C-791C-4FA0-BA72-1FE57C9E7D13}" type="slidenum">
              <a:rPr lang="en-GB" smtClean="0"/>
              <a:t>7</a:t>
            </a:fld>
            <a:endParaRPr lang="fi-FI"/>
          </a:p>
        </p:txBody>
      </p:sp>
      <p:sp>
        <p:nvSpPr>
          <p:cNvPr id="4" name="Title 3"/>
          <p:cNvSpPr>
            <a:spLocks noGrp="1"/>
          </p:cNvSpPr>
          <p:nvPr>
            <p:ph type="title"/>
          </p:nvPr>
        </p:nvSpPr>
        <p:spPr>
          <a:xfrm>
            <a:off x="179512" y="260648"/>
            <a:ext cx="8424936" cy="1217298"/>
          </a:xfrm>
        </p:spPr>
        <p:txBody>
          <a:bodyPr/>
          <a:lstStyle/>
          <a:p>
            <a:r>
              <a:rPr lang="fi-FI" noProof="0" smtClean="0"/>
              <a:t>Kemikaaleja koskevat julkiset tiedot</a:t>
            </a:r>
            <a:br/>
            <a:r>
              <a:rPr lang="fi-FI" noProof="0" smtClean="0"/>
              <a:t>ovat peräisin rekisteröinneistä</a:t>
            </a:r>
            <a:endParaRPr lang="fi-FI" noProof="0"/>
          </a:p>
        </p:txBody>
      </p:sp>
      <p:grpSp>
        <p:nvGrpSpPr>
          <p:cNvPr id="6" name="Group 1"/>
          <p:cNvGrpSpPr/>
          <p:nvPr/>
        </p:nvGrpSpPr>
        <p:grpSpPr>
          <a:xfrm>
            <a:off x="7007423" y="1366838"/>
            <a:ext cx="1597025" cy="1557337"/>
            <a:chOff x="539440" y="2155825"/>
            <a:chExt cx="1597132" cy="1557579"/>
          </a:xfrm>
        </p:grpSpPr>
        <p:sp>
          <p:nvSpPr>
            <p:cNvPr id="7" name="Oval 39"/>
            <p:cNvSpPr>
              <a:spLocks noChangeArrowheads="1"/>
            </p:cNvSpPr>
            <p:nvPr/>
          </p:nvSpPr>
          <p:spPr bwMode="auto">
            <a:xfrm>
              <a:off x="539440" y="2155825"/>
              <a:ext cx="1597132" cy="1557579"/>
            </a:xfrm>
            <a:prstGeom prst="ellipse">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8" name="Oval 40"/>
            <p:cNvSpPr>
              <a:spLocks noChangeArrowheads="1"/>
            </p:cNvSpPr>
            <p:nvPr/>
          </p:nvSpPr>
          <p:spPr bwMode="auto">
            <a:xfrm>
              <a:off x="653740" y="2266950"/>
              <a:ext cx="1362182" cy="1328448"/>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pic>
          <p:nvPicPr>
            <p:cNvPr id="9" name="Picture 2" descr="http://0.tqn.com/d/chemistry/1/0/O/5/1/bisphenol_a.jpg">
              <a:hlinkClick r:id="rId4"/>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719" y="2717645"/>
              <a:ext cx="1152128" cy="442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Left Arrow 2"/>
          <p:cNvSpPr>
            <a:spLocks noChangeArrowheads="1"/>
          </p:cNvSpPr>
          <p:nvPr/>
        </p:nvSpPr>
        <p:spPr bwMode="auto">
          <a:xfrm>
            <a:off x="5940225" y="1989138"/>
            <a:ext cx="756047" cy="319087"/>
          </a:xfrm>
          <a:prstGeom prst="leftArrow">
            <a:avLst>
              <a:gd name="adj1" fmla="val 50000"/>
              <a:gd name="adj2" fmla="val 50084"/>
            </a:avLst>
          </a:prstGeom>
          <a:noFill/>
          <a:ln w="9525" algn="ctr">
            <a:solidFill>
              <a:schemeClr val="accent1"/>
            </a:solidFill>
            <a:rou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eaLnBrk="1" hangingPunct="1">
              <a:spcBef>
                <a:spcPct val="25000"/>
              </a:spcBef>
              <a:buClrTx/>
              <a:buFontTx/>
              <a:buNone/>
            </a:pPr>
            <a:endParaRPr lang="en-GB" altLang="en-US" sz="1400">
              <a:solidFill>
                <a:srgbClr val="FFFFFF"/>
              </a:solidFill>
            </a:endParaRPr>
          </a:p>
        </p:txBody>
      </p:sp>
      <p:sp>
        <p:nvSpPr>
          <p:cNvPr id="11" name="Title 1"/>
          <p:cNvSpPr txBox="1"/>
          <p:nvPr/>
        </p:nvSpPr>
        <p:spPr bwMode="auto">
          <a:xfrm>
            <a:off x="107504" y="2039598"/>
            <a:ext cx="3384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fi-FI" altLang="en-US" sz="1600" b="1">
                <a:solidFill>
                  <a:srgbClr val="0046AD"/>
                </a:solidFill>
              </a:rPr>
              <a:t>InfoCard</a:t>
            </a:r>
          </a:p>
        </p:txBody>
      </p:sp>
      <p:sp>
        <p:nvSpPr>
          <p:cNvPr id="12" name="Title 1"/>
          <p:cNvSpPr txBox="1"/>
          <p:nvPr/>
        </p:nvSpPr>
        <p:spPr bwMode="auto">
          <a:xfrm>
            <a:off x="107504" y="4100627"/>
            <a:ext cx="23050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fi-FI" altLang="en-US" sz="1600" b="1">
                <a:solidFill>
                  <a:srgbClr val="0046AD"/>
                </a:solidFill>
              </a:rPr>
              <a:t>Suppea profiili</a:t>
            </a:r>
          </a:p>
        </p:txBody>
      </p:sp>
      <p:grpSp>
        <p:nvGrpSpPr>
          <p:cNvPr id="13" name="Group 15"/>
          <p:cNvGrpSpPr/>
          <p:nvPr/>
        </p:nvGrpSpPr>
        <p:grpSpPr>
          <a:xfrm>
            <a:off x="1756717" y="5557134"/>
            <a:ext cx="863600" cy="1000777"/>
            <a:chOff x="1511575" y="3526359"/>
            <a:chExt cx="864119" cy="1021351"/>
          </a:xfrm>
        </p:grpSpPr>
        <p:pic>
          <p:nvPicPr>
            <p:cNvPr id="14"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359"/>
              <a:ext cx="504070" cy="503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7"/>
            <p:cNvSpPr txBox="1">
              <a:spLocks noChangeArrowheads="1"/>
            </p:cNvSpPr>
            <p:nvPr/>
          </p:nvSpPr>
          <p:spPr bwMode="auto">
            <a:xfrm>
              <a:off x="1511575" y="4202196"/>
              <a:ext cx="864119" cy="34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fi-FI" altLang="en-US" sz="800">
                  <a:solidFill>
                    <a:srgbClr val="000000"/>
                  </a:solidFill>
                </a:rPr>
                <a:t>Rekisteröintiasiakirjat</a:t>
              </a:r>
            </a:p>
          </p:txBody>
        </p:sp>
      </p:grpSp>
      <p:grpSp>
        <p:nvGrpSpPr>
          <p:cNvPr id="16" name="Group 15"/>
          <p:cNvGrpSpPr/>
          <p:nvPr/>
        </p:nvGrpSpPr>
        <p:grpSpPr>
          <a:xfrm>
            <a:off x="2771800" y="5550183"/>
            <a:ext cx="865187" cy="873293"/>
            <a:chOff x="1511575" y="3525698"/>
            <a:chExt cx="864119" cy="891942"/>
          </a:xfrm>
        </p:grpSpPr>
        <p:pic>
          <p:nvPicPr>
            <p:cNvPr id="17"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698"/>
              <a:ext cx="504070" cy="505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fi-FI" altLang="en-US" sz="800">
                  <a:solidFill>
                    <a:srgbClr val="000000"/>
                  </a:solidFill>
                </a:rPr>
                <a:t>CoRAP-toimintasuunnitelman mukainen luettelo</a:t>
              </a:r>
            </a:p>
          </p:txBody>
        </p:sp>
      </p:grpSp>
      <p:grpSp>
        <p:nvGrpSpPr>
          <p:cNvPr id="19" name="Group 18"/>
          <p:cNvGrpSpPr/>
          <p:nvPr/>
        </p:nvGrpSpPr>
        <p:grpSpPr>
          <a:xfrm>
            <a:off x="3784923" y="5542978"/>
            <a:ext cx="865187" cy="994410"/>
            <a:chOff x="1511575" y="3525896"/>
            <a:chExt cx="864119" cy="1014854"/>
          </a:xfrm>
        </p:grpSpPr>
        <p:pic>
          <p:nvPicPr>
            <p:cNvPr id="20"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5896"/>
              <a:ext cx="504070" cy="50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fi-FI" altLang="en-US" sz="800">
                  <a:solidFill>
                    <a:srgbClr val="000000"/>
                  </a:solidFill>
                </a:rPr>
                <a:t>Luvanvaraisten aineiden luettelo</a:t>
              </a:r>
            </a:p>
          </p:txBody>
        </p:sp>
      </p:grpSp>
      <p:grpSp>
        <p:nvGrpSpPr>
          <p:cNvPr id="22" name="Group 21"/>
          <p:cNvGrpSpPr/>
          <p:nvPr/>
        </p:nvGrpSpPr>
        <p:grpSpPr>
          <a:xfrm>
            <a:off x="4800601" y="5542978"/>
            <a:ext cx="863600" cy="873845"/>
            <a:chOff x="1511575" y="3526567"/>
            <a:chExt cx="864119" cy="891073"/>
          </a:xfrm>
        </p:grpSpPr>
        <p:pic>
          <p:nvPicPr>
            <p:cNvPr id="23"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fi-FI" altLang="en-US" sz="800">
                  <a:solidFill>
                    <a:srgbClr val="000000"/>
                  </a:solidFill>
                </a:rPr>
                <a:t>Rajoituksenalaisten aineiden luettelo</a:t>
              </a:r>
            </a:p>
          </p:txBody>
        </p:sp>
      </p:grpSp>
      <p:grpSp>
        <p:nvGrpSpPr>
          <p:cNvPr id="25" name="Group 24"/>
          <p:cNvGrpSpPr/>
          <p:nvPr/>
        </p:nvGrpSpPr>
        <p:grpSpPr>
          <a:xfrm>
            <a:off x="5802238" y="5542978"/>
            <a:ext cx="865188" cy="995479"/>
            <a:chOff x="1511575" y="3526255"/>
            <a:chExt cx="864119" cy="1014495"/>
          </a:xfrm>
        </p:grpSpPr>
        <p:pic>
          <p:nvPicPr>
            <p:cNvPr id="26"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fi-FI" altLang="en-US" sz="800">
                  <a:solidFill>
                    <a:srgbClr val="000000"/>
                  </a:solidFill>
                </a:rPr>
                <a:t>Yhdenmukaistetut luokitukset ja merkinnät</a:t>
              </a:r>
            </a:p>
          </p:txBody>
        </p:sp>
      </p:grpSp>
      <p:grpSp>
        <p:nvGrpSpPr>
          <p:cNvPr id="28" name="Group 27"/>
          <p:cNvGrpSpPr/>
          <p:nvPr/>
        </p:nvGrpSpPr>
        <p:grpSpPr>
          <a:xfrm>
            <a:off x="6810350" y="5542978"/>
            <a:ext cx="865188" cy="995479"/>
            <a:chOff x="1511575" y="3526255"/>
            <a:chExt cx="864119" cy="1014495"/>
          </a:xfrm>
        </p:grpSpPr>
        <p:pic>
          <p:nvPicPr>
            <p:cNvPr id="29"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255"/>
              <a:ext cx="504070" cy="504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a:spLocks noChangeArrowheads="1"/>
            </p:cNvSpPr>
            <p:nvPr/>
          </p:nvSpPr>
          <p:spPr bwMode="auto">
            <a:xfrm>
              <a:off x="1511575" y="4202196"/>
              <a:ext cx="8641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fi-FI" altLang="en-US" sz="800">
                  <a:solidFill>
                    <a:srgbClr val="000000"/>
                  </a:solidFill>
                </a:rPr>
                <a:t>Hyväksytyt tehoaineet</a:t>
              </a:r>
            </a:p>
          </p:txBody>
        </p:sp>
      </p:grpSp>
      <p:grpSp>
        <p:nvGrpSpPr>
          <p:cNvPr id="31" name="Group 30"/>
          <p:cNvGrpSpPr/>
          <p:nvPr/>
        </p:nvGrpSpPr>
        <p:grpSpPr>
          <a:xfrm>
            <a:off x="7838604" y="5542978"/>
            <a:ext cx="863600" cy="873845"/>
            <a:chOff x="1511575" y="3526567"/>
            <a:chExt cx="864119" cy="891073"/>
          </a:xfrm>
        </p:grpSpPr>
        <p:pic>
          <p:nvPicPr>
            <p:cNvPr id="32" name="Picture 6">
              <a:hlinkClick r:id="rId6"/>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91600" y="3526567"/>
              <a:ext cx="504070" cy="50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a:spLocks noChangeArrowheads="1"/>
            </p:cNvSpPr>
            <p:nvPr/>
          </p:nvSpPr>
          <p:spPr bwMode="auto">
            <a:xfrm>
              <a:off x="1511575" y="4202196"/>
              <a:ext cx="8641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742950" indent="-28575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1143000" indent="-228600"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1600200" indent="-2286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57400" indent="-228600" eaLnBrk="0" hangingPunct="0">
                <a:spcBef>
                  <a:spcPct val="20000"/>
                </a:spcBef>
                <a:buClr>
                  <a:schemeClr val="hlink"/>
                </a:buClr>
                <a:buChar char="•"/>
                <a:defRPr sz="2000">
                  <a:solidFill>
                    <a:schemeClr val="tx1"/>
                  </a:solidFill>
                  <a:latin typeface="Arial"/>
                  <a:ea typeface="MS PGothic" pitchFamily="34" charset="-128"/>
                </a:defRPr>
              </a:lvl5pPr>
              <a:lvl6pPr marL="25146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718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290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886200"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lgn="ctr" eaLnBrk="1" hangingPunct="1">
                <a:spcBef>
                  <a:spcPct val="25000"/>
                </a:spcBef>
                <a:buClrTx/>
                <a:buFontTx/>
                <a:buNone/>
              </a:pPr>
              <a:r>
                <a:rPr lang="fi-FI" altLang="en-US" sz="800">
                  <a:solidFill>
                    <a:srgbClr val="000000"/>
                  </a:solidFill>
                </a:rPr>
                <a:t>PIC-asetuksen liite I</a:t>
              </a:r>
            </a:p>
          </p:txBody>
        </p:sp>
      </p:grpSp>
      <p:sp>
        <p:nvSpPr>
          <p:cNvPr id="34" name="Title 1"/>
          <p:cNvSpPr txBox="1"/>
          <p:nvPr/>
        </p:nvSpPr>
        <p:spPr bwMode="auto">
          <a:xfrm>
            <a:off x="107504" y="5825579"/>
            <a:ext cx="2305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Char char="•"/>
              <a:defRPr sz="2200">
                <a:solidFill>
                  <a:schemeClr val="tx1"/>
                </a:solidFill>
                <a:latin typeface="Verdana" panose="020b0604030504040204" pitchFamily="34" charset="0"/>
                <a:ea typeface="MS PGothic" pitchFamily="34" charset="-128"/>
              </a:defRPr>
            </a:lvl1pPr>
            <a:lvl2pPr marL="446088" indent="-177800" eaLnBrk="0" hangingPunct="0">
              <a:spcBef>
                <a:spcPct val="20000"/>
              </a:spcBef>
              <a:buClr>
                <a:schemeClr val="tx2"/>
              </a:buClr>
              <a:buChar char="•"/>
              <a:defRPr>
                <a:solidFill>
                  <a:schemeClr val="tx1"/>
                </a:solidFill>
                <a:latin typeface="Verdana" panose="020b0604030504040204" pitchFamily="34" charset="0"/>
                <a:ea typeface="MS PGothic" pitchFamily="34" charset="-128"/>
              </a:defRPr>
            </a:lvl2pPr>
            <a:lvl3pPr marL="625475" indent="-179388" eaLnBrk="0" hangingPunct="0">
              <a:spcBef>
                <a:spcPct val="20000"/>
              </a:spcBef>
              <a:buClr>
                <a:schemeClr val="tx2"/>
              </a:buClr>
              <a:buChar char="•"/>
              <a:defRPr sz="1400">
                <a:solidFill>
                  <a:schemeClr val="tx1"/>
                </a:solidFill>
                <a:latin typeface="Verdana" panose="020b0604030504040204" pitchFamily="34" charset="0"/>
                <a:ea typeface="MS PGothic" pitchFamily="34" charset="-128"/>
              </a:defRPr>
            </a:lvl3pPr>
            <a:lvl4pPr marL="803275" indent="-177800" eaLnBrk="0" hangingPunct="0">
              <a:spcBef>
                <a:spcPct val="20000"/>
              </a:spcBef>
              <a:buClr>
                <a:schemeClr val="tx2"/>
              </a:buClr>
              <a:buChar char="•"/>
              <a:defRPr sz="1200">
                <a:solidFill>
                  <a:schemeClr val="tx1"/>
                </a:solidFill>
                <a:latin typeface="Verdana" panose="020b0604030504040204" pitchFamily="34" charset="0"/>
                <a:ea typeface="MS PGothic" pitchFamily="34" charset="-128"/>
              </a:defRPr>
            </a:lvl4pPr>
            <a:lvl5pPr marL="2073275" indent="-228600" eaLnBrk="0" hangingPunct="0">
              <a:spcBef>
                <a:spcPct val="20000"/>
              </a:spcBef>
              <a:buClr>
                <a:schemeClr val="hlink"/>
              </a:buClr>
              <a:buChar char="•"/>
              <a:defRPr sz="2000">
                <a:solidFill>
                  <a:schemeClr val="tx1"/>
                </a:solidFill>
                <a:latin typeface="Arial"/>
                <a:ea typeface="MS PGothic" pitchFamily="34" charset="-128"/>
              </a:defRPr>
            </a:lvl5pPr>
            <a:lvl6pPr marL="25304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6pPr>
            <a:lvl7pPr marL="29876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7pPr>
            <a:lvl8pPr marL="34448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8pPr>
            <a:lvl9pPr marL="3902075" indent="-228600" eaLnBrk="0" fontAlgn="base" hangingPunct="0">
              <a:spcBef>
                <a:spcPct val="20000"/>
              </a:spcBef>
              <a:spcAft>
                <a:spcPct val="0"/>
              </a:spcAft>
              <a:buClr>
                <a:schemeClr val="hlink"/>
              </a:buClr>
              <a:buChar char="•"/>
              <a:defRPr sz="2000">
                <a:solidFill>
                  <a:schemeClr val="tx1"/>
                </a:solidFill>
                <a:latin typeface="Arial"/>
                <a:ea typeface="MS PGothic" pitchFamily="34" charset="-128"/>
              </a:defRPr>
            </a:lvl9pPr>
          </a:lstStyle>
          <a:p>
            <a:pPr>
              <a:spcBef>
                <a:spcPct val="0"/>
              </a:spcBef>
              <a:buClrTx/>
              <a:buFontTx/>
              <a:buNone/>
            </a:pPr>
            <a:r>
              <a:rPr lang="fi-FI" altLang="en-US" sz="1600" b="1">
                <a:solidFill>
                  <a:srgbClr val="0046AD"/>
                </a:solidFill>
              </a:rPr>
              <a:t>Lähdetiedot</a:t>
            </a:r>
          </a:p>
        </p:txBody>
      </p:sp>
      <p:pic>
        <p:nvPicPr>
          <p:cNvPr id="35" name="Picture 2" descr="\\echa\data\users\u11111\Roaming Profile\Desktop\FINAL_GUI\screenshots\infocard.jp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424549" y="1625260"/>
            <a:ext cx="2294899" cy="149074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3189012" y="3356992"/>
            <a:ext cx="2751140"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427153"/>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fi-FI" noProof="0" smtClean="0"/>
              <a:t>REACH-rekisteröinti vuonna 2018</a:t>
            </a:r>
            <a:endParaRPr lang="fi-FI" noProof="0"/>
          </a:p>
        </p:txBody>
      </p:sp>
    </p:spTree>
    <p:extLst>
      <p:ext uri="{BB962C8B-B14F-4D97-AF65-F5344CB8AC3E}">
        <p14:creationId xmlns:p14="http://schemas.microsoft.com/office/powerpoint/2010/main" val="1318566321"/>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spTree>
      <p:nvGrpSpPr>
        <p:cNvPr id="1" name=""/>
        <p:cNvGrpSpPr/>
        <p:nvPr/>
      </p:nvGrpSpPr>
      <p:grpSpPr>
        <a:xfrm>
          <a:off x="0" y="0"/>
          <a:ext cx="0" cy="0"/>
        </a:xfrm>
      </p:grpSpPr>
      <p:sp>
        <p:nvSpPr>
          <p:cNvPr id="5" name="Content Placeholder 4"/>
          <p:cNvSpPr>
            <a:spLocks noGrp="1"/>
          </p:cNvSpPr>
          <p:nvPr>
            <p:ph idx="1"/>
          </p:nvPr>
        </p:nvSpPr>
        <p:spPr>
          <a:xfrm>
            <a:off x="457200" y="1600200"/>
            <a:ext cx="8507288" cy="4781128"/>
          </a:xfrm>
        </p:spPr>
        <p:txBody>
          <a:bodyPr>
            <a:normAutofit fontScale="77500" lnSpcReduction="20000"/>
          </a:bodyPr>
          <a:lstStyle/>
          <a:p>
            <a:pPr>
              <a:spcBef>
                <a:spcPts val="600"/>
              </a:spcBef>
              <a:spcAft>
                <a:spcPts val="1200"/>
              </a:spcAft>
            </a:pPr>
            <a:r>
              <a:rPr lang="fi-FI" sz="2800" noProof="0" smtClean="0"/>
              <a:t>Vaiheittain rekisteröitävien aineiden rekisteröinnin kolmas ja viimeinen määräaika</a:t>
            </a:r>
          </a:p>
          <a:p>
            <a:pPr>
              <a:spcBef>
                <a:spcPts val="600"/>
              </a:spcBef>
              <a:spcAft>
                <a:spcPts val="1200"/>
              </a:spcAft>
            </a:pPr>
            <a:r>
              <a:rPr lang="fi-FI" sz="2800" noProof="0" smtClean="0"/>
              <a:t>Koskee yrityksiä, jotka valmistavat tai tuovat unioniin kemiallisia aineita 1–100 tonnia vuodessa ja jotka ovat tehneet niille esirekisteröinnin</a:t>
            </a:r>
          </a:p>
          <a:p>
            <a:pPr>
              <a:spcBef>
                <a:spcPts val="600"/>
              </a:spcBef>
              <a:spcAft>
                <a:spcPts val="1200"/>
              </a:spcAft>
            </a:pPr>
            <a:r>
              <a:rPr lang="fi-FI" sz="2800" noProof="0" smtClean="0"/>
              <a:t>Mitä uutta?</a:t>
            </a:r>
          </a:p>
          <a:p>
            <a:pPr lvl="1">
              <a:spcBef>
                <a:spcPct val="25000"/>
              </a:spcBef>
              <a:spcAft>
                <a:spcPts val="600"/>
              </a:spcAft>
              <a:tabLst>
                <a:tab pos="388938"/>
                <a:tab pos="576263"/>
              </a:tabLst>
            </a:pPr>
            <a:r>
              <a:rPr lang="fi-FI" altLang="en-US" noProof="0" smtClean="0">
                <a:solidFill>
                  <a:srgbClr val="000000"/>
                </a:solidFill>
              </a:rPr>
              <a:t>Pk-yritysten osuus on suurempi </a:t>
            </a:r>
          </a:p>
          <a:p>
            <a:pPr lvl="1">
              <a:spcBef>
                <a:spcPct val="25000"/>
              </a:spcBef>
              <a:spcAft>
                <a:spcPts val="600"/>
              </a:spcAft>
              <a:tabLst>
                <a:tab pos="388938"/>
                <a:tab pos="576263"/>
              </a:tabLst>
            </a:pPr>
            <a:r>
              <a:rPr lang="fi-FI" altLang="en-US" noProof="0" smtClean="0">
                <a:solidFill>
                  <a:srgbClr val="000000"/>
                </a:solidFill>
              </a:rPr>
              <a:t>Monet pk-yritykset voivat harkita ryhtyvänsä ensimmäistä kertaa päärekisteröijäksi</a:t>
            </a:r>
          </a:p>
          <a:p>
            <a:pPr lvl="1">
              <a:spcBef>
                <a:spcPct val="25000"/>
              </a:spcBef>
              <a:spcAft>
                <a:spcPts val="600"/>
              </a:spcAft>
              <a:tabLst>
                <a:tab pos="388938"/>
                <a:tab pos="576263"/>
              </a:tabLst>
            </a:pPr>
            <a:r>
              <a:rPr lang="fi-FI" altLang="en-US" noProof="0" smtClean="0">
                <a:solidFill>
                  <a:srgbClr val="000000"/>
                </a:solidFill>
              </a:rPr>
              <a:t>Monia pieniä tietojenvaihtofoorumeja (SIEF) tai vain yhden rekisteröijän muodostamia tietojenvaihtofoorumeja</a:t>
            </a:r>
          </a:p>
          <a:p>
            <a:pPr lvl="1">
              <a:spcBef>
                <a:spcPct val="25000"/>
              </a:spcBef>
              <a:spcAft>
                <a:spcPts val="600"/>
              </a:spcAft>
              <a:tabLst>
                <a:tab pos="388938"/>
                <a:tab pos="576263"/>
              </a:tabLst>
            </a:pPr>
            <a:r>
              <a:rPr lang="fi-FI" altLang="en-US" noProof="0" smtClean="0">
                <a:solidFill>
                  <a:srgbClr val="000000"/>
                </a:solidFill>
              </a:rPr>
              <a:t>Vähemmän tietoa </a:t>
            </a:r>
            <a:r>
              <a:rPr lang="en-GB" altLang="en-US" noProof="0" smtClean="0">
                <a:solidFill>
                  <a:srgbClr val="000000"/>
                </a:solidFill>
                <a:sym typeface="Wingdings" panose="05000000000000000000" pitchFamily="2" charset="2"/>
              </a:rPr>
              <a:t></a:t>
            </a:r>
            <a:r>
              <a:rPr lang="fi-FI" altLang="en-US" noProof="0" smtClean="0">
                <a:solidFill>
                  <a:srgbClr val="000000"/>
                </a:solidFill>
              </a:rPr>
              <a:t> tarve luoda uutta tietoa</a:t>
            </a:r>
          </a:p>
          <a:p>
            <a:pPr lvl="1">
              <a:spcBef>
                <a:spcPct val="25000"/>
              </a:spcBef>
              <a:spcAft>
                <a:spcPts val="600"/>
              </a:spcAft>
              <a:tabLst>
                <a:tab pos="388938"/>
                <a:tab pos="576263"/>
              </a:tabLst>
            </a:pPr>
            <a:r>
              <a:rPr lang="fi-FI" altLang="en-US" noProof="0" smtClean="0">
                <a:solidFill>
                  <a:srgbClr val="000000"/>
                </a:solidFill>
              </a:rPr>
              <a:t>Eritasoisia toimialajärjestöjä</a:t>
            </a:r>
          </a:p>
          <a:p>
            <a:pPr lvl="1">
              <a:spcBef>
                <a:spcPct val="25000"/>
              </a:spcBef>
              <a:spcAft>
                <a:spcPts val="600"/>
              </a:spcAft>
              <a:tabLst>
                <a:tab pos="388938"/>
                <a:tab pos="576263"/>
              </a:tabLst>
            </a:pPr>
            <a:r>
              <a:rPr lang="fi-FI" altLang="en-US" noProof="0" smtClean="0">
                <a:solidFill>
                  <a:srgbClr val="000000"/>
                </a:solidFill>
              </a:rPr>
              <a:t>Uusia taloudellisia ja poliittisia toimintaympäristöjä</a:t>
            </a:r>
          </a:p>
          <a:p>
            <a:pPr algn="just">
              <a:spcBef>
                <a:spcPts val="600"/>
              </a:spcBef>
              <a:spcAft>
                <a:spcPts val="1200"/>
              </a:spcAft>
            </a:pPr>
            <a:endParaRPr lang="fi-FI" noProof="0"/>
          </a:p>
        </p:txBody>
      </p:sp>
      <p:sp>
        <p:nvSpPr>
          <p:cNvPr id="2" name="Slide Number Placeholder 1"/>
          <p:cNvSpPr>
            <a:spLocks noGrp="1"/>
          </p:cNvSpPr>
          <p:nvPr>
            <p:ph type="sldNum" sz="quarter" idx="12"/>
          </p:nvPr>
        </p:nvSpPr>
        <p:spPr/>
        <p:txBody>
          <a:bodyPr/>
          <a:lstStyle/>
          <a:p>
            <a:fld id="{53FE240C-791C-4FA0-BA72-1FE57C9E7D13}" type="slidenum">
              <a:rPr lang="en-GB" smtClean="0"/>
              <a:t>9</a:t>
            </a:fld>
            <a:endParaRPr lang="fi-FI"/>
          </a:p>
        </p:txBody>
      </p:sp>
      <p:sp>
        <p:nvSpPr>
          <p:cNvPr id="4" name="Title 3"/>
          <p:cNvSpPr>
            <a:spLocks noGrp="1"/>
          </p:cNvSpPr>
          <p:nvPr>
            <p:ph type="title"/>
          </p:nvPr>
        </p:nvSpPr>
        <p:spPr/>
        <p:txBody>
          <a:bodyPr/>
          <a:lstStyle/>
          <a:p>
            <a:r>
              <a:rPr lang="fi-FI" noProof="0" smtClean="0"/>
              <a:t>REACH 2018</a:t>
            </a:r>
            <a:endParaRPr lang="fi-FI" noProof="0"/>
          </a:p>
        </p:txBody>
      </p:sp>
    </p:spTree>
    <p:extLst>
      <p:ext uri="{BB962C8B-B14F-4D97-AF65-F5344CB8AC3E}">
        <p14:creationId xmlns:p14="http://schemas.microsoft.com/office/powerpoint/2010/main" val="759049128"/>
      </p:ext>
    </p:extLst>
  </p:cSld>
  <p:clrMapOvr>
    <a:masterClrMapping/>
  </p:clrMapOvr>
  <p:transition/>
  <p:timing/>
</p:sld>
</file>

<file path=ppt/tags/tag1.xml><?xml version="1.0" encoding="utf-8"?>
<p:tagLst xmlns:p="http://schemas.openxmlformats.org/presentationml/2006/main">
  <p:tag name="AS_NET" val="4.0.30319.42000"/>
  <p:tag name="AS_OS" val="Microsoft Windows NT 6.3.9600.0"/>
  <p:tag name="AS_RELEASE_DATE" val="2016.10.26"/>
  <p:tag name="AS_TITLE" val="Aspose.Slides for .NET 4.0 Client Profile"/>
  <p:tag name="AS_VERSION" val="16.10.0.0"/>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_rels/item4.xml.rels>&#65279;<?xml version="1.0" encoding="utf-8" standalone="yes"?><Relationships xmlns="http://schemas.openxmlformats.org/package/2006/relationships"><Relationship Id="rId1" Type="http://schemas.openxmlformats.org/officeDocument/2006/relationships/customXmlProps" Target="itemProps4.xml" /></Relationships>
</file>

<file path=customXml/_rels/item5.xml.rels>&#65279;<?xml version="1.0" encoding="utf-8" standalone="yes"?><Relationships xmlns="http://schemas.openxmlformats.org/package/2006/relationships"><Relationship Id="rId1" Type="http://schemas.openxmlformats.org/officeDocument/2006/relationships/customXmlProps" Target="itemProps5.xml" /></Relationships>
</file>

<file path=customXml/item1.xml><?xml version="1.0" encoding="utf-8"?>
<?mso-contentType ?>
<SharedContentType xmlns="Microsoft.SharePoint.Taxonomy.ContentTypeSync" SourceId="5f69e26b-beb5-49c8-89f9-b5a0fae19f51" ContentTypeId="0x010100B558917389A54ADDB58930FBD7E6FD57008586DED9191B4C4CBD31A5DF7F304A71" PreviousValue="false"/>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ECHADocumentTypeTaxHTField0 xmlns="1a101ee2-a8a8-4e0f-bfd9-aff15f9bc839">
      <Terms xmlns="http://schemas.microsoft.com/office/infopath/2007/PartnerControls"/>
    </ECHADocumentTypeTaxHTField0>
    <ECHAProcessTaxHTField0 xmlns="1a101ee2-a8a8-4e0f-bfd9-aff15f9bc839">
      <Terms xmlns="http://schemas.microsoft.com/office/infopath/2007/PartnerControls">
        <TermInfo xmlns="http://schemas.microsoft.com/office/infopath/2007/PartnerControls">
          <TermName xmlns="http://schemas.microsoft.com/office/infopath/2007/PartnerControls">10.12 Production and Implementation of Communication outputs</TermName>
          <TermId xmlns="http://schemas.microsoft.com/office/infopath/2007/PartnerControls">0979686c-f827-4cff-a947-2fd9d24cc3a4</TermId>
        </TermInfo>
      </Terms>
    </ECHAProcessTaxHTField0>
    <_dlc_DocId xmlns="b80ede5c-af4c-4bf2-9a87-706a3579dc11">ACTV10-6-53894</_dlc_DocId>
    <TaxCatchAll xmlns="b80ede5c-af4c-4bf2-9a87-706a3579dc11">
      <Value>3</Value>
      <Value>1</Value>
    </TaxCatchAll>
    <ECHASecClassTaxHTField0 xmlns="1a101ee2-a8a8-4e0f-bfd9-aff15f9bc839">
      <Terms xmlns="http://schemas.microsoft.com/office/infopath/2007/PartnerControls">
        <TermInfo xmlns="http://schemas.microsoft.com/office/infopath/2007/PartnerControls">
          <TermName>Internal</TermName>
          <TermId>a0307bc2-faf9-4068-8aeb-b713e4fa2a0f</TermId>
        </TermInfo>
      </Terms>
    </ECHASecClassTaxHTField0>
    <_dlc_DocIdUrl xmlns="b80ede5c-af4c-4bf2-9a87-706a3579dc11">
      <Url>https://activity.echa.europa.eu/sites/act-10/process-10-11/_layouts/DocIdRedir.aspx?ID=ACTV10-6-53894</Url>
      <Description>ACTV10-6-53894</Description>
    </_dlc_DocIdUrl>
    <ECHACategoryTaxHTField0 xmlns="1a101ee2-a8a8-4e0f-bfd9-aff15f9bc839">
      <Terms xmlns="http://schemas.microsoft.com/office/infopath/2007/PartnerControls"/>
    </ECHACategoryTaxHTField0>
  </documentManagement>
</p:properties>
</file>

<file path=customXml/item5.xml><?xml version="1.0" encoding="utf-8"?>
<ct:contentTypeSchema xmlns:ct="http://schemas.microsoft.com/office/2006/metadata/contentType" xmlns:ma="http://schemas.microsoft.com/office/2006/metadata/properties/metaAttributes" ct:_="" ma:_="" ma:contentTypeName="ECHA Process Document" ma:contentTypeID="0x010100B558917389A54ADDB58930FBD7E6FD57008586DED9191B4C4CBD31A5DF7F304A71006D3FFE2B6013534BB5FDEF3B980D4C31" ma:contentTypeVersion="16" ma:contentTypeDescription="Content type for ECHA process documents" ma:contentTypeScope="" ma:versionID="8dc8a49e89d291db91322531bb3d964e">
  <xsd:schema xmlns:xsd="http://www.w3.org/2001/XMLSchema" xmlns:xs="http://www.w3.org/2001/XMLSchema" xmlns:p="http://schemas.microsoft.com/office/2006/metadata/properties" xmlns:ns2="1a101ee2-a8a8-4e0f-bfd9-aff15f9bc839" xmlns:ns3="b80ede5c-af4c-4bf2-9a87-706a3579dc11" targetNamespace="http://schemas.microsoft.com/office/2006/metadata/properties" ma:root="true" ma:fieldsID="d7a7795f9788c218c04520a861492bdf" ns2:_="" ns3:_="">
    <xsd:import namespace="1a101ee2-a8a8-4e0f-bfd9-aff15f9bc839"/>
    <xsd:import namespace="b80ede5c-af4c-4bf2-9a87-706a3579dc11"/>
    <xsd:element name="properties">
      <xsd:complexType>
        <xsd:sequence>
          <xsd:element name="documentManagement">
            <xsd:complexType>
              <xsd:all>
                <xsd:element ref="ns3:_dlc_DocId" minOccurs="0"/>
                <xsd:element ref="ns3:_dlc_DocIdUrl" minOccurs="0"/>
                <xsd:element ref="ns3:_dlc_DocIdPersistId" minOccurs="0"/>
                <xsd:element ref="ns2:ECHADocumentTypeTaxHTField0" minOccurs="0"/>
                <xsd:element ref="ns3:TaxCatchAll" minOccurs="0"/>
                <xsd:element ref="ns3:TaxCatchAllLabel" minOccurs="0"/>
                <xsd:element ref="ns2:ECHASecClassTaxHTField0" minOccurs="0"/>
                <xsd:element ref="ns2:ECHAProcessTaxHTField0" minOccurs="0"/>
                <xsd:element ref="ns2:ECHACategory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101ee2-a8a8-4e0f-bfd9-aff15f9bc839" elementFormDefault="qualified">
    <xsd:import namespace="http://schemas.microsoft.com/office/2006/documentManagement/types"/>
    <xsd:import namespace="http://schemas.microsoft.com/office/infopath/2007/PartnerControls"/>
    <xsd:element name="ECHADocumentTypeTaxHTField0" ma:index="11" nillable="true" ma:taxonomy="true" ma:internalName="gd32339cd0b5409a9fdb05f9583968bc" ma:taxonomyFieldName="ECHADocumentType" ma:displayName="Document type" ma:readOnly="false" ma:fieldId="{0d32339c-d0b5-409a-9fdb-05f9583968bc}" ma:sspId="5f69e26b-beb5-49c8-89f9-b5a0fae19f51" ma:termSetId="aedf82a2-407f-4791-945d-c1f392314e39" ma:anchorId="00000000-0000-0000-0000-000000000000" ma:open="false" ma:isKeyword="false">
      <xsd:complexType>
        <xsd:sequence>
          <xsd:element ref="pc:Terms" minOccurs="0" maxOccurs="1"/>
        </xsd:sequence>
      </xsd:complexType>
    </xsd:element>
    <xsd:element name="ECHASecClassTaxHTField0" ma:index="15" ma:taxonomy="true" ma:internalName="ab0eb6f132fb4a769815f72efb98c81d" ma:taxonomyFieldName="ECHASecClass" ma:displayName="Security classification" ma:default="1;#|a0307bc2-faf9-4068-8aeb-b713e4fa2a0f" ma:fieldId="{ab0eb6f1-32fb-4a76-9815-f72efb98c81d}" ma:sspId="5f69e26b-beb5-49c8-89f9-b5a0fae19f51" ma:termSetId="bdbfee88-fbc0-4b29-a996-994f751932c4" ma:anchorId="00000000-0000-0000-0000-000000000000" ma:open="false" ma:isKeyword="false">
      <xsd:complexType>
        <xsd:sequence>
          <xsd:element ref="pc:Terms" minOccurs="0" maxOccurs="1"/>
        </xsd:sequence>
      </xsd:complexType>
    </xsd:element>
    <xsd:element name="ECHAProcessTaxHTField0" ma:index="17" nillable="true" ma:taxonomy="true" ma:internalName="k79ecea8bd3e48279038bf7156c8359b" ma:taxonomyFieldName="ECHAProcess" ma:displayName="Process" ma:readOnly="false" ma:fieldId="{479ecea8-bd3e-4827-9038-bf7156c8359b}" ma:sspId="5f69e26b-beb5-49c8-89f9-b5a0fae19f51" ma:termSetId="c30def1a-2ee0-45a9-b531-f691ecbc3c44" ma:anchorId="00000000-0000-0000-0000-000000000000" ma:open="false" ma:isKeyword="false">
      <xsd:complexType>
        <xsd:sequence>
          <xsd:element ref="pc:Terms" minOccurs="0" maxOccurs="1"/>
        </xsd:sequence>
      </xsd:complexType>
    </xsd:element>
    <xsd:element name="ECHACategoryTaxHTField0" ma:index="19" nillable="true" ma:taxonomy="true" ma:internalName="p86653fd247d4255942aa31697ef2e78" ma:taxonomyFieldName="ECHACategory" ma:displayName="Category" ma:readOnly="false" ma:default="" ma:fieldId="{986653fd-247d-4255-942a-a31697ef2e78}" ma:sspId="5f69e26b-beb5-49c8-89f9-b5a0fae19f51" ma:termSetId="55e7dc03-f0a2-4416-8b3b-39dffa2b388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80ede5c-af4c-4bf2-9a87-706a3579d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2" nillable="true" ma:displayName="Taxonomy Catch All Column" ma:hidden="true" ma:list="{42e49345-dbec-4f99-ae5c-0d1330abc637}" ma:internalName="TaxCatchAll" ma:showField="CatchAllData" ma:web="1a101ee2-a8a8-4e0f-bfd9-aff15f9bc839">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e49345-dbec-4f99-ae5c-0d1330abc637}" ma:internalName="TaxCatchAllLabel" ma:readOnly="true" ma:showField="CatchAllDataLabel" ma:web="1a101ee2-a8a8-4e0f-bfd9-aff15f9bc8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61D9F9-A681-4970-9AB3-BB2CEB580C4E}">
  <ds:schemaRefs/>
</ds:datastoreItem>
</file>

<file path=customXml/itemProps2.xml><?xml version="1.0" encoding="utf-8"?>
<ds:datastoreItem xmlns:ds="http://schemas.openxmlformats.org/officeDocument/2006/customXml" ds:itemID="{393C2A4F-378A-406C-8017-7706C7BE96B5}">
  <ds:schemaRefs/>
</ds:datastoreItem>
</file>

<file path=customXml/itemProps3.xml><?xml version="1.0" encoding="utf-8"?>
<ds:datastoreItem xmlns:ds="http://schemas.openxmlformats.org/officeDocument/2006/customXml" ds:itemID="{57325CAE-108D-4A40-AB78-5D4972D3F836}">
  <ds:schemaRefs/>
</ds:datastoreItem>
</file>

<file path=customXml/itemProps4.xml><?xml version="1.0" encoding="utf-8"?>
<ds:datastoreItem xmlns:ds="http://schemas.openxmlformats.org/officeDocument/2006/customXml" ds:itemID="{7BCF6A5F-9D12-494B-A636-D4E7909EB38C}">
  <ds:schemaRefs/>
</ds:datastoreItem>
</file>

<file path=customXml/itemProps5.xml><?xml version="1.0" encoding="utf-8"?>
<ds:datastoreItem xmlns:ds="http://schemas.openxmlformats.org/officeDocument/2006/customXml" ds:itemID="{3AC6B7AA-5129-4B5D-925F-ADFB35645A32}">
  <ds:schemaRefs/>
</ds:datastoreItem>
</file>

<file path=docProps/app.xml><?xml version="1.0" encoding="utf-8"?>
<Properties xmlns:vt="http://schemas.openxmlformats.org/officeDocument/2006/docPropsVTypes" xmlns="http://schemas.openxmlformats.org/officeDocument/2006/extended-properties">
  <Company>CDT</Company>
  <PresentationFormat>On-screen Show (4:3)</PresentationFormat>
  <Paragraphs>160</Paragraphs>
  <Slides>27</Slides>
  <Notes>27</Notes>
  <TotalTime>1146</TotalTime>
  <HiddenSlides>0</HiddenSlides>
  <MMClips>0</MMClips>
  <ScaleCrop>0</ScaleCrop>
  <HeadingPairs>
    <vt:vector baseType="variant" size="4">
      <vt:variant>
        <vt:lpstr>Theme</vt:lpstr>
      </vt:variant>
      <vt:variant>
        <vt:i4>1</vt:i4>
      </vt:variant>
      <vt:variant>
        <vt:lpstr>Slide Titles</vt:lpstr>
      </vt:variant>
      <vt:variant>
        <vt:i4>27</vt:i4>
      </vt:variant>
    </vt:vector>
  </HeadingPairs>
  <TitlesOfParts>
    <vt:vector baseType="lpstr" size="28">
      <vt:lpstr>Office Theme</vt:lpstr>
      <vt:lpstr>Slide 1</vt:lpstr>
      <vt:lpstr>Diaesityksen tarkoitus</vt:lpstr>
      <vt:lpstr>Diaesityksen runko</vt:lpstr>
      <vt:lpstr>Taustaa</vt:lpstr>
      <vt:lpstr>REACH-rekisteröinti</vt:lpstr>
      <vt:lpstr>Rekisteröintitiedon kulku</vt:lpstr>
      <vt:lpstr>Kemikaaleja koskevat julkiset tiedotovat peräisin rekisteröinneistä</vt:lpstr>
      <vt:lpstr>REACH-rekisteröinti vuonna 2018</vt:lpstr>
      <vt:lpstr>REACH 2018</vt:lpstr>
      <vt:lpstr>REACH 2018 – 2</vt:lpstr>
      <vt:lpstr>Kemikaaliviraston REACH 2018 -etenemissuunnitelma</vt:lpstr>
      <vt:lpstr>Etenemissuunnitelmaa koskeva asiakirja</vt:lpstr>
      <vt:lpstr>Etenemissuunnitelman rakenne: Seitsemän vaihetta</vt:lpstr>
      <vt:lpstr>   Tunne kemikaalivalikoimasi</vt:lpstr>
      <vt:lpstr>   Etsi muita rekisteröijiä yhteisrekisteröintiä varten</vt:lpstr>
      <vt:lpstr>  Jaa tietoa</vt:lpstr>
      <vt:lpstr>   Arvioi vaarat ja riskit</vt:lpstr>
      <vt:lpstr>  Laadi rekisteröintiasiakirja</vt:lpstr>
      <vt:lpstr>   Toimita rekisteröintiaineisto</vt:lpstr>
      <vt:lpstr>   Pidä rekisteröinti ajan tasalla</vt:lpstr>
      <vt:lpstr>REACH 2018 -tiedotus</vt:lpstr>
      <vt:lpstr>REACH 2018 -verkkosivusto http://echa.europa.eu/fi/reach-2018</vt:lpstr>
      <vt:lpstr>Slide 23</vt:lpstr>
      <vt:lpstr>Tukimateriaali jaettukolmeen ryhmään</vt:lpstr>
      <vt:lpstr>REACH 2018 -tiedotusverkosto</vt:lpstr>
      <vt:lpstr>Yhteisiä toimia vaiheiden alussa</vt:lpstr>
      <vt:lpstr>Tiedottaminen erikohderyhmille</vt:lpstr>
    </vt:vector>
  </TitlesOfParts>
  <LinksUpToDate>0</LinksUpToDate>
  <SharedDoc>0</SharedDoc>
  <HyperlinksChanged>0</HyperlinksChanged>
  <Application>Aspose.Slides for .NET</Application>
  <AppVersion>16.1000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Website</dc:title>
  <dc:creator>CDT</dc:creator>
  <cp:lastModifiedBy>CDT</cp:lastModifiedBy>
  <cp:revision>139</cp:revision>
  <cp:lastPrinted>2016-05-11T11:02:58.000</cp:lastPrinted>
  <dcterms:created xsi:type="dcterms:W3CDTF">2015-06-16T10:48:03Z</dcterms:created>
  <dcterms:modified xsi:type="dcterms:W3CDTF">2017-05-19T09:56:31Z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_dlc_DocIdItemGuid">
    <vt:lpwstr>828de4a2-fa59-4deb-a0d3-3d364b563bfb</vt:lpwstr>
  </property>
  <property fmtid="{D5CDD505-2E9C-101B-9397-08002B2CF9AE}" pid="3" name="ContentTypeId">
    <vt:lpwstr>0x010100B558917389A54ADDB58930FBD7E6FD57008586DED9191B4C4CBD31A5DF7F304A71006D3FFE2B6013534BB5FDEF3B980D4C31</vt:lpwstr>
  </property>
  <property fmtid="{D5CDD505-2E9C-101B-9397-08002B2CF9AE}" pid="4" name="ECHACategory">
    <vt:lpwstr/>
  </property>
  <property fmtid="{D5CDD505-2E9C-101B-9397-08002B2CF9AE}" pid="5" name="ECHADocumentType">
    <vt:lpwstr/>
  </property>
  <property fmtid="{D5CDD505-2E9C-101B-9397-08002B2CF9AE}" pid="6" name="ECHAProcess">
    <vt:lpwstr>3;#10.12 Production and Implementation of Communication outputs|0979686c-f827-4cff-a947-2fd9d24cc3a4</vt:lpwstr>
  </property>
  <property fmtid="{D5CDD505-2E9C-101B-9397-08002B2CF9AE}" pid="7" name="ECHASecClass">
    <vt:lpwstr>1;#Internal|a0307bc2-faf9-4068-8aeb-b713e4fa2a0f</vt:lpwstr>
  </property>
</Properties>
</file>