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289" r:id="rId10"/>
    <p:sldId id="263" r:id="rId11"/>
    <p:sldId id="270" r:id="rId12"/>
    <p:sldId id="271" r:id="rId13"/>
    <p:sldId id="268" r:id="rId14"/>
    <p:sldId id="269" r:id="rId15"/>
    <p:sldId id="273" r:id="rId16"/>
    <p:sldId id="272" r:id="rId17"/>
    <p:sldId id="274" r:id="rId18"/>
    <p:sldId id="275" r:id="rId19"/>
    <p:sldId id="276" r:id="rId20"/>
    <p:sldId id="264" r:id="rId21"/>
    <p:sldId id="280" r:id="rId22"/>
    <p:sldId id="281" r:id="rId23"/>
    <p:sldId id="282" r:id="rId24"/>
    <p:sldId id="283" r:id="rId25"/>
    <p:sldId id="284" r:id="rId26"/>
    <p:sldId id="285" r:id="rId27"/>
    <p:sldId id="290" r:id="rId28"/>
    <p:sldId id="279" r:id="rId29"/>
    <p:sldId id="277" r:id="rId30"/>
    <p:sldId id="278" r:id="rId31"/>
    <p:sldId id="265" r:id="rId32"/>
    <p:sldId id="286" r:id="rId33"/>
    <p:sldId id="288" r:id="rId34"/>
    <p:sldId id="287" r:id="rId35"/>
  </p:sldIdLst>
  <p:sldSz cx="9144000" cy="6858000" type="screen4x3"/>
  <p:notesSz cx="6797675" cy="992663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p="http://schemas.openxmlformats.org/presentationml/2006/main">
  <p:cmAuthor id="0" name="LW" initials="lw" lastIdx="0" clrIdx="0"/>
  <p:cmAuthor id="1" name="TORKKELI Hanna-Kaisa" initials="T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71587" autoAdjust="0"/>
  </p:normalViewPr>
  <p:slideViewPr>
    <p:cSldViewPr>
      <p:cViewPr varScale="1">
        <p:scale>
          <a:sx n="83" d="100"/>
          <a:sy n="83" d="100"/>
        </p:scale>
        <p:origin x="2478" y="90"/>
      </p:cViewPr>
      <p:guideLst>
        <p:guide orient="horz" pos="2160"/>
        <p:guide pos="2880"/>
      </p:guideLst>
    </p:cSldViewPr>
  </p:slideViewPr>
  <p:outlineViewPr>
    <p:cViewPr>
      <p:scale>
        <a:sx n="33" d="100"/>
        <a:sy n="33" d="100"/>
      </p:scale>
      <p:origin x="0" y="-17292"/>
    </p:cViewPr>
  </p:outlineViewPr>
  <p:notesTextViewPr>
    <p:cViewPr>
      <p:scale>
        <a:sx n="1" d="1"/>
        <a:sy n="1" d="1"/>
      </p:scale>
      <p:origin x="0" y="0"/>
    </p:cViewPr>
  </p:notesTextViewPr>
  <p:sorterViewPr>
    <p:cViewPr>
      <p:scale>
        <a:sx n="100" d="100"/>
        <a:sy n="100" d="100"/>
      </p:scale>
      <p:origin x="0" y="-2238"/>
    </p:cViewPr>
  </p:sorterViewPr>
  <p:notesViewPr>
    <p:cSldViewPr>
      <p:cViewPr varScale="1">
        <p:scale>
          <a:sx n="116" d="100"/>
          <a:sy n="116" d="100"/>
        </p:scale>
        <p:origin x="-5208" y="-108"/>
      </p:cViewPr>
      <p:guideLst>
        <p:guide orient="horz" pos="3126"/>
        <p:guide pos="2141"/>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customXml" Target="../customXml/item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tags" Target="tags/tag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customXml" Target="../customXml/item4.xml" /><Relationship Id="rId40" Type="http://schemas.openxmlformats.org/officeDocument/2006/relationships/tableStyles" Target="tableStyles.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 y="1"/>
            <a:ext cx="2945659" cy="496332"/>
          </a:xfrm>
          <a:prstGeom prst="rect">
            <a:avLst/>
          </a:prstGeom>
        </p:spPr>
        <p:txBody>
          <a:bodyPr vert="horz" lIns="92126" tIns="46063" rIns="92126" bIns="46063"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2126" tIns="46063" rIns="92126" bIns="46063" rtlCol="0"/>
          <a:lstStyle>
            <a:lvl1pPr algn="r">
              <a:defRPr sz="1200"/>
            </a:lvl1pPr>
          </a:lstStyle>
          <a:p>
            <a:fld id="{C8E478A7-AFE6-4A1C-B985-B1032FA8D500}" type="datetimeFigureOut">
              <a:rPr lang="en-GB" smtClean="0"/>
              <a:t>19/05/2017</a:t>
            </a:fld>
            <a:endParaRPr lang="et-E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sp>
      <p:sp>
        <p:nvSpPr>
          <p:cNvPr id="5" name="Notes Placeholder 4"/>
          <p:cNvSpPr>
            <a:spLocks noGrp="1"/>
          </p:cNvSpPr>
          <p:nvPr>
            <p:ph type="body" sz="quarter" idx="3"/>
          </p:nvPr>
        </p:nvSpPr>
        <p:spPr>
          <a:xfrm>
            <a:off x="679768" y="4715154"/>
            <a:ext cx="5438140" cy="4466988"/>
          </a:xfrm>
          <a:prstGeom prst="rect">
            <a:avLst/>
          </a:prstGeom>
        </p:spPr>
        <p:txBody>
          <a:bodyPr vert="horz" lIns="92126" tIns="46063" rIns="92126" bIns="460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2126" tIns="46063" rIns="92126" bIns="46063"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2126" tIns="46063" rIns="92126" bIns="46063" rtlCol="0" anchor="b"/>
          <a:lstStyle>
            <a:lvl1pPr algn="r">
              <a:defRPr sz="1200"/>
            </a:lvl1pPr>
          </a:lstStyle>
          <a:p>
            <a:fld id="{68DD4212-E431-464C-A3C7-FAC7436F6DC4}" type="slidenum">
              <a:rPr lang="en-GB" smtClean="0"/>
              <a:t>‹#›</a:t>
            </a:fld>
            <a:endParaRPr lang="et-EE"/>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hyperlink" Target="http://echa.europa.eu/et/regulations/reach/registration/registration-statistics" TargetMode="Externa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1</a:t>
            </a:fld>
            <a:endParaRPr lang="et-EE"/>
          </a:p>
        </p:txBody>
      </p:sp>
    </p:spTree>
    <p:extLst>
      <p:ext uri="{BB962C8B-B14F-4D97-AF65-F5344CB8AC3E}">
        <p14:creationId xmlns:p14="http://schemas.microsoft.com/office/powerpoint/2010/main" val="76011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noProof="0" smtClean="0"/>
              <a:t>LISATEAVE</a:t>
            </a:r>
            <a:r>
              <a:rPr lang="et-EE" smtClean="0"/>
              <a:t> </a:t>
            </a:r>
          </a:p>
          <a:p>
            <a:endParaRPr lang="et-EE" b="1" noProof="0" smtClean="0"/>
          </a:p>
          <a:p>
            <a:pPr>
              <a:lnSpc>
                <a:spcPct val="115000"/>
              </a:lnSpc>
              <a:spcAft>
                <a:spcPct val="0"/>
              </a:spcAft>
            </a:pPr>
            <a:r>
              <a:rPr lang="et-EE" noProof="0" smtClean="0"/>
              <a:t>REACH-registreerimise statistika, sh 2018. aasta tähtpäeva eriteave: </a:t>
            </a:r>
            <a:r>
              <a:rPr lang="et-EE" sz="1200" u="sng" smtClean="0">
                <a:solidFill>
                  <a:srgbClr val="0000FF"/>
                </a:solidFill>
                <a:effectLst/>
                <a:latin typeface="Arial Narrow" panose="020b0506020202030204" pitchFamily="34" charset="0"/>
                <a:hlinkClick r:id="rId3"/>
              </a:rPr>
              <a:t>http://echa.europa.eu/et/regulations/reach/registration/registration-statistics</a:t>
            </a:r>
          </a:p>
          <a:p>
            <a:endParaRPr lang="et-EE"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10</a:t>
            </a:fld>
            <a:endParaRPr lang="et-EE"/>
          </a:p>
        </p:txBody>
      </p:sp>
    </p:spTree>
    <p:extLst>
      <p:ext uri="{BB962C8B-B14F-4D97-AF65-F5344CB8AC3E}">
        <p14:creationId xmlns:p14="http://schemas.microsoft.com/office/powerpoint/2010/main" val="405924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ECHA REACH 2018 tegevuskava on suunatud ECHA sidusrühmadele, st see ei ole (VKEdest) registreerijatele suunatud abimaterjal.</a:t>
            </a:r>
          </a:p>
          <a:p>
            <a:endParaRPr lang="et-EE" noProof="0" smtClean="0"/>
          </a:p>
          <a:p>
            <a:r>
              <a:rPr lang="et-EE" noProof="0" smtClean="0"/>
              <a:t>See kajastab ameti pühendumust järgmisele:</a:t>
            </a:r>
          </a:p>
          <a:p>
            <a:pPr marL="171450" indent="-171450">
              <a:buFont typeface="Arial" panose="020b0604020202020204" pitchFamily="34" charset="0"/>
              <a:buChar char="•"/>
            </a:pPr>
            <a:r>
              <a:rPr lang="et-EE" noProof="0" smtClean="0"/>
              <a:t>kogu REACH-registreerimismenetluse kriitiline läbivaatamine;</a:t>
            </a:r>
          </a:p>
          <a:p>
            <a:pPr marL="171450" indent="-171450">
              <a:buFont typeface="Arial" panose="020b0604020202020204" pitchFamily="34" charset="0"/>
              <a:buChar char="•"/>
            </a:pPr>
            <a:r>
              <a:rPr lang="et-EE" noProof="0" smtClean="0"/>
              <a:t>menetluse tõhustamine ja ettevõtete tulemuslikum toetamine nende kohustuste täitmisel. </a:t>
            </a:r>
          </a:p>
          <a:p>
            <a:pPr marL="171450" indent="-171450">
              <a:buFont typeface="Arial" panose="020b0604020202020204" pitchFamily="34" charset="0"/>
              <a:buChar char="•"/>
            </a:pPr>
            <a:endParaRPr lang="et-EE" noProof="0" smtClean="0"/>
          </a:p>
          <a:p>
            <a:pPr marL="0" indent="0">
              <a:buFont typeface="Arial" panose="020b0604020202020204" pitchFamily="34" charset="0"/>
              <a:buNone/>
            </a:pPr>
            <a:r>
              <a:rPr lang="et-EE" noProof="0" smtClean="0"/>
              <a:t>Tegevuskava meetmete eesmärk on toetada sihipärasemalt VKEsid ja kogemusteta registreerijaid. </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11</a:t>
            </a:fld>
            <a:endParaRPr lang="et-EE"/>
          </a:p>
        </p:txBody>
      </p:sp>
    </p:spTree>
    <p:extLst>
      <p:ext uri="{BB962C8B-B14F-4D97-AF65-F5344CB8AC3E}">
        <p14:creationId xmlns:p14="http://schemas.microsoft.com/office/powerpoint/2010/main" val="161546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Tagasiside andsid </a:t>
            </a:r>
            <a:r>
              <a:rPr lang="et-EE" altLang="en-US" noProof="0" smtClean="0"/>
              <a:t>11 riiklikku kasutajatuge, 8 sidusrühmade ühingut, 5 liikmesriigi pädevat asutust ja 2 foorumi* liiget.</a:t>
            </a:r>
          </a:p>
          <a:p>
            <a:endParaRPr lang="et-EE" noProof="0" smtClean="0">
              <a:cs typeface="Arial"/>
            </a:endParaRPr>
          </a:p>
          <a:p>
            <a:r>
              <a:rPr lang="et-EE" noProof="0" smtClean="0"/>
              <a:t>* Foorum = jõustamisteabe vahetamise foorum. Foorum on ECHA organ, mis koordineerib liikmesriikide järelevalveasutuste võrgustiku tegevust. </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12</a:t>
            </a:fld>
            <a:endParaRPr lang="et-EE"/>
          </a:p>
        </p:txBody>
      </p:sp>
    </p:spTree>
    <p:extLst>
      <p:ext uri="{BB962C8B-B14F-4D97-AF65-F5344CB8AC3E}">
        <p14:creationId xmlns:p14="http://schemas.microsoft.com/office/powerpoint/2010/main" val="249166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Et registreerimine oleks kogemusteta ja VKEdest registreerijatele jõukohasem, on ECHA jaganud selle seitsmeks etapiks. Tegelikkuses paljud neist etappidest kattuvad või võib olla vaja liikuda etappide vahel edasi-tagasi, kui tegevuse käigus koguneb teavet.</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13</a:t>
            </a:fld>
            <a:endParaRPr lang="et-EE"/>
          </a:p>
        </p:txBody>
      </p:sp>
    </p:spTree>
    <p:extLst>
      <p:ext uri="{BB962C8B-B14F-4D97-AF65-F5344CB8AC3E}">
        <p14:creationId xmlns:p14="http://schemas.microsoft.com/office/powerpoint/2010/main" val="263071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noProof="0" smtClean="0"/>
              <a:t>1. etapp. Tundke oma tooteportfelli</a:t>
            </a:r>
          </a:p>
          <a:p>
            <a:endParaRPr lang="et-EE" noProof="0" smtClean="0"/>
          </a:p>
          <a:p>
            <a:r>
              <a:rPr lang="et-EE" noProof="0" smtClean="0"/>
              <a:t>On väga tähtis, et ettevõtetel oleks selge ülevaade kohustustest juba aegsasti enne registreerimistähtpäeva, et kavandada, kuidas teha kõik vajalikud registreerimistoimingud enne 31. maid 2018.</a:t>
            </a:r>
          </a:p>
          <a:p>
            <a:endParaRPr lang="et-EE" baseline="0" noProof="0" smtClean="0"/>
          </a:p>
          <a:p>
            <a:r>
              <a:rPr lang="et-EE" baseline="0" noProof="0" smtClean="0"/>
              <a:t>Selles etapis on oluline aine registreerimise järgmisteks etappideks REACH-määruse kohaselt õigesti identifitseerida (koostisosad, lisaained ja lisandid).</a:t>
            </a:r>
          </a:p>
          <a:p>
            <a:endParaRPr lang="et-EE" baseline="0" noProof="0" smtClean="0"/>
          </a:p>
          <a:p>
            <a:r>
              <a:rPr lang="et-EE" baseline="0" noProof="0" smtClean="0"/>
              <a:t>Ühe aine registreerimiseks kuluv aeg varieerub mõnest kuust (kui aine on juba registreeritud) kuni kolme aastani (olenevalt aine keerukusest, aineteabe vahetuse foorumi suurusest, teabe kättesaadavusest, hiljem koostatava teabe mahust jne).</a:t>
            </a:r>
          </a:p>
          <a:p>
            <a:endParaRPr lang="et-EE" baseline="0" noProof="0" smtClean="0"/>
          </a:p>
          <a:p>
            <a:r>
              <a:rPr lang="et-EE" baseline="0" noProof="0" smtClean="0"/>
              <a:t>Ainete registreerimine võib olla allkasutajate äritegevuseks hädavajalik. Ka nendele mõeldes on hea otsustada registreerimiskavatsused aegsasti enne tähtpäeva ja teatada klientidele.</a:t>
            </a:r>
            <a:r>
              <a:rPr lang="et-EE" smtClean="0"/>
              <a:t> </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et-EE"/>
          </a:p>
        </p:txBody>
      </p:sp>
    </p:spTree>
    <p:extLst>
      <p:ext uri="{BB962C8B-B14F-4D97-AF65-F5344CB8AC3E}">
        <p14:creationId xmlns:p14="http://schemas.microsoft.com/office/powerpoint/2010/main" val="342025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noProof="0" smtClean="0"/>
              <a:t>2. etapp. Leidke kaasregistreerijad</a:t>
            </a:r>
          </a:p>
          <a:p>
            <a:endParaRPr lang="et-EE" noProof="0" smtClean="0"/>
          </a:p>
          <a:p>
            <a:r>
              <a:rPr lang="et-EE" noProof="0" smtClean="0"/>
              <a:t>REACH-määrus nõuab, et sama ainet registreerivad ettevõtted registreeriksid aine koos. See vähendab kulusid ja töökoormust ning aitab saavutada REACH-määruse eesmärki vähendada tarbetuid loomkatseid. </a:t>
            </a:r>
          </a:p>
          <a:p>
            <a:endParaRPr lang="et-EE" baseline="0" noProof="0" smtClean="0"/>
          </a:p>
          <a:p>
            <a:pPr marL="0" marR="0" lvl="0" indent="0" algn="l" defTabSz="914400" rtl="0" eaLnBrk="1" fontAlgn="auto" latinLnBrk="0" hangingPunct="1">
              <a:lnSpc>
                <a:spcPct val="100000"/>
              </a:lnSpc>
              <a:spcBef>
                <a:spcPct val="0"/>
              </a:spcBef>
              <a:spcAft>
                <a:spcPct val="0"/>
              </a:spcAft>
              <a:buClrTx/>
              <a:buSzTx/>
              <a:buFontTx/>
              <a:buNone/>
              <a:defRPr/>
            </a:pPr>
            <a:r>
              <a:rPr lang="et-EE" baseline="0" noProof="0" smtClean="0"/>
              <a:t>Kui aine on juba registreeritud, peab uus registreerija pöörduma olemasoleva aineteabe vahetuse foorumi poole (SIEF) – tüüpiliselt juhtregistreerija kaudu.</a:t>
            </a:r>
          </a:p>
          <a:p>
            <a:endParaRPr lang="et-EE" baseline="0" noProof="0" smtClean="0"/>
          </a:p>
          <a:p>
            <a:r>
              <a:rPr lang="et-EE" baseline="0" noProof="0" smtClean="0"/>
              <a:t>Kui ainet ei ole veel registreeritud, peavad eelregistreerijad üksteisega ühendust võtma, et veenduda aine samasuses ja moodustada aineteabe vahetuse foorum. Sel juhul on oluline tegutseda juba vara – see jätab foorumile piisavalt aega, et oma tegevust korraldada ja ette valmistada registreerimist.</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et-EE"/>
          </a:p>
        </p:txBody>
      </p:sp>
    </p:spTree>
    <p:extLst>
      <p:ext uri="{BB962C8B-B14F-4D97-AF65-F5344CB8AC3E}">
        <p14:creationId xmlns:p14="http://schemas.microsoft.com/office/powerpoint/2010/main" val="134088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noProof="0" smtClean="0"/>
              <a:t>3. etapp. Korraldage tegevus aineteabe vahetuse foorumis</a:t>
            </a:r>
          </a:p>
          <a:p>
            <a:endParaRPr lang="et-EE" baseline="0" noProof="0" smtClean="0"/>
          </a:p>
          <a:p>
            <a:r>
              <a:rPr lang="et-EE" baseline="0" noProof="0" smtClean="0"/>
              <a:t>Peate kokku leppima kaasregistreerijatega, kuidas korraldada oma foorumi tegevust (kuidas foorumit juhtida). Aineteabe vahetuse foorumitel kohustuslikku tegevuskorda ei ole. ECHA veebilehel on rohkesti soovitusi, mida arvestada (nt teabevahetus, otsustamine ja finantshaldus).</a:t>
            </a:r>
          </a:p>
          <a:p>
            <a:endParaRPr lang="et-EE" baseline="0" noProof="0" smtClean="0"/>
          </a:p>
          <a:p>
            <a:r>
              <a:rPr lang="et-EE" baseline="0" noProof="0" smtClean="0"/>
              <a:t>Aineteabe vahetuse foorumi põhiülesanded on 1) soodustada teabevahetust, et vältida uuringute kordamist, ning 2) leppida kokku aine klassifikatsioon ja märgistus.</a:t>
            </a:r>
          </a:p>
          <a:p>
            <a:endParaRPr lang="et-EE" baseline="0" noProof="0" smtClean="0"/>
          </a:p>
          <a:p>
            <a:r>
              <a:rPr lang="et-EE" baseline="0" noProof="0" smtClean="0"/>
              <a:t>Praktilises tegevuses on olulisim kokku leppida, kuidas jagatakse andmed ja kulud. Selle kohta on juhiseid Euroopa Komisjoni rakendusmääruses andmete ühise esitamise ja jagamise kohta: http://eur-lex.europa.eu/legal-content/ET/TXT/?uri=CELEX%3A32016R0009 </a:t>
            </a:r>
          </a:p>
          <a:p>
            <a:endParaRPr lang="et-EE" baseline="0"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et-EE"/>
          </a:p>
        </p:txBody>
      </p:sp>
    </p:spTree>
    <p:extLst>
      <p:ext uri="{BB962C8B-B14F-4D97-AF65-F5344CB8AC3E}">
        <p14:creationId xmlns:p14="http://schemas.microsoft.com/office/powerpoint/2010/main" val="196301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noProof="0" smtClean="0"/>
              <a:t>4. etapp. Hinnake ohte ja riske</a:t>
            </a:r>
          </a:p>
          <a:p>
            <a:endParaRPr lang="et-EE" noProof="0" smtClean="0"/>
          </a:p>
          <a:p>
            <a:r>
              <a:rPr lang="et-EE" noProof="0" smtClean="0"/>
              <a:t>See on registreerimise keskne etapp: aineteabe vahetuse foorumi liikmed selgitavad välja, mis teave on neil juba olemas, ja foorum otsustab, kuidas esitada ülejäänud nõutav teave. </a:t>
            </a:r>
          </a:p>
          <a:p>
            <a:endParaRPr lang="et-EE" noProof="0" smtClean="0"/>
          </a:p>
          <a:p>
            <a:r>
              <a:rPr lang="et-EE" noProof="0" smtClean="0"/>
              <a:t>Foorum peab otsustama ka selle, kas anda see tegevus või osa sellest allhankijatele.</a:t>
            </a:r>
          </a:p>
          <a:p>
            <a:endParaRPr lang="et-EE" baseline="0" noProof="0" smtClean="0"/>
          </a:p>
          <a:p>
            <a:r>
              <a:rPr lang="et-EE" baseline="0" noProof="0" smtClean="0"/>
              <a:t>Vähendatud andmenõudeid kohaldatakse väikese riskiga väikeses koguses ainete suhtes. Lisateave on ECHA strateegias III lisa kohta (http://echa.europa.eu/documents/10162/2621167/echa_annex_iii_strategy_en.pdf).</a:t>
            </a:r>
          </a:p>
          <a:p>
            <a:endParaRPr lang="et-EE" baseline="0" noProof="0" smtClean="0"/>
          </a:p>
          <a:p>
            <a:r>
              <a:rPr lang="et-EE" baseline="0" noProof="0" smtClean="0"/>
              <a:t>ECHA praktiline tugi seoses III lisa kriteeriumide kohaldamisega: https://echa.europa.eu/et/information-on-chemicals/annex-iii-inventory</a:t>
            </a:r>
          </a:p>
          <a:p>
            <a:endParaRPr lang="et-EE" baseline="0" noProof="0" smtClean="0"/>
          </a:p>
          <a:p>
            <a:r>
              <a:rPr lang="et-EE" baseline="0" noProof="0" smtClean="0"/>
              <a:t>ECHA pakub kemikaaliohutuse hindamiseks ning kemikaaliohutuse aruande ja kokkupuutestsenaariumide koostamiseks tasuta IT-vahendit Chesar (kemikaaliohutuse hindamise ja aruandluse vahend). Vahendi aadress: https://chesar.echa.europa.eu/</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et-EE"/>
          </a:p>
        </p:txBody>
      </p:sp>
    </p:spTree>
    <p:extLst>
      <p:ext uri="{BB962C8B-B14F-4D97-AF65-F5344CB8AC3E}">
        <p14:creationId xmlns:p14="http://schemas.microsoft.com/office/powerpoint/2010/main" val="3867902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noProof="0" smtClean="0"/>
              <a:t>5. etapp. Koostage toimik</a:t>
            </a:r>
          </a:p>
          <a:p>
            <a:endParaRPr lang="et-EE" b="1" noProof="0" smtClean="0"/>
          </a:p>
          <a:p>
            <a:r>
              <a:rPr lang="et-EE" noProof="0" smtClean="0"/>
              <a:t>IUCLID (rahvusvaheline unifitseeritud kemikaaliteabe andmebaas) on keemiliste ainete olemuslike ja ohtlike omaduste andmete registreerimise, säilitamise, haldamise ja vahetamise tarkvararakendus. Selle tarkvaraga koostatakse REACH-registreerimistoimikud. ECHA pakub seda tasuta.</a:t>
            </a:r>
          </a:p>
          <a:p>
            <a:endParaRPr lang="et-EE" noProof="0" smtClean="0"/>
          </a:p>
          <a:p>
            <a:r>
              <a:rPr lang="et-EE" noProof="0" smtClean="0"/>
              <a:t>IUCLIDi aadress: http://iuclid6.echa.europa.eu/</a:t>
            </a:r>
          </a:p>
          <a:p>
            <a:endParaRPr lang="et-EE" noProof="0" smtClean="0"/>
          </a:p>
          <a:p>
            <a:r>
              <a:rPr lang="et-EE" smtClean="0"/>
              <a:t>ECHA pilveteenused on turvaline veebiplatvorm, millega levitatakse ECHA IT-rakendusi pilvekeskkonnas. Lisateave: https://echa.europa.eu/et/support/dossier-submission-tools/echa-cloud-services</a:t>
            </a:r>
            <a:endParaRPr lang="et-EE" noProof="0" smtClean="0"/>
          </a:p>
          <a:p>
            <a:endParaRPr lang="et-EE"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et-EE"/>
          </a:p>
        </p:txBody>
      </p:sp>
    </p:spTree>
    <p:extLst>
      <p:ext uri="{BB962C8B-B14F-4D97-AF65-F5344CB8AC3E}">
        <p14:creationId xmlns:p14="http://schemas.microsoft.com/office/powerpoint/2010/main" val="237049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noProof="0" smtClean="0"/>
              <a:t>6. etapp. Esitage registreerimisdokumendid</a:t>
            </a:r>
          </a:p>
          <a:p>
            <a:endParaRPr lang="et-EE" noProof="0" smtClean="0"/>
          </a:p>
          <a:p>
            <a:r>
              <a:rPr lang="et-EE" smtClean="0"/>
              <a:t>REACH-IT on IT-vahend, mis aitab ettevõtetel, liikmesriikide pädevatel asutustel ja Euroopa Kemikaaliametil andmeid ning toimikuid turvaliselt esitada, töödelda ja hallata. Lisateave: https://echa.europa.eu/et/support/dossier-submission-tools/reach-it</a:t>
            </a:r>
          </a:p>
          <a:p>
            <a:endParaRPr lang="et-EE" smtClean="0"/>
          </a:p>
          <a:p>
            <a:r>
              <a:rPr lang="et-EE" smtClean="0"/>
              <a:t>VKEde suhtes kohaldatakse vähendatud registreerimistasusid. Sel põhjusel deklareeritakse </a:t>
            </a:r>
            <a:r>
              <a:rPr lang="et-EE" b="1" baseline="0" smtClean="0"/>
              <a:t>VKE staatus</a:t>
            </a:r>
            <a:r>
              <a:rPr lang="et-EE" smtClean="0"/>
              <a:t> andmete REACH-ITis esitamisel ja lisada tuleb tõendavaid dokumente. VKE staatuse vale deklareerimise eest tuleb maksta trahvi ja õigest tasust puuduv osa. Lisateave: https://echa.europa.eu/et/support/small-and-medium-sized-enterprises-smes/sme-fees-under-reach-and-clp    </a:t>
            </a:r>
          </a:p>
          <a:p>
            <a:endParaRPr lang="et-EE" noProof="0" smtClean="0"/>
          </a:p>
          <a:p>
            <a:r>
              <a:rPr lang="et-EE" smtClean="0"/>
              <a:t>ECHA lähtub andmete esitamise etapis põhimõttest </a:t>
            </a:r>
            <a:r>
              <a:rPr lang="et-EE" b="1" baseline="0" noProof="0" smtClean="0"/>
              <a:t>„Üks aine – üks registreerimine“</a:t>
            </a:r>
            <a:r>
              <a:rPr lang="et-EE" smtClean="0"/>
              <a:t>:</a:t>
            </a:r>
            <a:r>
              <a:rPr lang="et-EE" baseline="0" noProof="0" smtClean="0"/>
              <a:t> kui aine on juba registreeritud, suunatakse hilisemad registreerijad ühinema olemasoleva registreerimisega, kui nad esitavad teavet sellest väljaspool.</a:t>
            </a:r>
            <a:endParaRPr lang="et-EE" noProof="0" smtClean="0"/>
          </a:p>
          <a:p>
            <a:endParaRPr lang="et-EE" noProof="0" smtClean="0"/>
          </a:p>
          <a:p>
            <a:r>
              <a:rPr lang="et-EE" noProof="0" smtClean="0"/>
              <a:t>REACH-ITi aadress: https://reach-it.echa.europa.eu/</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et-EE"/>
          </a:p>
        </p:txBody>
      </p:sp>
    </p:spTree>
    <p:extLst>
      <p:ext uri="{BB962C8B-B14F-4D97-AF65-F5344CB8AC3E}">
        <p14:creationId xmlns:p14="http://schemas.microsoft.com/office/powerpoint/2010/main" val="402246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et-EE"/>
          </a:p>
        </p:txBody>
      </p:sp>
    </p:spTree>
    <p:extLst>
      <p:ext uri="{BB962C8B-B14F-4D97-AF65-F5344CB8AC3E}">
        <p14:creationId xmlns:p14="http://schemas.microsoft.com/office/powerpoint/2010/main" val="3582943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noProof="0" smtClean="0"/>
              <a:t>7. etapp. Hoidke registreerimistoimik ajakohane</a:t>
            </a:r>
          </a:p>
          <a:p>
            <a:endParaRPr lang="et-EE" baseline="0" noProof="0" smtClean="0"/>
          </a:p>
          <a:p>
            <a:r>
              <a:rPr lang="et-EE" baseline="0" noProof="0" smtClean="0"/>
              <a:t>ECHA hindamisaruanded: https://echa.europa.eu/et/about-us/the-way-we-work/plans-and-reports</a:t>
            </a:r>
          </a:p>
          <a:p>
            <a:endParaRPr lang="et-EE" baseline="0" noProof="0" smtClean="0"/>
          </a:p>
          <a:p>
            <a:r>
              <a:rPr lang="et-EE" baseline="0" noProof="0" smtClean="0"/>
              <a:t>Reguleerimistegevust saab jälgida avalike tegevuste koordineerimise vahendiga PACT. Vahendi aadress: https://echa.europa.eu/et/addressing-chemicals-of-concern/substances-of-potential-concern/pact </a:t>
            </a:r>
          </a:p>
          <a:p>
            <a:endParaRPr lang="et-EE" baseline="0" smtClean="0"/>
          </a:p>
          <a:p>
            <a:endParaRPr lang="et-EE" smtClean="0"/>
          </a:p>
          <a:p>
            <a:endParaRPr lang="et-EE" smtClean="0"/>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et-EE"/>
          </a:p>
        </p:txBody>
      </p:sp>
    </p:spTree>
    <p:extLst>
      <p:ext uri="{BB962C8B-B14F-4D97-AF65-F5344CB8AC3E}">
        <p14:creationId xmlns:p14="http://schemas.microsoft.com/office/powerpoint/2010/main" val="4022465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Tähtis on teadvustada REACH-registreerimise 2018. aasta tähtaega sidusrühmadele, et kõik registreerimiskohustusega ettevõtted alustaksid kohustuse täitmist piisavalt vara.</a:t>
            </a:r>
          </a:p>
          <a:p>
            <a:endParaRPr lang="et-EE" baseline="0" noProof="0" smtClean="0"/>
          </a:p>
          <a:p>
            <a:r>
              <a:rPr lang="et-EE" baseline="0" noProof="0" smtClean="0"/>
              <a:t>See osa tutvustab </a:t>
            </a:r>
            <a:r>
              <a:rPr lang="et-EE" b="1" baseline="0" noProof="0" smtClean="0"/>
              <a:t>ECHA REACH 2018 veebilehti</a:t>
            </a:r>
            <a:r>
              <a:rPr lang="et-EE" baseline="0" noProof="0" smtClean="0"/>
              <a:t>, kus on kõik ECHA nõuanded REACH 2018 kohta. </a:t>
            </a:r>
          </a:p>
          <a:p>
            <a:endParaRPr lang="et-EE" baseline="0" noProof="0" smtClean="0"/>
          </a:p>
          <a:p>
            <a:r>
              <a:rPr lang="et-EE" baseline="0" noProof="0" smtClean="0"/>
              <a:t>Selles tutvustatakse ka </a:t>
            </a:r>
            <a:r>
              <a:rPr lang="et-EE" b="1" baseline="0" noProof="0" smtClean="0"/>
              <a:t>REACH 2018 teabevõrgustikku</a:t>
            </a:r>
            <a:r>
              <a:rPr lang="et-EE" baseline="0" noProof="0" smtClean="0"/>
              <a:t> – see on liikmesriikide, Euroopa ettevõtlusvõrgustiku ja valdkonnaühingute teabeedastajate mitteametlik ühendus, mille eesmärk on levitada REACH 2018 teavet. </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21</a:t>
            </a:fld>
            <a:endParaRPr lang="et-EE"/>
          </a:p>
        </p:txBody>
      </p:sp>
    </p:spTree>
    <p:extLst>
      <p:ext uri="{BB962C8B-B14F-4D97-AF65-F5344CB8AC3E}">
        <p14:creationId xmlns:p14="http://schemas.microsoft.com/office/powerpoint/2010/main" val="366280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ECHA palub kõigil sidusrühmadel ühineda REACH 2018 veebilehtede kui REACH 2018 teabe ja abi keskse infopunktiga ning neid edendada.</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22</a:t>
            </a:fld>
            <a:endParaRPr lang="et-EE"/>
          </a:p>
        </p:txBody>
      </p:sp>
    </p:spTree>
    <p:extLst>
      <p:ext uri="{BB962C8B-B14F-4D97-AF65-F5344CB8AC3E}">
        <p14:creationId xmlns:p14="http://schemas.microsoft.com/office/powerpoint/2010/main" val="326523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Iga etapi lehel on järgmised funktsioonid:</a:t>
            </a:r>
          </a:p>
          <a:p>
            <a:pPr marL="228600" indent="-228600">
              <a:buAutoNum type="arabicParenR"/>
            </a:pPr>
            <a:r>
              <a:rPr lang="et-EE" noProof="0" smtClean="0"/>
              <a:t>Vasakult paneelilt saab liikuda kõigi REACH 2018 etappide vahel.</a:t>
            </a:r>
          </a:p>
          <a:p>
            <a:pPr marL="228600" indent="-228600">
              <a:buAutoNum type="arabicParenR"/>
            </a:pPr>
            <a:r>
              <a:rPr lang="et-EE" noProof="0" smtClean="0"/>
              <a:t>Etapi uudised.</a:t>
            </a:r>
          </a:p>
          <a:p>
            <a:pPr marL="228600" indent="-228600">
              <a:buAutoNum type="arabicParenR"/>
            </a:pPr>
            <a:r>
              <a:rPr lang="et-EE" noProof="0" smtClean="0"/>
              <a:t>Etapi praktilised näited ja juhtumiuuringud. </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23</a:t>
            </a:fld>
            <a:endParaRPr lang="et-EE"/>
          </a:p>
        </p:txBody>
      </p:sp>
    </p:spTree>
    <p:extLst>
      <p:ext uri="{BB962C8B-B14F-4D97-AF65-F5344CB8AC3E}">
        <p14:creationId xmlns:p14="http://schemas.microsoft.com/office/powerpoint/2010/main" val="1533995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Iga etapi abimaterjalid on keerukuse järgi kolmes rühmas, mis võimaldab teemadesse süveneda paremini.</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24</a:t>
            </a:fld>
            <a:endParaRPr lang="et-EE"/>
          </a:p>
        </p:txBody>
      </p:sp>
    </p:spTree>
    <p:extLst>
      <p:ext uri="{BB962C8B-B14F-4D97-AF65-F5344CB8AC3E}">
        <p14:creationId xmlns:p14="http://schemas.microsoft.com/office/powerpoint/2010/main" val="401337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Võrgustikku kuuluvad liikmesriikide, valdkonnaühingute, Euroopa ettevõtlusvõrgustiku ning Euroopa Komisjoni ja ECHA esindajad. Selle ülesanne on koordineerida teabetegevust seoses viimase, 31. mai 2018 tähtpäevaga.</a:t>
            </a:r>
          </a:p>
          <a:p>
            <a:endParaRPr lang="et-EE" noProof="0" smtClean="0"/>
          </a:p>
          <a:p>
            <a:r>
              <a:rPr lang="et-EE" noProof="0" smtClean="0"/>
              <a:t>Võrgustik tegutseb vabatahtlikult ja peamiselt veebis. Eesmärk on koordineerida teabetegevust Euroopa Liidu liikmesriikides ja organisatsioonides.</a:t>
            </a:r>
          </a:p>
          <a:p>
            <a:endParaRPr lang="et-EE" noProof="0" smtClean="0"/>
          </a:p>
          <a:p>
            <a:r>
              <a:rPr lang="et-EE" noProof="0" smtClean="0"/>
              <a:t>ECHA ootab pidevalt uusi mittetulunduslikke liikmeid võrgustikuga ühinema. </a:t>
            </a:r>
          </a:p>
          <a:p>
            <a:endParaRPr lang="et-EE" noProof="0" smtClean="0"/>
          </a:p>
          <a:p>
            <a:r>
              <a:rPr lang="et-EE" noProof="0" smtClean="0"/>
              <a:t>Lisateave: https://echa.europa.eu/et/press/reach-2018-communicators-network</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25</a:t>
            </a:fld>
            <a:endParaRPr lang="et-EE"/>
          </a:p>
        </p:txBody>
      </p:sp>
    </p:spTree>
    <p:extLst>
      <p:ext uri="{BB962C8B-B14F-4D97-AF65-F5344CB8AC3E}">
        <p14:creationId xmlns:p14="http://schemas.microsoft.com/office/powerpoint/2010/main" val="1515561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ECHA tegevus REACH 2018 tegevuskava iga etapi tutvustamiseks:</a:t>
            </a:r>
          </a:p>
          <a:p>
            <a:pPr marL="172736" indent="-172736">
              <a:buFont typeface="Arial" panose="020b0604020202020204" pitchFamily="34" charset="0"/>
              <a:buChar char="•"/>
            </a:pPr>
            <a:r>
              <a:rPr lang="et-EE" baseline="0" noProof="0" smtClean="0"/>
              <a:t>Pressiteade Euroopa Liidu 23 ametlikus keeles</a:t>
            </a:r>
          </a:p>
          <a:p>
            <a:pPr marL="172736" indent="-172736">
              <a:buFont typeface="Arial" panose="020b0604020202020204" pitchFamily="34" charset="0"/>
              <a:buChar char="•"/>
            </a:pPr>
            <a:r>
              <a:rPr lang="et-EE" baseline="0" noProof="0" smtClean="0"/>
              <a:t>Ühetunnine veebiseminar etapi sisu ülevaatega</a:t>
            </a:r>
          </a:p>
          <a:p>
            <a:pPr marL="172736" indent="-172736">
              <a:buFont typeface="Arial" panose="020b0604020202020204" pitchFamily="34" charset="0"/>
              <a:buChar char="•"/>
            </a:pPr>
            <a:r>
              <a:rPr lang="et-EE" baseline="0" noProof="0" smtClean="0"/>
              <a:t>Spetsiaalsed e-uudised</a:t>
            </a:r>
          </a:p>
          <a:p>
            <a:pPr marL="172736" indent="-172736">
              <a:buFont typeface="Arial" panose="020b0604020202020204" pitchFamily="34" charset="0"/>
              <a:buChar char="•"/>
            </a:pPr>
            <a:r>
              <a:rPr lang="et-EE" baseline="0" noProof="0" smtClean="0"/>
              <a:t>Artiklid ECHA uudiskirjas</a:t>
            </a:r>
          </a:p>
          <a:p>
            <a:pPr marL="172736" indent="-172736">
              <a:buFont typeface="Arial" panose="020b0604020202020204" pitchFamily="34" charset="0"/>
              <a:buChar char="•"/>
            </a:pPr>
            <a:r>
              <a:rPr lang="et-EE" baseline="0" noProof="0" smtClean="0"/>
              <a:t>LinkedIn-postitused</a:t>
            </a:r>
          </a:p>
          <a:p>
            <a:pPr marL="172736" indent="-172736">
              <a:buFont typeface="Arial" panose="020b0604020202020204" pitchFamily="34" charset="0"/>
              <a:buChar char="•"/>
            </a:pPr>
            <a:r>
              <a:rPr lang="et-EE" baseline="0" noProof="0" smtClean="0"/>
              <a:t>Twitteri postitused</a:t>
            </a:r>
          </a:p>
          <a:p>
            <a:pPr marL="172736" indent="-172736">
              <a:buFont typeface="Arial" panose="020b0604020202020204" pitchFamily="34" charset="0"/>
              <a:buChar char="•"/>
            </a:pPr>
            <a:r>
              <a:rPr lang="et-EE" baseline="0" noProof="0" smtClean="0"/>
              <a:t>Kõige selle jagamine REACH 2018 teabevõrgustikuga</a:t>
            </a:r>
          </a:p>
          <a:p>
            <a:pPr marL="172736" indent="-172736">
              <a:buFont typeface="Arial" panose="020b0604020202020204" pitchFamily="34" charset="0"/>
              <a:buChar char="•"/>
            </a:pPr>
            <a:endParaRPr lang="et-EE" baseline="0" noProof="0" smtClean="0"/>
          </a:p>
          <a:p>
            <a:r>
              <a:rPr lang="en-GB" baseline="0" noProof="0" smtClean="0">
                <a:sym typeface="Wingdings" panose="05000000000000000000" pitchFamily="2" charset="2"/>
              </a:rPr>
              <a:t></a:t>
            </a:r>
            <a:r>
              <a:rPr lang="et-EE" baseline="0" noProof="0" smtClean="0">
                <a:sym typeface="Wingdings" panose="05000000000000000000" pitchFamily="2" charset="2"/>
              </a:rPr>
              <a:t> Kõike seda saavad kasutada teabetegevuses ECHA sidusrühmad</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26</a:t>
            </a:fld>
            <a:endParaRPr lang="et-EE"/>
          </a:p>
        </p:txBody>
      </p:sp>
    </p:spTree>
    <p:extLst>
      <p:ext uri="{BB962C8B-B14F-4D97-AF65-F5344CB8AC3E}">
        <p14:creationId xmlns:p14="http://schemas.microsoft.com/office/powerpoint/2010/main" val="1144973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Voldikud REACH 2018 teemal:</a:t>
            </a:r>
          </a:p>
          <a:p>
            <a:endParaRPr lang="et-EE" noProof="0" smtClean="0"/>
          </a:p>
          <a:p>
            <a:pPr marL="172736" indent="-172736">
              <a:buFontTx/>
              <a:buChar char="-"/>
            </a:pPr>
            <a:r>
              <a:rPr lang="et-EE" noProof="0" smtClean="0"/>
              <a:t>Üldine voldik</a:t>
            </a:r>
          </a:p>
          <a:p>
            <a:pPr marL="172736" indent="-172736">
              <a:buFontTx/>
              <a:buChar char="-"/>
            </a:pPr>
            <a:r>
              <a:rPr lang="et-EE" noProof="0" smtClean="0"/>
              <a:t>Voldik töötajate esindajatele (koos Euroopa Ametiühingute Keskliiduga (ETUC))</a:t>
            </a:r>
          </a:p>
          <a:p>
            <a:pPr marL="172736" indent="-172736">
              <a:buFontTx/>
              <a:buChar char="-"/>
            </a:pPr>
            <a:endParaRPr lang="et-EE" noProof="0" smtClean="0"/>
          </a:p>
          <a:p>
            <a:r>
              <a:rPr lang="et-EE" noProof="0" smtClean="0"/>
              <a:t>Mõlemad on 23 keeles aadressil https://echa.europa.eu/et/reach-2018</a:t>
            </a:r>
          </a:p>
          <a:p>
            <a:endParaRPr lang="et-EE" baseline="0" noProof="0" smtClean="0"/>
          </a:p>
          <a:p>
            <a:r>
              <a:rPr lang="et-EE" noProof="0" smtClean="0"/>
              <a:t>Peale selle on olemas ingliskeelne voldik Euroopa Liidu väliste riikide ettevõtetele, milles kirjeldatakse, kuidas nad saavad toetada oma Euroopa kliente REACH- ja CLP-kohustuste täitmisel.</a:t>
            </a:r>
          </a:p>
          <a:p>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27</a:t>
            </a:fld>
            <a:endParaRPr lang="et-EE"/>
          </a:p>
        </p:txBody>
      </p:sp>
    </p:spTree>
    <p:extLst>
      <p:ext uri="{BB962C8B-B14F-4D97-AF65-F5344CB8AC3E}">
        <p14:creationId xmlns:p14="http://schemas.microsoft.com/office/powerpoint/2010/main" val="207413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mtClean="0"/>
              <a:t>Selles slaidikomplektis on ECHA strateegiat selgitavad slaidid, et aidata kogemusteta ning väikestest ja keskmise suurusega ettevõtjatest (VKE) registreerijatel täita kohustust registreerida faasiained 31. maiks 2018.</a:t>
            </a:r>
          </a:p>
          <a:p>
            <a:endParaRPr lang="et-EE" baseline="0" smtClean="0"/>
          </a:p>
          <a:p>
            <a:r>
              <a:rPr lang="et-EE" smtClean="0"/>
              <a:t>Slaidikomplekt põhineb ECHA REACH 2018 tegevuskaval. See on avaldatud ECHA veebilehel aadressil http://echa.europa.eu/documents/10162/13552/reach_roadmap_2018_web_final_en.pdf </a:t>
            </a:r>
            <a:endParaRPr lang="et-EE"/>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et-EE"/>
          </a:p>
        </p:txBody>
      </p:sp>
    </p:spTree>
    <p:extLst>
      <p:ext uri="{BB962C8B-B14F-4D97-AF65-F5344CB8AC3E}">
        <p14:creationId xmlns:p14="http://schemas.microsoft.com/office/powerpoint/2010/main" val="93797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Siin osas on REACH-registreerimise üldeesmärkide lühiülevaade.</a:t>
            </a:r>
            <a:r>
              <a:rPr lang="et-EE" smtClean="0"/>
              <a:t> </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et-EE"/>
          </a:p>
        </p:txBody>
      </p:sp>
    </p:spTree>
    <p:extLst>
      <p:ext uri="{BB962C8B-B14F-4D97-AF65-F5344CB8AC3E}">
        <p14:creationId xmlns:p14="http://schemas.microsoft.com/office/powerpoint/2010/main" val="79169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REACH-määrusega muudeti kemikaalide ohutu kasutamise tõendamise kohustust. Nüüd peavad ettevõtted tõendama, et kemikaalid, mida nad Euroopa Liidus toodavad või sellesse impordivad, ei tekita inimtervisele ega keskkonnale vastuvõetamatut riski. Ettevõtted märgivad tulemused ja järeldused registreerimistoimikusse, mille esitavad ECHA-le.</a:t>
            </a:r>
          </a:p>
          <a:p>
            <a:endParaRPr lang="et-EE" baseline="0" noProof="0" smtClean="0"/>
          </a:p>
          <a:p>
            <a:r>
              <a:rPr lang="et-EE" baseline="0" noProof="0" smtClean="0"/>
              <a:t>Registreerimistoimikutes sisalduvat teavet kasutatakse edasistes reguleerimisprotsessides.</a:t>
            </a:r>
          </a:p>
          <a:p>
            <a:pPr marL="172736" indent="-172736">
              <a:buFontTx/>
              <a:buChar char="-"/>
            </a:pPr>
            <a:r>
              <a:rPr lang="et-EE" baseline="0" noProof="0" smtClean="0"/>
              <a:t>Vähemalt 5% registreerimistoimikutest hinnatakse, st analüüsitakse, kas esitatud teave vastab REACH-määruse nõuetele.</a:t>
            </a:r>
          </a:p>
          <a:p>
            <a:pPr marL="172736" indent="-172736">
              <a:buFontTx/>
              <a:buChar char="-"/>
            </a:pPr>
            <a:r>
              <a:rPr lang="et-EE" baseline="0" noProof="0" smtClean="0"/>
              <a:t>Registreerimistoimikute andmebaasist sõelutakse välja ained, mis võivad vajada täiendavate või kogu Euroopa Liitu hõlmavate riskijuhtimismeetmete võtmist, näitkeks ühtlustatud klassifikatsiooni, autoriseerimist või piiramist.</a:t>
            </a:r>
          </a:p>
          <a:p>
            <a:pPr marL="172736" indent="-172736">
              <a:buFontTx/>
              <a:buChar char="-"/>
            </a:pPr>
            <a:r>
              <a:rPr lang="et-EE" baseline="0" noProof="0" smtClean="0"/>
              <a:t>Registreerimistoimikute alusel aineid ka hinnatakse, st liikmesriigid analüüsivad potentsiaalselt ohtlikke aineid.</a:t>
            </a:r>
          </a:p>
          <a:p>
            <a:pPr defTabSz="921258">
              <a:defRPr/>
            </a:pPr>
            <a:br/>
            <a:r>
              <a:rPr lang="et-EE" baseline="0" noProof="0" smtClean="0"/>
              <a:t>Lõpuks avaldatakse teave, mille ettevõtted esitasid registreerimistoimikutes, tasuta ECHA veebilehel, nagu on ette nähtud REACH-määruses. Igaüks saab otsida teavet teda huvitavate ainete kohta. See aitab Euroopa kodanikel teha teadlikke otsuseid nende kemikaalide kohta, mida nad kasutavad ja millega võivad kokku puutuda.</a:t>
            </a:r>
          </a:p>
          <a:p>
            <a:pPr defTabSz="921258">
              <a:defRPr/>
            </a:pPr>
            <a:endParaRPr lang="et-EE" baseline="0" noProof="0" smtClean="0"/>
          </a:p>
          <a:p>
            <a:pPr defTabSz="921258">
              <a:defRPr/>
            </a:pPr>
            <a:r>
              <a:rPr lang="et-EE" baseline="0" noProof="0" smtClean="0"/>
              <a:t>REACH-määrusega kehtestati n-ö olemasolevate ehk REACH-määruses faasiaineteks nimetatavate kemikaalide etapilise registreerimise süsteem. Kui potentsiaalsed registreerijad </a:t>
            </a:r>
            <a:r>
              <a:rPr lang="et-EE" b="1" baseline="0" noProof="0" smtClean="0"/>
              <a:t>eelregistreerisid</a:t>
            </a:r>
            <a:r>
              <a:rPr lang="et-EE" baseline="0" noProof="0" smtClean="0"/>
              <a:t> faasiained 2008. aastal,* said nad kasutada etapilisi registreerimistähtaegu:</a:t>
            </a:r>
          </a:p>
          <a:p>
            <a:pPr marL="172736" indent="-172736" defTabSz="921258">
              <a:buFont typeface="Arial" panose="020b0604020202020204" pitchFamily="34" charset="0"/>
              <a:buChar char="•"/>
              <a:defRPr/>
            </a:pPr>
            <a:r>
              <a:rPr lang="et-EE" baseline="0" noProof="0" smtClean="0"/>
              <a:t>1. detsember 2000: ained, mida registreerija toodab või impordib vähemalt 1000 tonni aastas (t/a), kõige keskkonnaohtlikumad ained, mida registreerija toodab või impordib vähemalt 100 t/a, ning kantserogeensed, mutageensed või reproduktiivtoksilised ained, mida registreerija toodab või impordib vähemalt 1 t/a;</a:t>
            </a:r>
          </a:p>
          <a:p>
            <a:pPr marL="172736" indent="-172736" defTabSz="921258">
              <a:buFont typeface="Arial" panose="020b0604020202020204" pitchFamily="34" charset="0"/>
              <a:buChar char="•"/>
              <a:defRPr/>
            </a:pPr>
            <a:r>
              <a:rPr lang="et-EE" baseline="0" noProof="0" smtClean="0"/>
              <a:t>31. mai 2013: ained, mida registreerija toodab või impordib vähemalt 100 t/a;</a:t>
            </a:r>
          </a:p>
          <a:p>
            <a:pPr marL="172736" indent="-172736" defTabSz="921258">
              <a:buFont typeface="Arial" panose="020b0604020202020204" pitchFamily="34" charset="0"/>
              <a:buChar char="•"/>
              <a:defRPr/>
            </a:pPr>
            <a:r>
              <a:rPr lang="et-EE" baseline="0" noProof="0" smtClean="0"/>
              <a:t>31. mai 2018: ained, mida registreerija toodab või impordib vähemalt 1 t/a.</a:t>
            </a:r>
          </a:p>
          <a:p>
            <a:pPr marL="172736" indent="-172736" defTabSz="921258">
              <a:buFont typeface="Arial" panose="020b0604020202020204" pitchFamily="34" charset="0"/>
              <a:buChar char="•"/>
              <a:defRPr/>
            </a:pPr>
            <a:endParaRPr lang="et-EE" baseline="0" noProof="0" smtClean="0"/>
          </a:p>
          <a:p>
            <a:pPr marL="0" indent="0" defTabSz="921258">
              <a:buFont typeface="Arial" panose="020b0604020202020204" pitchFamily="34" charset="0"/>
              <a:buNone/>
              <a:defRPr/>
            </a:pPr>
            <a:r>
              <a:rPr lang="et-EE" baseline="0" noProof="0" smtClean="0"/>
              <a:t>* Alles nüüd turule sisenevad ettevõtted, kes toodavad või impordivad faasiainet 1–100 t/a, saavad selle siiski eelregistreerida kuni 31. maini 2017.</a:t>
            </a:r>
          </a:p>
          <a:p>
            <a:r>
              <a:rPr lang="et-EE" smtClean="0"/>
              <a:t> </a:t>
            </a:r>
          </a:p>
          <a:p>
            <a:r>
              <a:rPr lang="et-EE" b="1" baseline="0" noProof="0" smtClean="0"/>
              <a:t>LISATEAVE</a:t>
            </a:r>
          </a:p>
          <a:p>
            <a:endParaRPr lang="et-EE" b="1" baseline="0" noProof="0" smtClean="0"/>
          </a:p>
          <a:p>
            <a:pPr marL="172736" indent="-172736" defTabSz="921258">
              <a:buFont typeface="Arial" panose="020b0604020202020204" pitchFamily="34" charset="0"/>
              <a:buChar char="•"/>
              <a:defRPr/>
            </a:pPr>
            <a:r>
              <a:rPr lang="et-EE" baseline="0" noProof="0" smtClean="0"/>
              <a:t>ECHA vastavuskontrolli strateegia: http://echa.europa.eu/documents/10162/13608/echa_cch_strategy_en.pdf</a:t>
            </a:r>
          </a:p>
          <a:p>
            <a:pPr marL="172736" indent="-172736" defTabSz="921258">
              <a:buFont typeface="Arial" panose="020b0604020202020204" pitchFamily="34" charset="0"/>
              <a:buChar char="•"/>
              <a:defRPr/>
            </a:pPr>
            <a:r>
              <a:rPr lang="et-EE" baseline="0" noProof="0" smtClean="0"/>
              <a:t>Lühiülevaade – registreerimine: https://echa.europa.eu/documents/10162/23036412/nutshell_guidance_registration_et.pdf </a:t>
            </a:r>
          </a:p>
          <a:p>
            <a:endParaRPr lang="et-EE" b="1" baseline="0" noProof="0" smtClean="0"/>
          </a:p>
          <a:p>
            <a:endParaRPr lang="et-EE" baseline="0" noProof="0" smtClean="0"/>
          </a:p>
          <a:p>
            <a:r>
              <a:rPr lang="et-EE" baseline="0" noProof="0" smtClean="0"/>
              <a:t>NB! Selles esitluses tähendavad nimed „Euroopa Liit“ ja „Euroopa“ Euroopa Liitu koos Euroopa Majanduspiirkonna (EMP) riikide Islandi, Liechtenstein ja Norraga, kus kohaldatakse REACH-määrust.</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et-EE"/>
          </a:p>
        </p:txBody>
      </p:sp>
    </p:spTree>
    <p:extLst>
      <p:ext uri="{BB962C8B-B14F-4D97-AF65-F5344CB8AC3E}">
        <p14:creationId xmlns:p14="http://schemas.microsoft.com/office/powerpoint/2010/main" val="379882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Skeemil on registreerimisega seotud teabevood.</a:t>
            </a:r>
          </a:p>
          <a:p>
            <a:endParaRPr lang="et-EE" noProof="0" smtClean="0"/>
          </a:p>
          <a:p>
            <a:pPr marL="230315" indent="-230315">
              <a:buAutoNum type="arabicParenR"/>
            </a:pPr>
            <a:r>
              <a:rPr lang="et-EE" noProof="0" smtClean="0"/>
              <a:t>REACH on kemikaalihalduse riskipõhine meetod. Nõuetekohaseks riskihindamiseks on seepärast vaja aine </a:t>
            </a:r>
            <a:r>
              <a:rPr lang="et-EE" b="1" baseline="0" noProof="0" smtClean="0"/>
              <a:t>omaduste</a:t>
            </a:r>
            <a:r>
              <a:rPr lang="et-EE" noProof="0" smtClean="0"/>
              <a:t> ja </a:t>
            </a:r>
            <a:r>
              <a:rPr lang="et-EE" b="1" baseline="0" noProof="0" smtClean="0"/>
              <a:t>kasutusalade</a:t>
            </a:r>
            <a:r>
              <a:rPr lang="et-EE" b="0" baseline="0" noProof="0" smtClean="0"/>
              <a:t> teavet.</a:t>
            </a:r>
          </a:p>
          <a:p>
            <a:pPr marL="230315" indent="-230315">
              <a:buAutoNum type="arabicParenR"/>
            </a:pPr>
            <a:r>
              <a:rPr lang="et-EE" baseline="0" noProof="0" smtClean="0"/>
              <a:t>Kasutusalade teave saadakse allkasutajatelt. Kui olemas on allkasutajate ühingud, eeldatakse, et kasutusalade ja kasutustingimuste teavet koguvad valdkonnaühingud ning edastavad selle registreerijatele ühtses vormis (kasutusalakaartidel). Isegi kui allkasutajate ühinguid ei ole, soovitatakse neil edastada kasutusalade teave registreerijatele ühtses vormis. </a:t>
            </a:r>
            <a:r>
              <a:rPr lang="et-EE" smtClean="0"/>
              <a:t> </a:t>
            </a:r>
          </a:p>
          <a:p>
            <a:pPr marL="230315" indent="-230315">
              <a:buAutoNum type="arabicParenR"/>
            </a:pPr>
            <a:r>
              <a:rPr lang="et-EE" noProof="0" smtClean="0"/>
              <a:t>Registreerijatel kui tootjatel ja importijatel on aine omaduste teave.</a:t>
            </a:r>
          </a:p>
          <a:p>
            <a:pPr marL="230315" indent="-230315">
              <a:buAutoNum type="arabicParenR"/>
            </a:pPr>
            <a:r>
              <a:rPr lang="et-EE" baseline="0" noProof="0" smtClean="0"/>
              <a:t>Registreerijad dokumenteerivad kasutusalade ja omaduste teabe registreerimistoimikus. Kui ainet registreeritakse koguses vähemalt 10 t/a, hindavad nad ka aine kemikaaliohutust kogu olelustsükli vältel ja dokumenteerivad tulemused kemikaaliohutuse aruandes. </a:t>
            </a:r>
          </a:p>
          <a:p>
            <a:pPr marL="230315" indent="-230315">
              <a:buAutoNum type="arabicParenR"/>
            </a:pPr>
            <a:r>
              <a:rPr lang="et-EE" baseline="0" noProof="0" smtClean="0"/>
              <a:t>Ametiasutused hindavad registreerimistoimikutes sisalduva teabe alusel, kas on vaja võtta reguleerivaid riskijuhtimismeetmeid, näiteks kas on vaja ühtlustatud klassifikatsiooni ja märgistust, piiramist ja autoriseerimist. Registreerimistoimikute põhjal valitakse välja ka ained, mida kontrollitakse ainete hindamisel täiendavalt. Lõpuks avaldatakse enamik registreerimistoimikutes sisalduvast teabest tasuta ECHA veebilehel.</a:t>
            </a:r>
          </a:p>
          <a:p>
            <a:pPr marL="230315" indent="-230315">
              <a:buAutoNum type="arabicParenR"/>
            </a:pPr>
            <a:r>
              <a:rPr lang="et-EE" baseline="0" noProof="0" smtClean="0"/>
              <a:t>Registreerijad ise koostavad registreerimistoimikus ja kemikaaliohutuse aruandes sisalduva teabe põhjal ohutuskaarte. REACH-määruse kohaselt võib ohutuskaartidele olla lisatud üks või mitu kokkupuutestsenaariumi. Kokkupuutestsenaariumides kirjeldatakse kasutusalasid ja aine ohutu kasutamise tingimusi eri kasutajarühmadele.</a:t>
            </a:r>
          </a:p>
          <a:p>
            <a:pPr marL="230315" indent="-230315">
              <a:buAutoNum type="arabicParenR"/>
            </a:pPr>
            <a:endParaRPr lang="et-EE" baseline="0" noProof="0" smtClean="0"/>
          </a:p>
          <a:p>
            <a:pPr marL="0" indent="0">
              <a:buNone/>
            </a:pPr>
            <a:r>
              <a:rPr lang="et-EE" b="1" baseline="0" noProof="0" smtClean="0"/>
              <a:t>LISATEAVE</a:t>
            </a:r>
          </a:p>
          <a:p>
            <a:pPr marL="0" indent="0">
              <a:buNone/>
            </a:pPr>
            <a:endParaRPr lang="et-EE" baseline="0" noProof="0" smtClean="0"/>
          </a:p>
          <a:p>
            <a:pPr marL="171450" indent="-171450">
              <a:buFont typeface="Arial" panose="020b0604020202020204" pitchFamily="34" charset="0"/>
              <a:buChar char="•"/>
            </a:pPr>
            <a:r>
              <a:rPr lang="et-EE" baseline="0" noProof="0" smtClean="0"/>
              <a:t>Lühiülevaade – kemikaaliohutuse hindamine: https://echa.europa.eu/documents/10162/23036412/nutshell_guidance_csa_et.pdf</a:t>
            </a:r>
          </a:p>
          <a:p>
            <a:pPr marL="171450" indent="-171450">
              <a:buFont typeface="Arial" panose="020b0604020202020204" pitchFamily="34" charset="0"/>
              <a:buChar char="•"/>
            </a:pPr>
            <a:r>
              <a:rPr lang="et-EE" baseline="0" noProof="0" smtClean="0"/>
              <a:t>Lühiülevaade – ohutuskaartide koostamine: https://echa.europa.eu/documents/10162/23036412/sds_nutshell_guidance_et.pdf</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t-EE" baseline="0" noProof="0" smtClean="0"/>
              <a:t>Lühiülevaade – allkasutajad: https://echa.europa.eu/documents/10162/23036412/du_nutshell_guidance_et.pdf</a:t>
            </a:r>
          </a:p>
          <a:p>
            <a:pPr marL="171450" indent="-171450">
              <a:buFont typeface="Arial" panose="020b0604020202020204" pitchFamily="34" charset="0"/>
              <a:buChar char="•"/>
            </a:pPr>
            <a:r>
              <a:rPr lang="et-EE" baseline="0" noProof="0" smtClean="0"/>
              <a:t>Registreeritud ainete teave: https://echa.europa.eu/et/information-on-chemicals/registered-substances</a:t>
            </a:r>
          </a:p>
          <a:p>
            <a:pPr marL="0" indent="0">
              <a:buNone/>
            </a:pP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et-EE"/>
          </a:p>
        </p:txBody>
      </p:sp>
    </p:spTree>
    <p:extLst>
      <p:ext uri="{BB962C8B-B14F-4D97-AF65-F5344CB8AC3E}">
        <p14:creationId xmlns:p14="http://schemas.microsoft.com/office/powerpoint/2010/main" val="375519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Slaid selgitab, kuidas teave, mille ettevõtted esitasid ECHA-le, avaldatakse ECHA veebilehel.</a:t>
            </a:r>
          </a:p>
          <a:p>
            <a:endParaRPr lang="et-EE" noProof="0" smtClean="0"/>
          </a:p>
          <a:p>
            <a:r>
              <a:rPr lang="et-EE" noProof="0" smtClean="0">
                <a:effectLst/>
              </a:rPr>
              <a:t>ECHA kuvab veebilehel aineteavet kõige kokkuvõtlikumalt teabekaardil. Sellel on aine põhiomaduste kokkuvõte: aine klassifikatsioon ja kas aine on ohtlik või mitte. Kui ainel on ohtlikke omadusi, märgitakse teabekaardil ka seda, kuidas reguleerivad asutused ainet kontrollivad.</a:t>
            </a:r>
          </a:p>
          <a:p>
            <a:endParaRPr lang="et-EE" noProof="0" smtClean="0">
              <a:effectLst/>
            </a:endParaRPr>
          </a:p>
          <a:p>
            <a:r>
              <a:rPr lang="et-EE" noProof="0" smtClean="0">
                <a:effectLst/>
              </a:rPr>
              <a:t>Lühikirjeldustes on registreerimistoimikust pärit aine kirjelduse ja teaduslike omaduste kokkuvõte. </a:t>
            </a:r>
            <a:r>
              <a:rPr lang="et-EE" b="1" noProof="0" smtClean="0">
                <a:effectLst/>
              </a:rPr>
              <a:t>Aine kirjeldus</a:t>
            </a:r>
            <a:r>
              <a:rPr lang="et-EE" noProof="0" smtClean="0">
                <a:effectLst/>
              </a:rPr>
              <a:t> annab ülevaate, mis on aine põhilised identifikaatorid, aine klassifikatsioon, praegused reguleerimistoimingud ja aine peamised kasutusalad ning kes on ainet tootvad ja/või importivad registreerijad. </a:t>
            </a:r>
            <a:r>
              <a:rPr lang="et-EE" b="1" noProof="0" smtClean="0">
                <a:effectLst/>
              </a:rPr>
              <a:t>Teaduslike omaduste</a:t>
            </a:r>
            <a:r>
              <a:rPr lang="et-EE" noProof="0" smtClean="0">
                <a:effectLst/>
              </a:rPr>
              <a:t> teave on liigendatud aine omaduste ja omadused omakorda näitajate kaupa. Iga näitaja kohta on kolm teaberühma: uuringutulemused, uuringu liik ja kokkuvõtlikud andmed.</a:t>
            </a:r>
            <a:endParaRPr lang="et-EE" baseline="0" noProof="0" smtClean="0">
              <a:effectLst/>
            </a:endParaRPr>
          </a:p>
          <a:p>
            <a:endParaRPr lang="et-EE" noProof="0" smtClean="0"/>
          </a:p>
          <a:p>
            <a:r>
              <a:rPr lang="et-EE" noProof="0" smtClean="0"/>
              <a:t>Lähteandmed on töötlemata andmed, mis on aluseks teabekaartidel olevatele kokkuvõtetele ja lühikirjeldustele.</a:t>
            </a:r>
          </a:p>
          <a:p>
            <a:pPr marL="171450" indent="-171450">
              <a:buFont typeface="Arial" panose="020b0604020202020204" pitchFamily="34" charset="0"/>
              <a:buChar char="•"/>
            </a:pPr>
            <a:r>
              <a:rPr lang="et-EE" baseline="0" noProof="0" smtClean="0"/>
              <a:t>Registreerimistoimikud = IUCLID-toimikud, mille esitavad ECHA-le ettevõtted, kes toodavad või impordivad ainet üle 1 t/a.</a:t>
            </a:r>
          </a:p>
          <a:p>
            <a:pPr marL="171450" indent="-171450">
              <a:buFont typeface="Arial" panose="020b0604020202020204" pitchFamily="34" charset="0"/>
              <a:buChar char="•"/>
            </a:pPr>
            <a:r>
              <a:rPr lang="et-EE" baseline="0" noProof="0" smtClean="0"/>
              <a:t>Hindamisplaani loetelu = ühenduse hindamisplaan. Loetelu potentsiaalselt ohtlikest ainetest, mida liikmesriigid hindavad järgmisel 3 aastal. Lisateave: http://echa.europa.eu/et/regulations/reach/evaluation/substance-evaluation/community-rolling-action-plan</a:t>
            </a:r>
          </a:p>
          <a:p>
            <a:pPr marL="171450" indent="-171450">
              <a:buFont typeface="Arial" panose="020b0604020202020204" pitchFamily="34" charset="0"/>
              <a:buChar char="•"/>
            </a:pPr>
            <a:r>
              <a:rPr lang="et-EE" baseline="0" noProof="0" smtClean="0"/>
              <a:t>Autoriseerimisloetelu = REACH-määruse XIV lisasse kantud ained. Neid aineid ei tohi kasutada, v.a kui kasutusala on autoriseeritud. Lisateave: https://echa.europa.eu/et/addressing-chemicals-of-concern/authorisation</a:t>
            </a:r>
          </a:p>
          <a:p>
            <a:pPr marL="171450" indent="-171450">
              <a:buFont typeface="Arial" panose="020b0604020202020204" pitchFamily="34" charset="0"/>
              <a:buChar char="•"/>
            </a:pPr>
            <a:r>
              <a:rPr lang="et-EE" smtClean="0"/>
              <a:t>Piirangute loetelu = ained, mille tootmine, turule viimine või kasutamine on piiratud. Lisateave: https://echa.europa.eu/et/addressing-chemicals-of-concern/restriction </a:t>
            </a:r>
          </a:p>
          <a:p>
            <a:pPr marL="171450" indent="-171450">
              <a:buFont typeface="Arial" panose="020b0604020202020204" pitchFamily="34" charset="0"/>
              <a:buChar char="•"/>
            </a:pPr>
            <a:r>
              <a:rPr lang="et-EE" baseline="0" noProof="0" smtClean="0"/>
              <a:t>Ühtlustatud klassifikatsioon ja märgistus = ained, mille klassifikatsioon ja märgistus on ühtlustatud kogu Euroopa Liidus. Lisateave: https://echa.europa.eu/et/addressing-chemicals-of-concern/harmonised-classification-and-labelling</a:t>
            </a:r>
          </a:p>
          <a:p>
            <a:pPr marL="171450" indent="-171450">
              <a:buFont typeface="Arial" panose="020b0604020202020204" pitchFamily="34" charset="0"/>
              <a:buChar char="•"/>
            </a:pPr>
            <a:r>
              <a:rPr lang="et-EE" baseline="0" noProof="0" smtClean="0"/>
              <a:t>Heakskiidetud toimeained = biotsiidimääruse alusel toimeainetena heakskiidetud ained. Biotsiidi jaoks on võimalik luba saada ainult heakskiidetud toimeainete korral. Lisateave: https://echa.europa.eu/et/regulations/biocidal-products-regulation/approval-of-active-substances</a:t>
            </a:r>
          </a:p>
          <a:p>
            <a:pPr marL="171450" indent="-171450">
              <a:buFont typeface="Arial" panose="020b0604020202020204" pitchFamily="34" charset="0"/>
              <a:buChar char="•"/>
            </a:pPr>
            <a:r>
              <a:rPr lang="et-EE" baseline="0" noProof="0" smtClean="0"/>
              <a:t>PIC-määruse I lisa = teabel põhineva nõusoleku määruse I lisas loetletud ained. Nende ainete eksportimine eeldab vastuvõtva riigi nõusolekut. Lisateave: https://echa.europa.eu/et/regulations/prior-informed-consent-regulation   </a:t>
            </a:r>
          </a:p>
          <a:p>
            <a:endParaRPr lang="et-EE" baseline="0" noProof="0" smtClean="0"/>
          </a:p>
          <a:p>
            <a:pPr marL="0" indent="0">
              <a:buNone/>
            </a:pPr>
            <a:r>
              <a:rPr lang="et-EE" b="1" baseline="0" noProof="0" smtClean="0"/>
              <a:t>LISATEAVE</a:t>
            </a:r>
          </a:p>
          <a:p>
            <a:pPr marL="0" indent="0">
              <a:buNone/>
            </a:pPr>
            <a:endParaRPr lang="et-EE" baseline="0" noProof="0" smtClean="0"/>
          </a:p>
          <a:p>
            <a:pPr marL="171450" indent="-171450">
              <a:buFont typeface="Arial" panose="020b0604020202020204" pitchFamily="34" charset="0"/>
              <a:buChar char="•"/>
            </a:pPr>
            <a:r>
              <a:rPr lang="et-EE" baseline="0" noProof="0" smtClean="0"/>
              <a:t>Registreeritud ainete teave: https://echa.europa.eu/et/information-on-chemicals/registered-substances</a:t>
            </a:r>
          </a:p>
          <a:p>
            <a:endParaRPr lang="et-EE"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et-EE"/>
          </a:p>
        </p:txBody>
      </p:sp>
    </p:spTree>
    <p:extLst>
      <p:ext uri="{BB962C8B-B14F-4D97-AF65-F5344CB8AC3E}">
        <p14:creationId xmlns:p14="http://schemas.microsoft.com/office/powerpoint/2010/main" val="226246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REACH-määrusega kehtestati faasiainete registreerimisel etapilised tähtpäevad: 1. detsember 2010, 31. mai 2013 ja 31. mai 2018.</a:t>
            </a:r>
          </a:p>
          <a:p>
            <a:endParaRPr lang="et-EE" noProof="0" smtClean="0"/>
          </a:p>
          <a:p>
            <a:r>
              <a:rPr lang="et-EE" noProof="0" smtClean="0"/>
              <a:t>Kolmandal, 2018. aasta tähtpäeval, on eeldatavasti väga eripäraseid jooni.</a:t>
            </a:r>
            <a:endParaRPr lang="et-EE" noProof="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et-EE"/>
          </a:p>
        </p:txBody>
      </p:sp>
    </p:spTree>
    <p:extLst>
      <p:ext uri="{BB962C8B-B14F-4D97-AF65-F5344CB8AC3E}">
        <p14:creationId xmlns:p14="http://schemas.microsoft.com/office/powerpoint/2010/main" val="142907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noProof="0" smtClean="0"/>
              <a:t>31. mai 2018 on faasiainete registreerimise viimane tähtpäev. Ettevõtted ei saa oma registreerimisotsust enam tootmis- või impordimahtu vähendades edasi lükata. </a:t>
            </a:r>
          </a:p>
          <a:p>
            <a:endParaRPr lang="et-EE" baseline="0" noProof="0" smtClean="0"/>
          </a:p>
          <a:p>
            <a:r>
              <a:rPr lang="et-EE" noProof="0" smtClean="0"/>
              <a:t>Pärast tähtaega peavad faasiainete turule siseneda soovivad ettevõtted esitama ECHA-le päringu, et nad saaksid ühineda olemasoleva registreerimisega.</a:t>
            </a:r>
          </a:p>
          <a:p>
            <a:endParaRPr lang="et-EE" noProof="0" smtClean="0"/>
          </a:p>
          <a:p>
            <a:pPr marL="0" marR="0" indent="0" algn="l" defTabSz="914400" rtl="0" eaLnBrk="1" fontAlgn="auto" latinLnBrk="0" hangingPunct="1">
              <a:lnSpc>
                <a:spcPct val="100000"/>
              </a:lnSpc>
              <a:spcBef>
                <a:spcPct val="0"/>
              </a:spcBef>
              <a:spcAft>
                <a:spcPct val="0"/>
              </a:spcAft>
              <a:buClrTx/>
              <a:buSzTx/>
              <a:buFontTx/>
              <a:buNone/>
              <a:defRPr/>
            </a:pPr>
            <a:r>
              <a:rPr lang="et-EE" baseline="0" noProof="0" smtClean="0"/>
              <a:t>Üle 1 t/a toodetavate või imporditavate kantserogeensete, mutageensete või reproduktiivtoksiliste ainete registreerimistähtpäev oli juba varem, 1. detsembril 2010.</a:t>
            </a:r>
          </a:p>
        </p:txBody>
      </p:sp>
      <p:sp>
        <p:nvSpPr>
          <p:cNvPr id="4" name="Slide Number Placeholder 3"/>
          <p:cNvSpPr>
            <a:spLocks noGrp="1"/>
          </p:cNvSpPr>
          <p:nvPr>
            <p:ph type="sldNum" sz="quarter" idx="10"/>
          </p:nvPr>
        </p:nvSpPr>
        <p:spPr/>
        <p:txBody>
          <a:bodyPr/>
          <a:lstStyle/>
          <a:p>
            <a:fld id="{68DD4212-E431-464C-A3C7-FAC7436F6DC4}" type="slidenum">
              <a:rPr lang="en-GB" smtClean="0"/>
              <a:t>9</a:t>
            </a:fld>
            <a:endParaRPr lang="et-EE"/>
          </a:p>
        </p:txBody>
      </p:sp>
    </p:spTree>
    <p:extLst>
      <p:ext uri="{BB962C8B-B14F-4D97-AF65-F5344CB8AC3E}">
        <p14:creationId xmlns:p14="http://schemas.microsoft.com/office/powerpoint/2010/main" val="216643173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80511"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9143999" cy="6858000"/>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0.png" /><Relationship Id="rId2" Type="http://schemas.openxmlformats.org/officeDocument/2006/relationships/notesSlide" Target="../notesSlides/notesSlide13.xml"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16.png" /><Relationship Id="rId7" Type="http://schemas.openxmlformats.org/officeDocument/2006/relationships/image" Target="../media/image17.png" /><Relationship Id="rId8" Type="http://schemas.openxmlformats.org/officeDocument/2006/relationships/image" Target="../media/image18.png" /><Relationship Id="rId9"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20.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 Id="rId3" Type="http://schemas.openxmlformats.org/officeDocument/2006/relationships/image" Target="../media/image2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 Id="rId7" Type="http://schemas.openxmlformats.org/officeDocument/2006/relationships/image" Target="../media/image28.png" /><Relationship Id="rId8" Type="http://schemas.openxmlformats.org/officeDocument/2006/relationships/image" Target="../media/image29.jpeg" /><Relationship Id="rId9" Type="http://schemas.openxmlformats.org/officeDocument/2006/relationships/image" Target="../media/image3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1.png" /><Relationship Id="rId4" Type="http://schemas.openxmlformats.org/officeDocument/2006/relationships/image" Target="../media/image32.png" /><Relationship Id="rId5" Type="http://schemas.openxmlformats.org/officeDocument/2006/relationships/image" Target="../media/image33.png" /><Relationship Id="rId6" Type="http://schemas.openxmlformats.org/officeDocument/2006/relationships/image" Target="../media/image3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9.png" /><Relationship Id="rId4" Type="http://schemas.openxmlformats.org/officeDocument/2006/relationships/hyperlink" Target="http://www.google.fi/url?sa=i&amp;rct=j&amp;q=bisphenol&amp;source=images&amp;cd=&amp;cad=rja&amp;docid=pkzCoCNu6PGucM&amp;tbnid=EsP-O4-OtvnUjM:&amp;ved=0CAUQjRw&amp;url=http://chemistry.about.com/od/factsstructures/ig/Chemical-Structures---B/Bisphenol-A-or-BPA.htm&amp;ei=fkAvUqzrIMiM4AS3ioGYAg&amp;bvm=bv.51773540,d.bGE&amp;psig=AFQjCNHV62ftWbv-O8rRO1E6H_mHo_LqOg&amp;ust=1378914802186532" TargetMode="External" /><Relationship Id="rId5" Type="http://schemas.openxmlformats.org/officeDocument/2006/relationships/image" Target="../media/image10.png" /><Relationship Id="rId6" Type="http://schemas.openxmlformats.org/officeDocument/2006/relationships/hyperlink" Target="http://www.google.fi/url?sa=i&amp;rct=j&amp;q=&amp;esrc=s&amp;frm=1&amp;source=images&amp;cd=&amp;cad=rja&amp;docid=BWjaeukRBBczFM&amp;tbnid=ggF5-R_m9HQRaM:&amp;ved=0CAUQjRw&amp;url=http://northgapartyrentals.com/services/&amp;ei=OmU5UqK1FqqS4ATaqYCgAQ&amp;bvm=bv.52288139,d.bGE&amp;psig=AFQjCNEZikzMDPE9FNc2Z06A0iGvHtzFww&amp;ust=1379579563696027" TargetMode="External" /><Relationship Id="rId7" Type="http://schemas.openxmlformats.org/officeDocument/2006/relationships/image" Target="../media/image11.jpeg" /><Relationship Id="rId8"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905232"/>
            <a:ext cx="5544616" cy="2523768"/>
          </a:xfrm>
          <a:prstGeom prst="rect">
            <a:avLst/>
          </a:prstGeom>
          <a:noFill/>
        </p:spPr>
        <p:txBody>
          <a:bodyPr wrap="square" rtlCol="0">
            <a:spAutoFit/>
          </a:bodyPr>
          <a:lstStyle/>
          <a:p>
            <a:r>
              <a:rPr lang="et-EE" sz="5000" b="1" smtClean="0">
                <a:solidFill>
                  <a:schemeClr val="bg1"/>
                </a:solidFill>
                <a:latin typeface="Verdana" panose="020b0604030504040204" pitchFamily="34" charset="0"/>
              </a:rPr>
              <a:t>REACH 2018</a:t>
            </a:r>
          </a:p>
          <a:p>
            <a:endParaRPr lang="et-EE"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t-EE" sz="3600" smtClean="0">
                <a:solidFill>
                  <a:schemeClr val="bg1"/>
                </a:solidFill>
                <a:latin typeface="Verdana" panose="020b0604030504040204" pitchFamily="34" charset="0"/>
              </a:rPr>
              <a:t>Jääge turule – registreerige oma kemikaalid</a:t>
            </a:r>
            <a:endParaRPr lang="et-EE"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10</a:t>
            </a:fld>
            <a:endParaRPr lang="et-EE"/>
          </a:p>
        </p:txBody>
      </p:sp>
      <p:sp>
        <p:nvSpPr>
          <p:cNvPr id="4" name="Title 3"/>
          <p:cNvSpPr>
            <a:spLocks noGrp="1"/>
          </p:cNvSpPr>
          <p:nvPr>
            <p:ph type="title"/>
          </p:nvPr>
        </p:nvSpPr>
        <p:spPr/>
        <p:txBody>
          <a:bodyPr/>
          <a:lstStyle/>
          <a:p>
            <a:r>
              <a:rPr lang="et-EE" noProof="0" smtClean="0"/>
              <a:t>REACH 2018 (2)</a:t>
            </a:r>
            <a:endParaRPr lang="et-EE" noProof="0"/>
          </a:p>
        </p:txBody>
      </p:sp>
      <p:sp>
        <p:nvSpPr>
          <p:cNvPr id="5" name="Content Placeholder 4"/>
          <p:cNvSpPr>
            <a:spLocks noGrp="1"/>
          </p:cNvSpPr>
          <p:nvPr>
            <p:ph idx="1"/>
          </p:nvPr>
        </p:nvSpPr>
        <p:spPr/>
        <p:txBody>
          <a:bodyPr>
            <a:normAutofit/>
          </a:bodyPr>
          <a:lstStyle/>
          <a:p>
            <a:pPr>
              <a:spcBef>
                <a:spcPts val="600"/>
              </a:spcBef>
              <a:spcAft>
                <a:spcPts val="1200"/>
              </a:spcAft>
            </a:pPr>
            <a:r>
              <a:rPr lang="et-EE" noProof="0" smtClean="0"/>
              <a:t>Kogemus kinnitab: REACH-registreerimine on jõukohane!</a:t>
            </a:r>
            <a:r>
              <a:rPr lang="et-EE" smtClean="0"/>
              <a:t> </a:t>
            </a:r>
            <a:r>
              <a:rPr lang="en-US" smtClean="0"/>
              <a:t>	</a:t>
            </a:r>
          </a:p>
          <a:p>
            <a:pPr lvl="1">
              <a:spcBef>
                <a:spcPts val="600"/>
              </a:spcBef>
              <a:spcAft>
                <a:spcPts val="1200"/>
              </a:spcAft>
            </a:pPr>
            <a:r>
              <a:rPr lang="et-EE" noProof="0" smtClean="0">
                <a:solidFill>
                  <a:srgbClr val="000000"/>
                </a:solidFill>
              </a:rPr>
              <a:t>Alates 2008. aastast on seda teinud juba tuhanded ettevõtted</a:t>
            </a:r>
          </a:p>
          <a:p>
            <a:pPr lvl="1">
              <a:spcBef>
                <a:spcPts val="600"/>
              </a:spcBef>
              <a:spcAft>
                <a:spcPts val="1200"/>
              </a:spcAft>
            </a:pPr>
            <a:r>
              <a:rPr lang="et-EE" noProof="0" smtClean="0">
                <a:solidFill>
                  <a:srgbClr val="000000"/>
                </a:solidFill>
              </a:rPr>
              <a:t>Eelmiseks tähtpäevaks esitati üle 5600 registreerimistoimiku, 16% neist VKEd </a:t>
            </a:r>
          </a:p>
          <a:p>
            <a:r>
              <a:rPr lang="et-EE" smtClean="0"/>
              <a:t>ECHA, Euroopa Komisjon, riiklikud ametiasutused ja valdkonnaühingud teevad ettevõtete toetamiseks koostööd!</a:t>
            </a:r>
          </a:p>
          <a:p>
            <a:endParaRPr lang="et-EE" noProof="0"/>
          </a:p>
        </p:txBody>
      </p:sp>
    </p:spTree>
    <p:extLst>
      <p:ext uri="{BB962C8B-B14F-4D97-AF65-F5344CB8AC3E}">
        <p14:creationId xmlns:p14="http://schemas.microsoft.com/office/powerpoint/2010/main" val="197720128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t-EE" noProof="0" smtClean="0"/>
              <a:t>ECHA REACH 2018 tegevuskava</a:t>
            </a:r>
            <a:endParaRPr lang="et-EE" noProof="0"/>
          </a:p>
        </p:txBody>
      </p:sp>
    </p:spTree>
    <p:extLst>
      <p:ext uri="{BB962C8B-B14F-4D97-AF65-F5344CB8AC3E}">
        <p14:creationId xmlns:p14="http://schemas.microsoft.com/office/powerpoint/2010/main" val="260025891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12</a:t>
            </a:fld>
            <a:endParaRPr lang="et-EE"/>
          </a:p>
        </p:txBody>
      </p:sp>
      <p:sp>
        <p:nvSpPr>
          <p:cNvPr id="4" name="Title 3"/>
          <p:cNvSpPr>
            <a:spLocks noGrp="1"/>
          </p:cNvSpPr>
          <p:nvPr>
            <p:ph type="title"/>
          </p:nvPr>
        </p:nvSpPr>
        <p:spPr>
          <a:xfrm>
            <a:off x="518864" y="476672"/>
            <a:ext cx="8229600" cy="864096"/>
          </a:xfrm>
        </p:spPr>
        <p:txBody>
          <a:bodyPr/>
          <a:lstStyle/>
          <a:p>
            <a:r>
              <a:rPr lang="et-EE" noProof="0" smtClean="0"/>
              <a:t>Tegevuskava</a:t>
            </a:r>
            <a:endParaRPr lang="et-EE" noProof="0"/>
          </a:p>
        </p:txBody>
      </p:sp>
      <p:sp>
        <p:nvSpPr>
          <p:cNvPr id="5" name="Content Placeholder 4"/>
          <p:cNvSpPr>
            <a:spLocks noGrp="1"/>
          </p:cNvSpPr>
          <p:nvPr>
            <p:ph idx="1"/>
          </p:nvPr>
        </p:nvSpPr>
        <p:spPr/>
        <p:txBody>
          <a:bodyPr>
            <a:normAutofit fontScale="77500" lnSpcReduction="20000"/>
          </a:bodyPr>
          <a:lstStyle/>
          <a:p>
            <a:pPr>
              <a:spcBef>
                <a:spcPts val="1800"/>
              </a:spcBef>
              <a:tabLst>
                <a:tab pos="388938"/>
                <a:tab pos="576263"/>
              </a:tabLst>
              <a:defRPr/>
            </a:pPr>
            <a:r>
              <a:rPr lang="et-EE" sz="2800" noProof="0" smtClean="0"/>
              <a:t>Avaldati 14. jaanuaril 2015</a:t>
            </a:r>
          </a:p>
          <a:p>
            <a:pPr lvl="1">
              <a:spcBef>
                <a:spcPts val="1800"/>
              </a:spcBef>
              <a:tabLst>
                <a:tab pos="388938"/>
                <a:tab pos="576263"/>
              </a:tabLst>
              <a:defRPr/>
            </a:pPr>
            <a:r>
              <a:rPr lang="et-EE" noProof="0" smtClean="0">
                <a:solidFill>
                  <a:srgbClr val="000000"/>
                </a:solidFill>
              </a:rPr>
              <a:t>Arutelu sidusrühmadega juunist septembrini 2014</a:t>
            </a:r>
          </a:p>
          <a:p>
            <a:pPr lvl="1">
              <a:spcBef>
                <a:spcPts val="1800"/>
              </a:spcBef>
              <a:tabLst>
                <a:tab pos="388938"/>
                <a:tab pos="576263"/>
              </a:tabLst>
              <a:defRPr/>
            </a:pPr>
            <a:r>
              <a:rPr lang="et-EE" altLang="en-US" noProof="0" smtClean="0"/>
              <a:t>Kommenteeris 26 ühingut</a:t>
            </a:r>
            <a:endParaRPr lang="et-EE" noProof="0" smtClean="0">
              <a:solidFill>
                <a:srgbClr val="000000"/>
              </a:solidFill>
              <a:cs typeface="Arial"/>
            </a:endParaRPr>
          </a:p>
          <a:p>
            <a:pPr>
              <a:spcBef>
                <a:spcPts val="1800"/>
              </a:spcBef>
              <a:tabLst>
                <a:tab pos="388938"/>
                <a:tab pos="576263"/>
              </a:tabLst>
              <a:defRPr/>
            </a:pPr>
            <a:r>
              <a:rPr lang="et-EE" sz="2800" noProof="0" smtClean="0">
                <a:solidFill>
                  <a:srgbClr val="000000"/>
                </a:solidFill>
              </a:rPr>
              <a:t>Dokumenteerib ECHA 2014.–2018. aastaks kavandatud tegevuse</a:t>
            </a:r>
          </a:p>
          <a:p>
            <a:pPr lvl="1">
              <a:spcBef>
                <a:spcPts val="1800"/>
              </a:spcBef>
              <a:tabLst>
                <a:tab pos="388938"/>
                <a:tab pos="576263"/>
              </a:tabLst>
              <a:defRPr/>
            </a:pPr>
            <a:r>
              <a:rPr lang="et-EE" noProof="0" smtClean="0">
                <a:solidFill>
                  <a:srgbClr val="000000"/>
                </a:solidFill>
              </a:rPr>
              <a:t>Kogemusteta ja VKEdest registreerijate toetamise meetmed</a:t>
            </a:r>
          </a:p>
          <a:p>
            <a:pPr lvl="1">
              <a:spcBef>
                <a:spcPts val="1800"/>
              </a:spcBef>
              <a:tabLst>
                <a:tab pos="388938"/>
                <a:tab pos="576263"/>
              </a:tabLst>
              <a:defRPr/>
            </a:pPr>
            <a:r>
              <a:rPr lang="et-EE" noProof="0" smtClean="0">
                <a:solidFill>
                  <a:srgbClr val="000000"/>
                </a:solidFill>
              </a:rPr>
              <a:t>Keskendub abimaterjalide paremale selgusele ja juurdepääsetavusele</a:t>
            </a:r>
          </a:p>
          <a:p>
            <a:pPr lvl="1">
              <a:spcBef>
                <a:spcPts val="1800"/>
              </a:spcBef>
              <a:tabLst>
                <a:tab pos="388938"/>
                <a:tab pos="576263"/>
              </a:tabLst>
              <a:defRPr/>
            </a:pPr>
            <a:r>
              <a:rPr lang="et-EE" noProof="0" smtClean="0">
                <a:solidFill>
                  <a:srgbClr val="000000"/>
                </a:solidFill>
              </a:rPr>
              <a:t>Vahe-eesmärgid vaadatakse igal aastal läbi ning avaldatakse aastaaruanne</a:t>
            </a:r>
          </a:p>
          <a:p>
            <a:pPr>
              <a:spcBef>
                <a:spcPts val="1800"/>
              </a:spcBef>
              <a:tabLst>
                <a:tab pos="388938"/>
                <a:tab pos="576263"/>
              </a:tabLst>
              <a:defRPr/>
            </a:pPr>
            <a:r>
              <a:rPr lang="et-EE" sz="2800" noProof="0" smtClean="0">
                <a:solidFill>
                  <a:srgbClr val="000000"/>
                </a:solidFill>
              </a:rPr>
              <a:t>Seda peavad 2018. aasta registreerimistähtpäevaga edukaks toimetulekuks täiendama liikmesriikide ja valdkonna meetmed</a:t>
            </a:r>
          </a:p>
          <a:p>
            <a:endParaRPr lang="et-EE" noProof="0"/>
          </a:p>
        </p:txBody>
      </p:sp>
    </p:spTree>
    <p:extLst>
      <p:ext uri="{BB962C8B-B14F-4D97-AF65-F5344CB8AC3E}">
        <p14:creationId xmlns:p14="http://schemas.microsoft.com/office/powerpoint/2010/main" val="294427738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07504" y="476672"/>
            <a:ext cx="8229600" cy="1143000"/>
          </a:xfrm>
        </p:spPr>
        <p:txBody>
          <a:bodyPr/>
          <a:lstStyle/>
          <a:p>
            <a:r>
              <a:rPr lang="et-EE" noProof="0" smtClean="0"/>
              <a:t>Tegevuskava ülesehitus: seitse etappi</a:t>
            </a:r>
            <a:endParaRPr lang="et-EE" noProof="0"/>
          </a:p>
        </p:txBody>
      </p:sp>
      <p:sp>
        <p:nvSpPr>
          <p:cNvPr id="6" name="Slide Number Placeholder 5"/>
          <p:cNvSpPr>
            <a:spLocks noGrp="1"/>
          </p:cNvSpPr>
          <p:nvPr>
            <p:ph type="sldNum" sz="quarter" idx="12"/>
          </p:nvPr>
        </p:nvSpPr>
        <p:spPr/>
        <p:txBody>
          <a:bodyPr/>
          <a:lstStyle/>
          <a:p>
            <a:fld id="{53FE240C-791C-4FA0-BA72-1FE57C9E7D13}" type="slidenum">
              <a:rPr lang="en-GB" smtClean="0"/>
              <a:t>13</a:t>
            </a:fld>
            <a:endParaRPr lang="et-EE"/>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3568" y="1600200"/>
            <a:ext cx="31650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4211960" y="1555767"/>
            <a:ext cx="4220906" cy="433073"/>
            <a:chOff x="4455550" y="1300001"/>
            <a:chExt cx="4220906" cy="433073"/>
          </a:xfrm>
        </p:grpSpPr>
        <p:pic>
          <p:nvPicPr>
            <p:cNvPr id="8"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55550" y="1328592"/>
              <a:ext cx="404482" cy="4044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4745" y="1300001"/>
              <a:ext cx="3811711" cy="400110"/>
            </a:xfrm>
            <a:prstGeom prst="rect">
              <a:avLst/>
            </a:prstGeom>
            <a:noFill/>
          </p:spPr>
          <p:txBody>
            <a:bodyPr wrap="square" rtlCol="0">
              <a:spAutoFit/>
            </a:bodyPr>
            <a:lstStyle/>
            <a:p>
              <a:pPr>
                <a:buNone/>
              </a:pPr>
              <a:r>
                <a:rPr lang="et-EE" sz="2000" smtClean="0">
                  <a:latin typeface="Verdana" panose="020b0604030504040204" pitchFamily="34" charset="0"/>
                </a:rPr>
                <a:t>Tundke oma tooteportfelli</a:t>
              </a:r>
              <a:endParaRPr lang="et-EE"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1" name="Group 20"/>
          <p:cNvGrpSpPr/>
          <p:nvPr/>
        </p:nvGrpSpPr>
        <p:grpSpPr>
          <a:xfrm>
            <a:off x="4211960" y="2303894"/>
            <a:ext cx="4065924" cy="409262"/>
            <a:chOff x="4455550" y="2073880"/>
            <a:chExt cx="4065924" cy="409262"/>
          </a:xfrm>
        </p:grpSpPr>
        <p:pic>
          <p:nvPicPr>
            <p:cNvPr id="9"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55550" y="2126283"/>
              <a:ext cx="376196" cy="3568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64745" y="2073880"/>
              <a:ext cx="3656729" cy="400110"/>
            </a:xfrm>
            <a:prstGeom prst="rect">
              <a:avLst/>
            </a:prstGeom>
            <a:noFill/>
          </p:spPr>
          <p:txBody>
            <a:bodyPr wrap="square" rtlCol="0">
              <a:spAutoFit/>
            </a:bodyPr>
            <a:lstStyle/>
            <a:p>
              <a:pPr>
                <a:buNone/>
              </a:pPr>
              <a:r>
                <a:rPr lang="et-EE" sz="2000" smtClean="0">
                  <a:latin typeface="Verdana" panose="020b0604030504040204" pitchFamily="34" charset="0"/>
                </a:rPr>
                <a:t>Leidke kaasregistreerijad</a:t>
              </a:r>
              <a:endParaRPr lang="et-EE"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roup 21"/>
          <p:cNvGrpSpPr/>
          <p:nvPr/>
        </p:nvGrpSpPr>
        <p:grpSpPr>
          <a:xfrm>
            <a:off x="4211960" y="3027185"/>
            <a:ext cx="3716850" cy="418663"/>
            <a:chOff x="4455550" y="3006354"/>
            <a:chExt cx="3716850" cy="418663"/>
          </a:xfrm>
        </p:grpSpPr>
        <p:pic>
          <p:nvPicPr>
            <p:cNvPr id="10"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55550" y="3049355"/>
              <a:ext cx="386294" cy="3756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64745" y="3006354"/>
              <a:ext cx="3307655" cy="400110"/>
            </a:xfrm>
            <a:prstGeom prst="rect">
              <a:avLst/>
            </a:prstGeom>
            <a:noFill/>
          </p:spPr>
          <p:txBody>
            <a:bodyPr wrap="square" rtlCol="0">
              <a:spAutoFit/>
            </a:bodyPr>
            <a:lstStyle/>
            <a:p>
              <a:pPr>
                <a:buNone/>
              </a:pPr>
              <a:r>
                <a:rPr lang="et-EE" sz="2000" smtClean="0">
                  <a:latin typeface="Verdana" panose="020b0604030504040204" pitchFamily="34" charset="0"/>
                </a:rPr>
                <a:t>Jagage andmeid</a:t>
              </a:r>
              <a:endParaRPr lang="et-EE"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3" name="Group 22"/>
          <p:cNvGrpSpPr/>
          <p:nvPr/>
        </p:nvGrpSpPr>
        <p:grpSpPr>
          <a:xfrm>
            <a:off x="4211960" y="3759877"/>
            <a:ext cx="5568471" cy="420879"/>
            <a:chOff x="4455550" y="3901403"/>
            <a:chExt cx="5568471" cy="420879"/>
          </a:xfrm>
        </p:grpSpPr>
        <p:pic>
          <p:nvPicPr>
            <p:cNvPr id="11"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455550" y="3942188"/>
              <a:ext cx="378301" cy="3800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4745" y="3901403"/>
              <a:ext cx="5159276" cy="400110"/>
            </a:xfrm>
            <a:prstGeom prst="rect">
              <a:avLst/>
            </a:prstGeom>
            <a:noFill/>
          </p:spPr>
          <p:txBody>
            <a:bodyPr wrap="square" rtlCol="0">
              <a:spAutoFit/>
            </a:bodyPr>
            <a:lstStyle/>
            <a:p>
              <a:pPr>
                <a:buNone/>
              </a:pPr>
              <a:r>
                <a:rPr lang="et-EE" sz="2000" smtClean="0">
                  <a:latin typeface="Verdana" panose="020b0604030504040204" pitchFamily="34" charset="0"/>
                </a:rPr>
                <a:t>Hinnake ohte ja riske</a:t>
              </a:r>
              <a:endParaRPr lang="et-EE"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p:cNvGrpSpPr/>
          <p:nvPr/>
        </p:nvGrpSpPr>
        <p:grpSpPr>
          <a:xfrm>
            <a:off x="4211960" y="4494785"/>
            <a:ext cx="4855521" cy="422174"/>
            <a:chOff x="4455550" y="4779339"/>
            <a:chExt cx="4855521" cy="422174"/>
          </a:xfrm>
        </p:grpSpPr>
        <p:pic>
          <p:nvPicPr>
            <p:cNvPr id="12"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455550" y="4818829"/>
              <a:ext cx="386294" cy="3826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64745" y="4779339"/>
              <a:ext cx="4446326" cy="400110"/>
            </a:xfrm>
            <a:prstGeom prst="rect">
              <a:avLst/>
            </a:prstGeom>
            <a:noFill/>
          </p:spPr>
          <p:txBody>
            <a:bodyPr wrap="square" rtlCol="0">
              <a:spAutoFit/>
            </a:bodyPr>
            <a:lstStyle/>
            <a:p>
              <a:pPr>
                <a:buNone/>
              </a:pPr>
              <a:r>
                <a:rPr lang="et-EE" sz="2000" smtClean="0">
                  <a:latin typeface="Verdana" panose="020b0604030504040204" pitchFamily="34" charset="0"/>
                </a:rPr>
                <a:t>Koostage toimik</a:t>
              </a:r>
              <a:endParaRPr lang="et-EE"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roup 24"/>
          <p:cNvGrpSpPr/>
          <p:nvPr/>
        </p:nvGrpSpPr>
        <p:grpSpPr>
          <a:xfrm>
            <a:off x="4211960" y="5230988"/>
            <a:ext cx="5089715" cy="418154"/>
            <a:chOff x="4455550" y="5739643"/>
            <a:chExt cx="5089715" cy="418154"/>
          </a:xfrm>
        </p:grpSpPr>
        <p:pic>
          <p:nvPicPr>
            <p:cNvPr id="13"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455550" y="5783154"/>
              <a:ext cx="378210" cy="3746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64745" y="5739643"/>
              <a:ext cx="4680520" cy="400110"/>
            </a:xfrm>
            <a:prstGeom prst="rect">
              <a:avLst/>
            </a:prstGeom>
            <a:noFill/>
          </p:spPr>
          <p:txBody>
            <a:bodyPr wrap="square" rtlCol="0">
              <a:spAutoFit/>
            </a:bodyPr>
            <a:lstStyle/>
            <a:p>
              <a:pPr>
                <a:buNone/>
              </a:pPr>
              <a:r>
                <a:rPr lang="et-EE" sz="2000" smtClean="0">
                  <a:latin typeface="Verdana" panose="020b0604030504040204" pitchFamily="34" charset="0"/>
                </a:rPr>
                <a:t>Esitage registreerimisdokumendid</a:t>
              </a:r>
              <a:endParaRPr lang="et-EE" sz="2000">
                <a:latin typeface="Verdana" panose="020b0604030504040204" pitchFamily="34" charset="0"/>
                <a:ea typeface="Verdana" panose="020b0604030504040204" pitchFamily="34" charset="0"/>
                <a:cs typeface="Verdana" panose="020b0604030504040204" pitchFamily="34" charset="0"/>
              </a:endParaRPr>
            </a:p>
          </p:txBody>
        </p:sp>
      </p:grpSp>
      <p:sp>
        <p:nvSpPr>
          <p:cNvPr id="28" name="TextBox 27"/>
          <p:cNvSpPr txBox="1"/>
          <p:nvPr/>
        </p:nvSpPr>
        <p:spPr>
          <a:xfrm>
            <a:off x="4644008" y="5949280"/>
            <a:ext cx="4680520" cy="400110"/>
          </a:xfrm>
          <a:prstGeom prst="rect">
            <a:avLst/>
          </a:prstGeom>
          <a:noFill/>
        </p:spPr>
        <p:txBody>
          <a:bodyPr wrap="square" rtlCol="0">
            <a:spAutoFit/>
          </a:bodyPr>
          <a:lstStyle/>
          <a:p>
            <a:pPr>
              <a:buNone/>
            </a:pPr>
            <a:r>
              <a:rPr lang="et-EE" sz="2000" smtClean="0">
                <a:latin typeface="Verdana" panose="020b0604030504040204" pitchFamily="34" charset="0"/>
              </a:rPr>
              <a:t>Hoidke toimik ajakohane</a:t>
            </a:r>
            <a:endParaRPr lang="et-EE" sz="2000">
              <a:latin typeface="Verdana" panose="020b0604030504040204" pitchFamily="34" charset="0"/>
              <a:ea typeface="Verdana" panose="020b0604030504040204" pitchFamily="34" charset="0"/>
              <a:cs typeface="Verdana" panose="020b0604030504040204" pitchFamily="34" charset="0"/>
            </a:endParaRPr>
          </a:p>
        </p:txBody>
      </p:sp>
      <p:pic>
        <p:nvPicPr>
          <p:cNvPr id="29"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267560" y="5949280"/>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9582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14</a:t>
            </a:fld>
            <a:endParaRPr lang="et-EE"/>
          </a:p>
        </p:txBody>
      </p:sp>
      <p:sp>
        <p:nvSpPr>
          <p:cNvPr id="4" name="Title 3"/>
          <p:cNvSpPr>
            <a:spLocks noGrp="1"/>
          </p:cNvSpPr>
          <p:nvPr>
            <p:ph type="title"/>
          </p:nvPr>
        </p:nvSpPr>
        <p:spPr/>
        <p:txBody>
          <a:bodyPr/>
          <a:lstStyle/>
          <a:p>
            <a:r>
              <a:rPr lang="et-EE" noProof="0" smtClean="0"/>
              <a:t>   Tundke oma tooteportfelli</a:t>
            </a:r>
            <a:endParaRPr lang="et-EE" noProof="0"/>
          </a:p>
        </p:txBody>
      </p:sp>
      <p:sp>
        <p:nvSpPr>
          <p:cNvPr id="5" name="Content Placeholder 4"/>
          <p:cNvSpPr>
            <a:spLocks noGrp="1"/>
          </p:cNvSpPr>
          <p:nvPr>
            <p:ph idx="1"/>
          </p:nvPr>
        </p:nvSpPr>
        <p:spPr>
          <a:xfrm>
            <a:off x="457200" y="1783357"/>
            <a:ext cx="8229600" cy="4525963"/>
          </a:xfrm>
        </p:spPr>
        <p:txBody>
          <a:bodyPr>
            <a:normAutofit/>
          </a:bodyPr>
          <a:lstStyle/>
          <a:p>
            <a:pPr lvl="0">
              <a:spcBef>
                <a:spcPts val="1200"/>
              </a:spcBef>
              <a:spcAft>
                <a:spcPts val="1200"/>
              </a:spcAft>
              <a:defRPr/>
            </a:pPr>
            <a:r>
              <a:rPr lang="et-EE" noProof="0">
                <a:solidFill>
                  <a:sysClr val="windowText" lastClr="000000"/>
                </a:solidFill>
                <a:latin typeface="Verdana"/>
              </a:rPr>
              <a:t>Leidke, kas </a:t>
            </a:r>
            <a:r>
              <a:rPr lang="et-EE" b="1" noProof="0">
                <a:solidFill>
                  <a:srgbClr val="008BC8"/>
                </a:solidFill>
                <a:latin typeface="Verdana"/>
              </a:rPr>
              <a:t>teie</a:t>
            </a:r>
            <a:r>
              <a:rPr lang="et-EE" smtClean="0"/>
              <a:t> </a:t>
            </a:r>
            <a:r>
              <a:rPr lang="et-EE" noProof="0">
                <a:solidFill>
                  <a:sysClr val="windowText" lastClr="000000"/>
                </a:solidFill>
                <a:latin typeface="Verdana"/>
              </a:rPr>
              <a:t>peate aineid registreerima (roll tarneahelas). Kui jah, siis mis teie tooteportfelli kuuluvad </a:t>
            </a:r>
            <a:r>
              <a:rPr lang="et-EE" b="1" noProof="0">
                <a:solidFill>
                  <a:srgbClr val="008BC8"/>
                </a:solidFill>
                <a:latin typeface="Verdana"/>
              </a:rPr>
              <a:t>ained</a:t>
            </a:r>
            <a:r>
              <a:rPr lang="et-EE" noProof="0">
                <a:solidFill>
                  <a:sysClr val="windowText" lastClr="000000"/>
                </a:solidFill>
                <a:latin typeface="Verdana"/>
              </a:rPr>
              <a:t> tuleb registreerida</a:t>
            </a:r>
          </a:p>
          <a:p>
            <a:pPr lvl="0">
              <a:spcBef>
                <a:spcPts val="1200"/>
              </a:spcBef>
              <a:spcAft>
                <a:spcPts val="1200"/>
              </a:spcAft>
              <a:defRPr/>
            </a:pPr>
            <a:r>
              <a:rPr lang="et-EE" noProof="0">
                <a:solidFill>
                  <a:sysClr val="windowText" lastClr="000000"/>
                </a:solidFill>
                <a:latin typeface="Verdana"/>
              </a:rPr>
              <a:t>Identifitseerige ja nimetage ained </a:t>
            </a:r>
            <a:r>
              <a:rPr lang="en-GB" noProof="0">
                <a:solidFill>
                  <a:sysClr val="windowText" lastClr="000000"/>
                </a:solidFill>
                <a:latin typeface="Verdana"/>
                <a:sym typeface="Wingdings" panose="05000000000000000000" pitchFamily="2" charset="2"/>
              </a:rPr>
              <a:t></a:t>
            </a:r>
            <a:r>
              <a:rPr lang="et-EE" smtClean="0"/>
              <a:t> </a:t>
            </a:r>
            <a:r>
              <a:rPr lang="et-EE" noProof="0" smtClean="0">
                <a:solidFill>
                  <a:sysClr val="windowText" lastClr="000000"/>
                </a:solidFill>
                <a:latin typeface="Verdana"/>
              </a:rPr>
              <a:t>täpne identifitseerimine on hädavajalik, et andmeid jagada ja ühiselt registreerida</a:t>
            </a:r>
          </a:p>
          <a:p>
            <a:pPr lvl="0">
              <a:spcBef>
                <a:spcPts val="1200"/>
              </a:spcBef>
              <a:spcAft>
                <a:spcPts val="1200"/>
              </a:spcAft>
              <a:defRPr/>
            </a:pPr>
            <a:r>
              <a:rPr lang="et-EE" noProof="0" smtClean="0">
                <a:solidFill>
                  <a:sysClr val="windowText" lastClr="000000"/>
                </a:solidFill>
                <a:latin typeface="Verdana"/>
              </a:rPr>
              <a:t>Leidke, mis teavet nõutakse</a:t>
            </a:r>
          </a:p>
          <a:p>
            <a:pPr lvl="0">
              <a:spcBef>
                <a:spcPts val="1200"/>
              </a:spcBef>
              <a:spcAft>
                <a:spcPts val="1200"/>
              </a:spcAft>
              <a:defRPr/>
            </a:pPr>
            <a:r>
              <a:rPr lang="et-EE" noProof="0">
                <a:solidFill>
                  <a:sysClr val="windowText" lastClr="000000"/>
                </a:solidFill>
                <a:latin typeface="Verdana"/>
              </a:rPr>
              <a:t>Kavandage tegevust ja teavitage allkasutajaid </a:t>
            </a:r>
          </a:p>
          <a:p>
            <a:endParaRPr lang="et-EE" noProof="0"/>
          </a:p>
        </p:txBody>
      </p:sp>
      <p:pic>
        <p:nvPicPr>
          <p:cNvPr id="12"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045" y="874036"/>
            <a:ext cx="404482" cy="40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8029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15</a:t>
            </a:fld>
            <a:endParaRPr lang="et-EE"/>
          </a:p>
        </p:txBody>
      </p:sp>
      <p:sp>
        <p:nvSpPr>
          <p:cNvPr id="4" name="Title 3"/>
          <p:cNvSpPr>
            <a:spLocks noGrp="1"/>
          </p:cNvSpPr>
          <p:nvPr>
            <p:ph type="title"/>
          </p:nvPr>
        </p:nvSpPr>
        <p:spPr/>
        <p:txBody>
          <a:bodyPr/>
          <a:lstStyle/>
          <a:p>
            <a:r>
              <a:rPr lang="et-EE" noProof="0" smtClean="0"/>
              <a:t>   Leidke kaasregistreerijad</a:t>
            </a:r>
            <a:endParaRPr lang="et-EE" noProof="0"/>
          </a:p>
        </p:txBody>
      </p:sp>
      <p:sp>
        <p:nvSpPr>
          <p:cNvPr id="5" name="Content Placeholder 4"/>
          <p:cNvSpPr>
            <a:spLocks noGrp="1"/>
          </p:cNvSpPr>
          <p:nvPr>
            <p:ph idx="1"/>
          </p:nvPr>
        </p:nvSpPr>
        <p:spPr/>
        <p:txBody>
          <a:bodyPr/>
          <a:lstStyle/>
          <a:p>
            <a:pPr algn="just">
              <a:spcBef>
                <a:spcPts val="1200"/>
              </a:spcBef>
              <a:spcAft>
                <a:spcPts val="1200"/>
              </a:spcAft>
            </a:pPr>
            <a:r>
              <a:rPr lang="et-EE" noProof="0"/>
              <a:t>Kontrollige oma eelregistreeringut</a:t>
            </a:r>
          </a:p>
          <a:p>
            <a:pPr algn="just">
              <a:spcBef>
                <a:spcPts val="1200"/>
              </a:spcBef>
              <a:spcAft>
                <a:spcPts val="1200"/>
              </a:spcAft>
            </a:pPr>
            <a:r>
              <a:rPr lang="et-EE" noProof="0"/>
              <a:t>Leidke juhtregistreerija või </a:t>
            </a:r>
          </a:p>
          <a:p>
            <a:pPr algn="just">
              <a:spcBef>
                <a:spcPts val="1200"/>
              </a:spcBef>
              <a:spcAft>
                <a:spcPts val="1200"/>
              </a:spcAft>
            </a:pPr>
            <a:r>
              <a:rPr lang="et-EE" noProof="0"/>
              <a:t>Leidke kaasregistreerijad</a:t>
            </a:r>
          </a:p>
          <a:p>
            <a:pPr algn="just">
              <a:spcBef>
                <a:spcPts val="1200"/>
              </a:spcBef>
              <a:spcAft>
                <a:spcPts val="1200"/>
              </a:spcAft>
            </a:pPr>
            <a:r>
              <a:rPr lang="et-EE" noProof="0"/>
              <a:t>Arutage aine samasust, et andmeid jagada ja ühiselt esitada</a:t>
            </a:r>
          </a:p>
          <a:p>
            <a:pPr marL="0" indent="0">
              <a:buNone/>
            </a:pPr>
            <a:endParaRPr lang="et-EE" noProof="0"/>
          </a:p>
        </p:txBody>
      </p:sp>
      <p:pic>
        <p:nvPicPr>
          <p:cNvPr id="6"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44" y="908720"/>
            <a:ext cx="376196" cy="35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8214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92500" lnSpcReduction="10000"/>
          </a:bodyPr>
          <a:lstStyle/>
          <a:p>
            <a:pPr>
              <a:spcBef>
                <a:spcPts val="1200"/>
              </a:spcBef>
              <a:spcAft>
                <a:spcPts val="1200"/>
              </a:spcAft>
            </a:pPr>
            <a:r>
              <a:rPr lang="et-EE" noProof="0" smtClean="0"/>
              <a:t>Korraldage koostöö aineteabe vahetuse foorumis või tegutsege aktiivselt oma aine olemasolevas foorumis</a:t>
            </a:r>
          </a:p>
          <a:p>
            <a:pPr>
              <a:spcBef>
                <a:spcPts val="1200"/>
              </a:spcBef>
              <a:spcAft>
                <a:spcPts val="1200"/>
              </a:spcAft>
            </a:pPr>
            <a:r>
              <a:rPr lang="et-EE" noProof="0" smtClean="0"/>
              <a:t>Jagage andmeid, et kõik saaksid esitada nõutava teabe</a:t>
            </a:r>
          </a:p>
          <a:p>
            <a:pPr lvl="1">
              <a:spcBef>
                <a:spcPts val="1200"/>
              </a:spcBef>
              <a:spcAft>
                <a:spcPts val="1200"/>
              </a:spcAft>
            </a:pPr>
            <a:r>
              <a:rPr lang="et-EE" noProof="0" smtClean="0"/>
              <a:t>Vältige tarbetuid loomkatseid</a:t>
            </a:r>
          </a:p>
          <a:p>
            <a:pPr lvl="1">
              <a:spcBef>
                <a:spcPts val="1200"/>
              </a:spcBef>
              <a:spcAft>
                <a:spcPts val="1200"/>
              </a:spcAft>
            </a:pPr>
            <a:r>
              <a:rPr lang="et-EE" noProof="0" smtClean="0"/>
              <a:t>Vähendage registreerimiskulusid</a:t>
            </a:r>
          </a:p>
          <a:p>
            <a:pPr>
              <a:spcBef>
                <a:spcPts val="1200"/>
              </a:spcBef>
              <a:spcAft>
                <a:spcPts val="1200"/>
              </a:spcAft>
            </a:pPr>
            <a:r>
              <a:rPr lang="et-EE" noProof="0" smtClean="0"/>
              <a:t>Leppige kulud kokku õiglaselt, läbipaistvalt ja mittediskrimineerivalt</a:t>
            </a:r>
          </a:p>
          <a:p>
            <a:pPr>
              <a:spcBef>
                <a:spcPts val="1200"/>
              </a:spcBef>
              <a:spcAft>
                <a:spcPts val="1200"/>
              </a:spcAft>
            </a:pPr>
            <a:r>
              <a:rPr lang="et-EE" noProof="0" smtClean="0"/>
              <a:t>Jagage ühiste andmete kulusid</a:t>
            </a:r>
          </a:p>
          <a:p>
            <a:pPr>
              <a:spcBef>
                <a:spcPts val="1200"/>
              </a:spcBef>
              <a:spcAft>
                <a:spcPts val="1200"/>
              </a:spcAft>
            </a:pPr>
            <a:endParaRPr lang="et-EE" noProof="0" smtClean="0"/>
          </a:p>
          <a:p>
            <a:pPr marL="0" indent="0">
              <a:buNone/>
            </a:pPr>
            <a:endParaRPr lang="et-EE" noProof="0"/>
          </a:p>
        </p:txBody>
      </p:sp>
      <p:sp>
        <p:nvSpPr>
          <p:cNvPr id="2" name="Slide Number Placeholder 1"/>
          <p:cNvSpPr>
            <a:spLocks noGrp="1"/>
          </p:cNvSpPr>
          <p:nvPr>
            <p:ph type="sldNum" sz="quarter" idx="12"/>
          </p:nvPr>
        </p:nvSpPr>
        <p:spPr/>
        <p:txBody>
          <a:bodyPr/>
          <a:lstStyle/>
          <a:p>
            <a:fld id="{53FE240C-791C-4FA0-BA72-1FE57C9E7D13}" type="slidenum">
              <a:rPr lang="en-GB" smtClean="0"/>
              <a:t>16</a:t>
            </a:fld>
            <a:endParaRPr lang="et-EE"/>
          </a:p>
        </p:txBody>
      </p:sp>
      <p:sp>
        <p:nvSpPr>
          <p:cNvPr id="4" name="Title 3"/>
          <p:cNvSpPr>
            <a:spLocks noGrp="1"/>
          </p:cNvSpPr>
          <p:nvPr>
            <p:ph type="title"/>
          </p:nvPr>
        </p:nvSpPr>
        <p:spPr/>
        <p:txBody>
          <a:bodyPr/>
          <a:lstStyle/>
          <a:p>
            <a:r>
              <a:rPr lang="et-EE" noProof="0" smtClean="0"/>
              <a:t>  Jagage andmeid</a:t>
            </a:r>
            <a:endParaRPr lang="et-EE" noProof="0"/>
          </a:p>
        </p:txBody>
      </p:sp>
      <p:pic>
        <p:nvPicPr>
          <p:cNvPr id="6"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864705"/>
            <a:ext cx="386294" cy="37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590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17</a:t>
            </a:fld>
            <a:endParaRPr lang="et-EE"/>
          </a:p>
        </p:txBody>
      </p:sp>
      <p:sp>
        <p:nvSpPr>
          <p:cNvPr id="4" name="Title 3"/>
          <p:cNvSpPr>
            <a:spLocks noGrp="1"/>
          </p:cNvSpPr>
          <p:nvPr>
            <p:ph type="title"/>
          </p:nvPr>
        </p:nvSpPr>
        <p:spPr/>
        <p:txBody>
          <a:bodyPr/>
          <a:lstStyle/>
          <a:p>
            <a:r>
              <a:rPr lang="et-EE" noProof="0" smtClean="0"/>
              <a:t>   Hinnake ohte ja riske</a:t>
            </a:r>
            <a:endParaRPr lang="et-EE" noProof="0"/>
          </a:p>
        </p:txBody>
      </p:sp>
      <p:sp>
        <p:nvSpPr>
          <p:cNvPr id="5" name="Content Placeholder 4"/>
          <p:cNvSpPr>
            <a:spLocks noGrp="1"/>
          </p:cNvSpPr>
          <p:nvPr>
            <p:ph idx="1"/>
          </p:nvPr>
        </p:nvSpPr>
        <p:spPr/>
        <p:txBody>
          <a:bodyPr>
            <a:normAutofit/>
          </a:bodyPr>
          <a:lstStyle/>
          <a:p>
            <a:r>
              <a:rPr lang="et-EE" noProof="0" smtClean="0"/>
              <a:t>Nõutav teave oleneb kogusest ja kasutusaladest</a:t>
            </a:r>
          </a:p>
          <a:p>
            <a:r>
              <a:rPr lang="et-EE" noProof="0" smtClean="0"/>
              <a:t>1–10 tonni: vähem ohtlike ainete jaoks võib olla vaja esitada vähem andmeid</a:t>
            </a:r>
          </a:p>
          <a:p>
            <a:r>
              <a:rPr lang="et-EE" noProof="0" smtClean="0"/>
              <a:t>&gt; 10 tonni: vaja on kemikaaliohutuse aruannet </a:t>
            </a:r>
          </a:p>
          <a:p>
            <a:r>
              <a:rPr lang="et-EE" noProof="0" smtClean="0"/>
              <a:t>Pöörake tähelepanu andmete kvaliteedile: asjakohasus, piisavus ja usaldusväärsus</a:t>
            </a:r>
          </a:p>
          <a:p>
            <a:r>
              <a:rPr lang="et-EE" noProof="0" smtClean="0"/>
              <a:t>Loomkatsed on viimane abinõu – enne kaalutlege muid võimalusi</a:t>
            </a:r>
          </a:p>
          <a:p>
            <a:r>
              <a:rPr lang="et-EE" noProof="0" smtClean="0"/>
              <a:t>Mõni pikaajaline uuring vajab katsetamisettepanekut</a:t>
            </a:r>
            <a:endParaRPr lang="et-EE" noProof="0"/>
          </a:p>
        </p:txBody>
      </p:sp>
      <p:pic>
        <p:nvPicPr>
          <p:cNvPr id="6"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853" y="890058"/>
            <a:ext cx="378301" cy="3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1759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18</a:t>
            </a:fld>
            <a:endParaRPr lang="et-EE"/>
          </a:p>
        </p:txBody>
      </p:sp>
      <p:sp>
        <p:nvSpPr>
          <p:cNvPr id="4" name="Title 3"/>
          <p:cNvSpPr>
            <a:spLocks noGrp="1"/>
          </p:cNvSpPr>
          <p:nvPr>
            <p:ph type="title"/>
          </p:nvPr>
        </p:nvSpPr>
        <p:spPr/>
        <p:txBody>
          <a:bodyPr/>
          <a:lstStyle/>
          <a:p>
            <a:r>
              <a:rPr lang="et-EE" noProof="0" smtClean="0"/>
              <a:t>  Koostage toimik</a:t>
            </a:r>
            <a:endParaRPr lang="et-EE" noProof="0"/>
          </a:p>
        </p:txBody>
      </p:sp>
      <p:sp>
        <p:nvSpPr>
          <p:cNvPr id="5" name="Content Placeholder 4"/>
          <p:cNvSpPr>
            <a:spLocks noGrp="1"/>
          </p:cNvSpPr>
          <p:nvPr>
            <p:ph idx="1"/>
          </p:nvPr>
        </p:nvSpPr>
        <p:spPr/>
        <p:txBody>
          <a:bodyPr>
            <a:normAutofit fontScale="70000" lnSpcReduction="20000"/>
          </a:bodyPr>
          <a:lstStyle/>
          <a:p>
            <a:pPr algn="just">
              <a:spcBef>
                <a:spcPts val="1200"/>
              </a:spcBef>
              <a:spcAft>
                <a:spcPts val="1200"/>
              </a:spcAft>
            </a:pPr>
            <a:r>
              <a:rPr lang="et-EE" noProof="0" smtClean="0"/>
              <a:t>Koostage IUCLIDis tehniline toimik</a:t>
            </a:r>
          </a:p>
          <a:p>
            <a:pPr lvl="1" algn="just">
              <a:spcBef>
                <a:spcPts val="600"/>
              </a:spcBef>
              <a:spcAft>
                <a:spcPts val="600"/>
              </a:spcAft>
            </a:pPr>
            <a:r>
              <a:rPr lang="et-EE" noProof="0" smtClean="0"/>
              <a:t>Registreerija identifitseerimisandmed</a:t>
            </a:r>
          </a:p>
          <a:p>
            <a:pPr lvl="1" algn="just">
              <a:spcBef>
                <a:spcPts val="600"/>
              </a:spcBef>
              <a:spcAft>
                <a:spcPts val="600"/>
              </a:spcAft>
            </a:pPr>
            <a:r>
              <a:rPr lang="et-EE" noProof="0" smtClean="0"/>
              <a:t>Aine identifitseerimisandmed</a:t>
            </a:r>
          </a:p>
          <a:p>
            <a:pPr lvl="1" algn="just">
              <a:spcBef>
                <a:spcPts val="600"/>
              </a:spcBef>
              <a:spcAft>
                <a:spcPts val="600"/>
              </a:spcAft>
            </a:pPr>
            <a:r>
              <a:rPr lang="et-EE" noProof="0" smtClean="0"/>
              <a:t>Aine olemuslike omaduste teave</a:t>
            </a:r>
          </a:p>
          <a:p>
            <a:pPr lvl="1" algn="just">
              <a:spcBef>
                <a:spcPts val="600"/>
              </a:spcBef>
              <a:spcAft>
                <a:spcPts val="600"/>
              </a:spcAft>
            </a:pPr>
            <a:r>
              <a:rPr lang="et-EE" noProof="0" smtClean="0"/>
              <a:t>Kasutusalade ja kokkupuute teave</a:t>
            </a:r>
          </a:p>
          <a:p>
            <a:pPr>
              <a:spcBef>
                <a:spcPts val="1200"/>
              </a:spcBef>
              <a:spcAft>
                <a:spcPts val="1200"/>
              </a:spcAft>
            </a:pPr>
            <a:r>
              <a:rPr lang="et-EE" noProof="0" smtClean="0"/>
              <a:t>Ettevõtted, kes koostavad liikmesregistreerija toimiku ja ei kasuta erandeid, saavad koostada toimiku veebis REACH-ITis</a:t>
            </a:r>
          </a:p>
          <a:p>
            <a:pPr>
              <a:spcBef>
                <a:spcPts val="1200"/>
              </a:spcBef>
              <a:spcAft>
                <a:spcPts val="1200"/>
              </a:spcAft>
            </a:pPr>
            <a:r>
              <a:rPr lang="et-EE" noProof="0" smtClean="0"/>
              <a:t>Kemikaaliohutuse aruanne tuleb lisada, kui ainet toodetakse või imporditakse koguses vähemalt 10 tonni aastas</a:t>
            </a:r>
          </a:p>
          <a:p>
            <a:pPr lvl="1">
              <a:spcBef>
                <a:spcPts val="1200"/>
              </a:spcBef>
              <a:spcAft>
                <a:spcPts val="1200"/>
              </a:spcAft>
            </a:pPr>
            <a:r>
              <a:rPr lang="et-EE" noProof="0" smtClean="0"/>
              <a:t>Soovitatav on kasutada ECHA vahendit Chesar</a:t>
            </a:r>
          </a:p>
          <a:p>
            <a:pPr algn="just">
              <a:spcBef>
                <a:spcPts val="1200"/>
              </a:spcBef>
              <a:spcAft>
                <a:spcPts val="1200"/>
              </a:spcAft>
            </a:pPr>
            <a:r>
              <a:rPr lang="et-EE" noProof="0" smtClean="0"/>
              <a:t>ECHA pilveteenuste kaudu saavad VKEd kasutada IUCLIDi ilma rakendust installeerimata</a:t>
            </a:r>
          </a:p>
          <a:p>
            <a:endParaRPr lang="et-EE" noProof="0"/>
          </a:p>
        </p:txBody>
      </p:sp>
      <p:pic>
        <p:nvPicPr>
          <p:cNvPr id="6"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864705"/>
            <a:ext cx="386294" cy="3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9462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19</a:t>
            </a:fld>
            <a:endParaRPr lang="et-EE"/>
          </a:p>
        </p:txBody>
      </p:sp>
      <p:sp>
        <p:nvSpPr>
          <p:cNvPr id="4" name="Title 3"/>
          <p:cNvSpPr>
            <a:spLocks noGrp="1"/>
          </p:cNvSpPr>
          <p:nvPr>
            <p:ph type="title"/>
          </p:nvPr>
        </p:nvSpPr>
        <p:spPr>
          <a:xfrm>
            <a:off x="755576" y="269776"/>
            <a:ext cx="8229600" cy="1143000"/>
          </a:xfrm>
        </p:spPr>
        <p:txBody>
          <a:bodyPr/>
          <a:lstStyle/>
          <a:p>
            <a:r>
              <a:rPr lang="et-EE" noProof="0" smtClean="0"/>
              <a:t>   Esitage</a:t>
            </a:r>
            <a:br>
              <a:rPr lang="it-IT" noProof="0" smtClean="0"/>
            </a:br>
            <a:r>
              <a:rPr lang="et-EE" noProof="0" smtClean="0"/>
              <a:t>registreerimisdokumendid</a:t>
            </a:r>
            <a:endParaRPr lang="et-EE" noProof="0"/>
          </a:p>
        </p:txBody>
      </p:sp>
      <p:sp>
        <p:nvSpPr>
          <p:cNvPr id="5" name="Content Placeholder 4"/>
          <p:cNvSpPr>
            <a:spLocks noGrp="1"/>
          </p:cNvSpPr>
          <p:nvPr>
            <p:ph idx="1"/>
          </p:nvPr>
        </p:nvSpPr>
        <p:spPr/>
        <p:txBody>
          <a:bodyPr>
            <a:normAutofit/>
          </a:bodyPr>
          <a:lstStyle/>
          <a:p>
            <a:pPr>
              <a:spcBef>
                <a:spcPts val="1200"/>
              </a:spcBef>
              <a:spcAft>
                <a:spcPts val="1200"/>
              </a:spcAft>
            </a:pPr>
            <a:r>
              <a:rPr lang="et-EE" noProof="0"/>
              <a:t>Kontrollige ja ajakohastage teavet, mis on REACH-ITis registreerimisel asjakohane </a:t>
            </a:r>
            <a:endParaRPr lang="et-EE" noProof="0" smtClean="0"/>
          </a:p>
          <a:p>
            <a:pPr>
              <a:spcBef>
                <a:spcPts val="1200"/>
              </a:spcBef>
              <a:spcAft>
                <a:spcPts val="1200"/>
              </a:spcAft>
            </a:pPr>
            <a:r>
              <a:rPr lang="et-EE" noProof="0" smtClean="0"/>
              <a:t>Hinnake hoolikalt ettevõtte VKE-staatust </a:t>
            </a:r>
          </a:p>
          <a:p>
            <a:pPr>
              <a:spcBef>
                <a:spcPts val="1200"/>
              </a:spcBef>
              <a:spcAft>
                <a:spcPts val="1200"/>
              </a:spcAft>
            </a:pPr>
            <a:r>
              <a:rPr lang="et-EE" noProof="0"/>
              <a:t>Moodustage REACH-ITis ühine esitamine või ühinege sellega</a:t>
            </a:r>
          </a:p>
          <a:p>
            <a:pPr>
              <a:spcBef>
                <a:spcPts val="1200"/>
              </a:spcBef>
              <a:spcAft>
                <a:spcPts val="1200"/>
              </a:spcAft>
            </a:pPr>
            <a:r>
              <a:rPr lang="et-EE" noProof="0"/>
              <a:t>Esitage registreerimistoimik: kõigepealt juhtregistreerija, seejärel kõik kaasregistreerijad</a:t>
            </a:r>
          </a:p>
          <a:p>
            <a:pPr>
              <a:spcBef>
                <a:spcPts val="1200"/>
              </a:spcBef>
              <a:spcAft>
                <a:spcPts val="1200"/>
              </a:spcAft>
            </a:pPr>
            <a:r>
              <a:rPr lang="et-EE" noProof="0"/>
              <a:t>Jälgige REACH-ITi teateid</a:t>
            </a:r>
          </a:p>
        </p:txBody>
      </p:sp>
      <p:pic>
        <p:nvPicPr>
          <p:cNvPr id="6"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404664"/>
            <a:ext cx="378210" cy="37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9048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et-EE"/>
          </a:p>
        </p:txBody>
      </p:sp>
      <p:sp>
        <p:nvSpPr>
          <p:cNvPr id="4" name="Title 3"/>
          <p:cNvSpPr>
            <a:spLocks noGrp="1"/>
          </p:cNvSpPr>
          <p:nvPr>
            <p:ph type="title"/>
          </p:nvPr>
        </p:nvSpPr>
        <p:spPr/>
        <p:txBody>
          <a:bodyPr/>
          <a:lstStyle/>
          <a:p>
            <a:r>
              <a:rPr lang="et-EE" noProof="0" smtClean="0"/>
              <a:t>Esitluse eesmärk</a:t>
            </a:r>
            <a:endParaRPr lang="et-EE" noProof="0"/>
          </a:p>
        </p:txBody>
      </p:sp>
      <p:sp>
        <p:nvSpPr>
          <p:cNvPr id="5" name="Content Placeholder 4"/>
          <p:cNvSpPr>
            <a:spLocks noGrp="1"/>
          </p:cNvSpPr>
          <p:nvPr>
            <p:ph idx="1"/>
          </p:nvPr>
        </p:nvSpPr>
        <p:spPr/>
        <p:txBody>
          <a:bodyPr>
            <a:normAutofit fontScale="62500" lnSpcReduction="20000"/>
          </a:bodyPr>
          <a:lstStyle/>
          <a:p>
            <a:r>
              <a:rPr lang="et-EE" altLang="en-US" noProof="0"/>
              <a:t>Euroopa Kemikaaliamet (ECHA) koostas esitluse ja märkused selleks, et aidata teil koostada esitlus faasiainete registreerimise viimase tähtpäeva kohta (REACH 2018). Eesmärk on pakkuda slaide, mille seast saaksite valida asjakohased ja kohandada neid sihtrühma jaoks nagu vaja, näiteks juhtkonnale, töötajatele, keskkonna-, tervishoiu- ja ohutusspetsialistidele, ametiasutustele jt. Esitlust tohib kasutada ilma täiendava loata.</a:t>
            </a:r>
          </a:p>
          <a:p>
            <a:endParaRPr lang="et-EE" altLang="en-US" noProof="0"/>
          </a:p>
          <a:p>
            <a:r>
              <a:rPr lang="et-EE" smtClean="0"/>
              <a:t>Esitluses antakse lühiülevaade REACH-registreerimisest ja ülevaade ECHA REACH 2018 tegevuskavast. See on esimene esitlus ECHA veebilehel avaldatavast esitluste sarjast REACH 2018 teemal. Ootame märkusi ja ettepanekuid e-posti aadressil </a:t>
            </a:r>
            <a:r>
              <a:rPr lang="et-EE" altLang="en-US" b="1" noProof="0" smtClean="0">
                <a:solidFill>
                  <a:srgbClr val="0046AD"/>
                </a:solidFill>
              </a:rPr>
              <a:t>reach-2018@echa.europa.eu</a:t>
            </a:r>
            <a:r>
              <a:rPr lang="et-EE" smtClean="0"/>
              <a:t>.  </a:t>
            </a:r>
          </a:p>
          <a:p>
            <a:endParaRPr lang="et-EE" altLang="en-US" noProof="0"/>
          </a:p>
          <a:p>
            <a:r>
              <a:rPr lang="et-EE" altLang="en-US" b="1" noProof="0"/>
              <a:t>Õigusteave. </a:t>
            </a:r>
            <a:r>
              <a:rPr lang="et-EE" altLang="en-US" noProof="0"/>
              <a:t>Selles esitluses sisalduv teave ei ole õiguslikult siduv ega pruugi õiguslikult kajastada Euroopa Kemikaaliameti ametlikke seisukohti. Euroopa Kemikaaliamet ei võta mingit vastutust käesoleva dokumendi sisu eest.</a:t>
            </a:r>
          </a:p>
          <a:p>
            <a:endParaRPr lang="et-EE" altLang="en-US" noProof="0"/>
          </a:p>
          <a:p>
            <a:r>
              <a:rPr lang="et-EE" altLang="en-US" noProof="0"/>
              <a:t>Väljaandmisaeg: mai 2016, ajakohastatud mais 2017.</a:t>
            </a:r>
          </a:p>
          <a:p>
            <a:pPr marL="0" indent="0">
              <a:buNone/>
            </a:pPr>
            <a:endParaRPr lang="et-EE" noProof="0"/>
          </a:p>
        </p:txBody>
      </p:sp>
    </p:spTree>
    <p:extLst>
      <p:ext uri="{BB962C8B-B14F-4D97-AF65-F5344CB8AC3E}">
        <p14:creationId xmlns:p14="http://schemas.microsoft.com/office/powerpoint/2010/main" val="160320620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20</a:t>
            </a:fld>
            <a:endParaRPr lang="et-EE"/>
          </a:p>
        </p:txBody>
      </p:sp>
      <p:sp>
        <p:nvSpPr>
          <p:cNvPr id="4" name="Title 3"/>
          <p:cNvSpPr>
            <a:spLocks noGrp="1"/>
          </p:cNvSpPr>
          <p:nvPr>
            <p:ph type="title"/>
          </p:nvPr>
        </p:nvSpPr>
        <p:spPr>
          <a:xfrm>
            <a:off x="518864" y="332656"/>
            <a:ext cx="8229600" cy="1143000"/>
          </a:xfrm>
        </p:spPr>
        <p:txBody>
          <a:bodyPr/>
          <a:lstStyle/>
          <a:p>
            <a:r>
              <a:rPr lang="et-EE" noProof="0" smtClean="0"/>
              <a:t>   Hoidke registreerimistoimik ajakohane</a:t>
            </a:r>
            <a:endParaRPr lang="et-EE" noProof="0"/>
          </a:p>
        </p:txBody>
      </p:sp>
      <p:sp>
        <p:nvSpPr>
          <p:cNvPr id="5" name="Content Placeholder 4"/>
          <p:cNvSpPr>
            <a:spLocks noGrp="1"/>
          </p:cNvSpPr>
          <p:nvPr>
            <p:ph idx="1"/>
          </p:nvPr>
        </p:nvSpPr>
        <p:spPr/>
        <p:txBody>
          <a:bodyPr>
            <a:normAutofit fontScale="92500" lnSpcReduction="20000"/>
          </a:bodyPr>
          <a:lstStyle/>
          <a:p>
            <a:pPr>
              <a:spcBef>
                <a:spcPts val="1200"/>
              </a:spcBef>
              <a:spcAft>
                <a:spcPts val="1200"/>
              </a:spcAft>
            </a:pPr>
            <a:r>
              <a:rPr lang="et-EE" noProof="0" smtClean="0"/>
              <a:t>Registreerimistoimik muutub pidevalt!</a:t>
            </a:r>
          </a:p>
          <a:p>
            <a:pPr>
              <a:spcBef>
                <a:spcPts val="1200"/>
              </a:spcBef>
              <a:spcAft>
                <a:spcPts val="1200"/>
              </a:spcAft>
            </a:pPr>
            <a:r>
              <a:rPr lang="et-EE" noProof="0" smtClean="0"/>
              <a:t>Registreerimistoimikut tuleb ajakohastada järgmistel juhtudel:</a:t>
            </a:r>
          </a:p>
          <a:p>
            <a:pPr lvl="1">
              <a:spcBef>
                <a:spcPts val="1200"/>
              </a:spcBef>
              <a:spcAft>
                <a:spcPts val="1200"/>
              </a:spcAft>
            </a:pPr>
            <a:r>
              <a:rPr lang="et-EE" noProof="0" smtClean="0"/>
              <a:t>Regulatiivotsus</a:t>
            </a:r>
          </a:p>
          <a:p>
            <a:pPr lvl="1">
              <a:spcBef>
                <a:spcPts val="1200"/>
              </a:spcBef>
              <a:spcAft>
                <a:spcPts val="1200"/>
              </a:spcAft>
            </a:pPr>
            <a:r>
              <a:rPr lang="et-EE" noProof="0" smtClean="0"/>
              <a:t>Uus aineteave (omadused, kasutusalad)</a:t>
            </a:r>
          </a:p>
          <a:p>
            <a:pPr>
              <a:spcBef>
                <a:spcPts val="1200"/>
              </a:spcBef>
              <a:spcAft>
                <a:spcPts val="1200"/>
              </a:spcAft>
            </a:pPr>
            <a:r>
              <a:rPr lang="et-EE" noProof="0" smtClean="0"/>
              <a:t>Olge aktiivne</a:t>
            </a:r>
          </a:p>
          <a:p>
            <a:pPr lvl="1">
              <a:spcBef>
                <a:spcPts val="1200"/>
              </a:spcBef>
              <a:spcAft>
                <a:spcPts val="1200"/>
              </a:spcAft>
            </a:pPr>
            <a:r>
              <a:rPr lang="et-EE" noProof="0" smtClean="0"/>
              <a:t>Kontrollige ECHA hindamisaruannetest, mis on registreerimistoimikute kõige sagedamad puudused </a:t>
            </a:r>
          </a:p>
          <a:p>
            <a:pPr lvl="1">
              <a:spcBef>
                <a:spcPts val="1200"/>
              </a:spcBef>
              <a:spcAft>
                <a:spcPts val="1200"/>
              </a:spcAft>
            </a:pPr>
            <a:r>
              <a:rPr lang="et-EE" noProof="0" smtClean="0"/>
              <a:t>Jälgige ECHA veebilehelt oma aine seisukohast oluliste õigussätete muudatusi</a:t>
            </a:r>
            <a:endParaRPr lang="et-EE" noProof="0"/>
          </a:p>
        </p:txBody>
      </p:sp>
      <p:pic>
        <p:nvPicPr>
          <p:cNvPr id="7"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136" y="476672"/>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6681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t-EE" noProof="0" smtClean="0"/>
              <a:t>REACH 2018 </a:t>
            </a:r>
            <a:br/>
            <a:r>
              <a:rPr lang="et-EE" noProof="0" smtClean="0"/>
              <a:t>Teavitamine</a:t>
            </a:r>
            <a:endParaRPr lang="et-EE" noProof="0"/>
          </a:p>
        </p:txBody>
      </p:sp>
    </p:spTree>
    <p:extLst>
      <p:ext uri="{BB962C8B-B14F-4D97-AF65-F5344CB8AC3E}">
        <p14:creationId xmlns:p14="http://schemas.microsoft.com/office/powerpoint/2010/main" val="89103690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22</a:t>
            </a:fld>
            <a:endParaRPr lang="et-EE"/>
          </a:p>
        </p:txBody>
      </p:sp>
      <p:sp>
        <p:nvSpPr>
          <p:cNvPr id="4" name="Title 3"/>
          <p:cNvSpPr>
            <a:spLocks noGrp="1"/>
          </p:cNvSpPr>
          <p:nvPr>
            <p:ph type="title"/>
          </p:nvPr>
        </p:nvSpPr>
        <p:spPr/>
        <p:txBody>
          <a:bodyPr/>
          <a:lstStyle/>
          <a:p>
            <a:r>
              <a:rPr lang="et-EE" sz="2400" noProof="0" smtClean="0"/>
              <a:t>REACH 2018 veebileht: </a:t>
            </a:r>
            <a:r>
              <a:rPr lang="et-EE" sz="2400" b="0" noProof="0" smtClean="0"/>
              <a:t>http://echa.europa.eu/et/reach-2018</a:t>
            </a:r>
            <a:br/>
            <a:endParaRPr lang="et-EE" noProof="0"/>
          </a:p>
        </p:txBody>
      </p:sp>
      <p:sp>
        <p:nvSpPr>
          <p:cNvPr id="5" name="Content Placeholder 4"/>
          <p:cNvSpPr>
            <a:spLocks noGrp="1"/>
          </p:cNvSpPr>
          <p:nvPr>
            <p:ph idx="1"/>
          </p:nvPr>
        </p:nvSpPr>
        <p:spPr>
          <a:xfrm>
            <a:off x="5652120" y="1783357"/>
            <a:ext cx="3491880" cy="4525963"/>
          </a:xfrm>
        </p:spPr>
        <p:txBody>
          <a:bodyPr>
            <a:normAutofit fontScale="92500" lnSpcReduction="20000"/>
          </a:bodyPr>
          <a:lstStyle/>
          <a:p>
            <a:r>
              <a:rPr lang="et-EE" altLang="en-US" noProof="0" smtClean="0"/>
              <a:t>Lihtne sõnastus</a:t>
            </a:r>
          </a:p>
          <a:p>
            <a:r>
              <a:rPr lang="et-EE" altLang="en-US" noProof="0" smtClean="0"/>
              <a:t>Avaldatud 23 keeles</a:t>
            </a:r>
          </a:p>
          <a:p>
            <a:r>
              <a:rPr lang="et-EE" altLang="en-US" noProof="0" smtClean="0"/>
              <a:t>Liigendatud registreerimismenetluse järgi </a:t>
            </a:r>
          </a:p>
          <a:p>
            <a:r>
              <a:rPr lang="et-EE" altLang="en-US" noProof="0" smtClean="0"/>
              <a:t>ECHA abimaterjalid iga etapi kohta on keerukuse järgi kolmes rühmas:</a:t>
            </a:r>
          </a:p>
          <a:p>
            <a:pPr lvl="1"/>
            <a:r>
              <a:rPr lang="et-EE" altLang="en-US" noProof="0" smtClean="0"/>
              <a:t>Põhiteave</a:t>
            </a:r>
          </a:p>
          <a:p>
            <a:pPr lvl="1"/>
            <a:r>
              <a:rPr lang="et-EE" altLang="en-US" noProof="0" smtClean="0"/>
              <a:t>Olulised teabematerjalid</a:t>
            </a:r>
          </a:p>
          <a:p>
            <a:pPr lvl="1"/>
            <a:r>
              <a:rPr lang="et-EE" altLang="en-US" noProof="0" smtClean="0"/>
              <a:t>Põhjalikum teave</a:t>
            </a:r>
          </a:p>
          <a:p>
            <a:r>
              <a:rPr lang="et-EE" altLang="en-US" noProof="0" smtClean="0"/>
              <a:t>Eelteated</a:t>
            </a:r>
          </a:p>
          <a:p>
            <a:endParaRPr lang="et-EE" noProof="0"/>
          </a:p>
        </p:txBody>
      </p:sp>
      <p:pic>
        <p:nvPicPr>
          <p:cNvPr id="6" name="Picture 5"/>
          <p:cNvPicPr>
            <a:picLocks noChangeAspect="1"/>
          </p:cNvPicPr>
          <p:nvPr/>
        </p:nvPicPr>
        <p:blipFill>
          <a:blip r:embed="rId3"/>
          <a:stretch>
            <a:fillRect/>
          </a:stretch>
        </p:blipFill>
        <p:spPr>
          <a:xfrm>
            <a:off x="577144" y="1624603"/>
            <a:ext cx="5094112" cy="4731747"/>
          </a:xfrm>
          <a:prstGeom prst="rect">
            <a:avLst/>
          </a:prstGeom>
        </p:spPr>
      </p:pic>
    </p:spTree>
    <p:extLst>
      <p:ext uri="{BB962C8B-B14F-4D97-AF65-F5344CB8AC3E}">
        <p14:creationId xmlns:p14="http://schemas.microsoft.com/office/powerpoint/2010/main" val="2020064556"/>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 name="Picture 6"/>
          <p:cNvPicPr>
            <a:picLocks noChangeAspect="1"/>
          </p:cNvPicPr>
          <p:nvPr/>
        </p:nvPicPr>
        <p:blipFill>
          <a:blip r:embed="rId3"/>
          <a:stretch>
            <a:fillRect/>
          </a:stretch>
        </p:blipFill>
        <p:spPr>
          <a:xfrm>
            <a:off x="46026" y="-27384"/>
            <a:ext cx="8834438" cy="7532896"/>
          </a:xfrm>
          <a:prstGeom prst="rect">
            <a:avLst/>
          </a:prstGeom>
        </p:spPr>
      </p:pic>
      <p:sp>
        <p:nvSpPr>
          <p:cNvPr id="2" name="Slide Number Placeholder 1"/>
          <p:cNvSpPr>
            <a:spLocks noGrp="1"/>
          </p:cNvSpPr>
          <p:nvPr>
            <p:ph type="sldNum" sz="quarter" idx="12"/>
          </p:nvPr>
        </p:nvSpPr>
        <p:spPr/>
        <p:txBody>
          <a:bodyPr/>
          <a:lstStyle/>
          <a:p>
            <a:fld id="{53FE240C-791C-4FA0-BA72-1FE57C9E7D13}" type="slidenum">
              <a:rPr lang="en-GB" smtClean="0"/>
              <a:t>23</a:t>
            </a:fld>
            <a:endParaRPr lang="et-EE"/>
          </a:p>
        </p:txBody>
      </p:sp>
      <p:sp>
        <p:nvSpPr>
          <p:cNvPr id="6" name="Oval 5"/>
          <p:cNvSpPr/>
          <p:nvPr/>
        </p:nvSpPr>
        <p:spPr>
          <a:xfrm>
            <a:off x="36517" y="1052736"/>
            <a:ext cx="1944216" cy="602128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728990" y="3755814"/>
            <a:ext cx="2160983"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20224" y="6209928"/>
            <a:ext cx="2160240"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40622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t>24</a:t>
            </a:fld>
            <a:endParaRPr lang="et-EE"/>
          </a:p>
        </p:txBody>
      </p:sp>
      <p:sp>
        <p:nvSpPr>
          <p:cNvPr id="2" name="Title 1"/>
          <p:cNvSpPr>
            <a:spLocks noGrp="1"/>
          </p:cNvSpPr>
          <p:nvPr>
            <p:ph type="title"/>
          </p:nvPr>
        </p:nvSpPr>
        <p:spPr>
          <a:xfrm>
            <a:off x="395536" y="476672"/>
            <a:ext cx="8229600" cy="1143000"/>
          </a:xfrm>
        </p:spPr>
        <p:txBody>
          <a:bodyPr>
            <a:normAutofit/>
          </a:bodyPr>
          <a:lstStyle/>
          <a:p>
            <a:r>
              <a:rPr lang="et-EE" noProof="0" smtClean="0"/>
              <a:t>Abimaterjalide </a:t>
            </a:r>
            <a:br/>
            <a:r>
              <a:rPr lang="et-EE" noProof="0" smtClean="0"/>
              <a:t>kolm liiki</a:t>
            </a:r>
            <a:endParaRPr lang="et-EE" noProof="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1724900"/>
            <a:ext cx="3888432" cy="456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a:spLocks noGrp="1"/>
          </p:cNvSpPr>
          <p:nvPr>
            <p:ph idx="1"/>
          </p:nvPr>
        </p:nvSpPr>
        <p:spPr>
          <a:xfrm>
            <a:off x="4716016" y="1639341"/>
            <a:ext cx="3672408" cy="4651973"/>
          </a:xfrm>
        </p:spPr>
        <p:txBody>
          <a:bodyPr>
            <a:normAutofit lnSpcReduction="10000"/>
          </a:bodyPr>
          <a:lstStyle/>
          <a:p>
            <a:pPr marL="457200" indent="-457200">
              <a:buFont typeface="+mj-lt"/>
              <a:buAutoNum type="arabicPeriod"/>
            </a:pPr>
            <a:r>
              <a:rPr lang="et-EE" altLang="en-US" b="1" noProof="0" smtClean="0"/>
              <a:t>Põhiteave: </a:t>
            </a:r>
            <a:r>
              <a:rPr lang="et-EE" altLang="en-US" noProof="0" smtClean="0"/>
              <a:t>etapi ülevaade</a:t>
            </a:r>
          </a:p>
          <a:p>
            <a:pPr marL="457200" indent="-457200">
              <a:buFont typeface="+mj-lt"/>
              <a:buAutoNum type="arabicPeriod"/>
            </a:pPr>
            <a:r>
              <a:rPr lang="et-EE" altLang="en-US" b="1" noProof="0" smtClean="0"/>
              <a:t>Olulised teabematerjalid: </a:t>
            </a:r>
            <a:r>
              <a:rPr lang="et-EE" altLang="en-US" noProof="0" smtClean="0"/>
              <a:t>rohkem sisulist teavet, mis aitab näiteks otsustada, kas peate kasutama allhankeid </a:t>
            </a:r>
          </a:p>
          <a:p>
            <a:pPr marL="457200" indent="-457200">
              <a:buFont typeface="+mj-lt"/>
              <a:buAutoNum type="arabicPeriod"/>
            </a:pPr>
            <a:r>
              <a:rPr lang="et-EE" altLang="en-US" b="1" noProof="0" smtClean="0"/>
              <a:t>Põhjalikum teave: </a:t>
            </a:r>
            <a:r>
              <a:rPr lang="et-EE" altLang="en-US" noProof="0" smtClean="0"/>
              <a:t>kuidas täita ülesandeid</a:t>
            </a:r>
            <a:endParaRPr lang="et-EE" noProof="0"/>
          </a:p>
        </p:txBody>
      </p:sp>
    </p:spTree>
    <p:extLst>
      <p:ext uri="{BB962C8B-B14F-4D97-AF65-F5344CB8AC3E}">
        <p14:creationId xmlns:p14="http://schemas.microsoft.com/office/powerpoint/2010/main" val="90476480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25</a:t>
            </a:fld>
            <a:endParaRPr lang="et-EE"/>
          </a:p>
        </p:txBody>
      </p:sp>
      <p:sp>
        <p:nvSpPr>
          <p:cNvPr id="4" name="Title 3"/>
          <p:cNvSpPr>
            <a:spLocks noGrp="1"/>
          </p:cNvSpPr>
          <p:nvPr>
            <p:ph type="title"/>
          </p:nvPr>
        </p:nvSpPr>
        <p:spPr/>
        <p:txBody>
          <a:bodyPr/>
          <a:lstStyle/>
          <a:p>
            <a:r>
              <a:rPr lang="et-EE" noProof="0" smtClean="0"/>
              <a:t>REACH 2018 </a:t>
            </a:r>
            <a:br>
              <a:rPr/>
            </a:br>
            <a:r>
              <a:rPr lang="et-EE" noProof="0" smtClean="0"/>
              <a:t>teabevõrgustik</a:t>
            </a:r>
            <a:endParaRPr lang="et-EE" noProof="0"/>
          </a:p>
        </p:txBody>
      </p:sp>
      <p:sp>
        <p:nvSpPr>
          <p:cNvPr id="6" name="Text Placeholder 2"/>
          <p:cNvSpPr>
            <a:spLocks noGrp="1"/>
          </p:cNvSpPr>
          <p:nvPr>
            <p:ph idx="1"/>
          </p:nvPr>
        </p:nvSpPr>
        <p:spPr>
          <a:xfrm>
            <a:off x="457200" y="1783357"/>
            <a:ext cx="8229600" cy="4525963"/>
          </a:xfrm>
        </p:spPr>
        <p:txBody>
          <a:bodyPr/>
          <a:lstStyle/>
          <a:p>
            <a:r>
              <a:rPr lang="et-EE" altLang="en-US" noProof="0" smtClean="0"/>
              <a:t>Eesmärgid:</a:t>
            </a:r>
          </a:p>
          <a:p>
            <a:pPr lvl="1">
              <a:buFont typeface="Verdana" panose="020b0604030504040204" pitchFamily="34" charset="0"/>
              <a:buChar char="-"/>
            </a:pPr>
            <a:r>
              <a:rPr lang="et-EE" altLang="en-US" noProof="0" smtClean="0"/>
              <a:t>Kavandada ja koordineerida teabetegevust</a:t>
            </a:r>
          </a:p>
          <a:p>
            <a:pPr lvl="1">
              <a:buFont typeface="Verdana" panose="020b0604030504040204" pitchFamily="34" charset="0"/>
              <a:buChar char="-"/>
            </a:pPr>
            <a:r>
              <a:rPr lang="et-EE" altLang="en-US" noProof="0" smtClean="0"/>
              <a:t>Aidata koostada ja levitada materjale kõigis Euroopa Liidu ametlikes keeltes</a:t>
            </a:r>
          </a:p>
          <a:p>
            <a:pPr lvl="1">
              <a:buFont typeface="Verdana" panose="020b0604030504040204" pitchFamily="34" charset="0"/>
              <a:buChar char="-"/>
            </a:pPr>
            <a:r>
              <a:rPr lang="et-EE" altLang="en-US" noProof="0" smtClean="0"/>
              <a:t>Koguda sihtrühmadelt tagasisidet</a:t>
            </a:r>
          </a:p>
          <a:p>
            <a:pPr lvl="1">
              <a:buFont typeface="Verdana" panose="020b0604030504040204" pitchFamily="34" charset="0"/>
              <a:buChar char="-"/>
            </a:pPr>
            <a:r>
              <a:rPr lang="et-EE" altLang="en-US" noProof="0" smtClean="0"/>
              <a:t>Hinnata koordineeritud tegevuse mõju</a:t>
            </a:r>
          </a:p>
          <a:p>
            <a:r>
              <a:rPr lang="et-EE" altLang="en-US" noProof="0" smtClean="0"/>
              <a:t>ECHA, Euroopa Komisjon, liikmesriigid, valdkonnaühingud, Euroopa ettevõtlusvõrgustiku kohalikud organisatsioonid</a:t>
            </a:r>
          </a:p>
          <a:p>
            <a:r>
              <a:rPr lang="et-EE" altLang="en-US" noProof="0" smtClean="0"/>
              <a:t>Tegutseb alates 2015. aasta algusest</a:t>
            </a:r>
            <a:endParaRPr lang="et-EE" altLang="en-US" noProof="0">
              <a:ea typeface="ＭＳ Ｐゴシック" pitchFamily="34" charset="-128"/>
              <a:cs typeface="Arial"/>
            </a:endParaRPr>
          </a:p>
        </p:txBody>
      </p:sp>
    </p:spTree>
    <p:extLst>
      <p:ext uri="{BB962C8B-B14F-4D97-AF65-F5344CB8AC3E}">
        <p14:creationId xmlns:p14="http://schemas.microsoft.com/office/powerpoint/2010/main" val="365157084"/>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26</a:t>
            </a:fld>
            <a:endParaRPr lang="et-EE"/>
          </a:p>
        </p:txBody>
      </p:sp>
      <p:sp>
        <p:nvSpPr>
          <p:cNvPr id="4" name="Title 3"/>
          <p:cNvSpPr>
            <a:spLocks noGrp="1"/>
          </p:cNvSpPr>
          <p:nvPr>
            <p:ph type="title"/>
          </p:nvPr>
        </p:nvSpPr>
        <p:spPr>
          <a:xfrm>
            <a:off x="395536" y="332656"/>
            <a:ext cx="8229600" cy="1143000"/>
          </a:xfrm>
        </p:spPr>
        <p:txBody>
          <a:bodyPr/>
          <a:lstStyle/>
          <a:p>
            <a:r>
              <a:rPr lang="et-EE" noProof="0" smtClean="0"/>
              <a:t>Ühistegevused etappide alguses</a:t>
            </a:r>
            <a:endParaRPr lang="et-EE" noProof="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790" y="1521083"/>
            <a:ext cx="3728786" cy="1350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60416" y="3117822"/>
            <a:ext cx="2179568" cy="3033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23928" y="4384035"/>
            <a:ext cx="1765296" cy="153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71600" y="4509120"/>
            <a:ext cx="2299241" cy="180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57737" y="1844824"/>
            <a:ext cx="2405667" cy="491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91880" y="3068960"/>
            <a:ext cx="2365857" cy="1138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75261" y="3068960"/>
            <a:ext cx="2192300" cy="1266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0073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27</a:t>
            </a:fld>
            <a:endParaRPr lang="et-EE"/>
          </a:p>
        </p:txBody>
      </p:sp>
      <p:sp>
        <p:nvSpPr>
          <p:cNvPr id="4" name="Title 3"/>
          <p:cNvSpPr>
            <a:spLocks noGrp="1"/>
          </p:cNvSpPr>
          <p:nvPr>
            <p:ph type="title"/>
          </p:nvPr>
        </p:nvSpPr>
        <p:spPr>
          <a:xfrm>
            <a:off x="518864" y="404664"/>
            <a:ext cx="8229600" cy="1143000"/>
          </a:xfrm>
        </p:spPr>
        <p:txBody>
          <a:bodyPr/>
          <a:lstStyle/>
          <a:p>
            <a:r>
              <a:rPr lang="et-EE" noProof="0" smtClean="0"/>
              <a:t>Teabetegevus </a:t>
            </a:r>
            <a:br>
              <a:rPr/>
            </a:br>
            <a:r>
              <a:rPr lang="et-EE" noProof="0" smtClean="0"/>
              <a:t>eri sihtrühmade kaudu</a:t>
            </a:r>
            <a:endParaRPr lang="et-EE" noProof="0"/>
          </a:p>
        </p:txBody>
      </p:sp>
      <p:grpSp>
        <p:nvGrpSpPr>
          <p:cNvPr id="6" name="Group 5"/>
          <p:cNvGrpSpPr/>
          <p:nvPr/>
        </p:nvGrpSpPr>
        <p:grpSpPr>
          <a:xfrm>
            <a:off x="5360537" y="1628800"/>
            <a:ext cx="2937148" cy="4443885"/>
            <a:chOff x="4951211" y="260648"/>
            <a:chExt cx="3998097" cy="604909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1211" y="260648"/>
              <a:ext cx="3008245" cy="420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69604" y="3501008"/>
              <a:ext cx="1979704" cy="280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39552" y="2111824"/>
            <a:ext cx="4464496" cy="3001170"/>
            <a:chOff x="179512" y="1852858"/>
            <a:chExt cx="8422795" cy="4679177"/>
          </a:xfrm>
        </p:grpSpPr>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9512" y="2565407"/>
              <a:ext cx="5611962" cy="396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458466">
              <a:off x="2980642" y="1852858"/>
              <a:ext cx="5621665" cy="39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1598105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t-EE" noProof="0" smtClean="0"/>
              <a:t>Lühitutvustus</a:t>
            </a:r>
            <a:endParaRPr lang="et-EE" noProof="0"/>
          </a:p>
        </p:txBody>
      </p:sp>
      <p:sp>
        <p:nvSpPr>
          <p:cNvPr id="3" name="Content Placeholder 2"/>
          <p:cNvSpPr>
            <a:spLocks noGrp="1"/>
          </p:cNvSpPr>
          <p:nvPr>
            <p:ph idx="1"/>
          </p:nvPr>
        </p:nvSpPr>
        <p:spPr>
          <a:xfrm>
            <a:off x="457200" y="1600200"/>
            <a:ext cx="5050904" cy="4525963"/>
          </a:xfrm>
        </p:spPr>
        <p:txBody>
          <a:bodyPr/>
          <a:lstStyle/>
          <a:p>
            <a:pPr>
              <a:lnSpc>
                <a:spcPct val="150000"/>
              </a:lnSpc>
              <a:spcBef>
                <a:spcPct val="0"/>
              </a:spcBef>
              <a:tabLst>
                <a:tab pos="538163"/>
              </a:tabLst>
            </a:pPr>
            <a:r>
              <a:rPr lang="et-EE" noProof="0" smtClean="0"/>
              <a:t>Taust</a:t>
            </a:r>
          </a:p>
          <a:p>
            <a:pPr>
              <a:lnSpc>
                <a:spcPct val="150000"/>
              </a:lnSpc>
              <a:spcBef>
                <a:spcPct val="0"/>
              </a:spcBef>
              <a:tabLst>
                <a:tab pos="538163"/>
              </a:tabLst>
            </a:pPr>
            <a:r>
              <a:rPr lang="et-EE" noProof="0" smtClean="0"/>
              <a:t>REACH-registreerimine 2018. aastaks</a:t>
            </a:r>
          </a:p>
          <a:p>
            <a:pPr>
              <a:lnSpc>
                <a:spcPct val="150000"/>
              </a:lnSpc>
              <a:spcBef>
                <a:spcPct val="0"/>
              </a:spcBef>
              <a:tabLst>
                <a:tab pos="538163"/>
              </a:tabLst>
            </a:pPr>
            <a:r>
              <a:rPr lang="et-EE" noProof="0" smtClean="0"/>
              <a:t>ECHA REACH 2018 tegevuskava</a:t>
            </a:r>
          </a:p>
          <a:p>
            <a:pPr>
              <a:lnSpc>
                <a:spcPct val="150000"/>
              </a:lnSpc>
              <a:spcBef>
                <a:spcPct val="0"/>
              </a:spcBef>
              <a:tabLst>
                <a:tab pos="538163"/>
              </a:tabLst>
            </a:pPr>
            <a:r>
              <a:rPr lang="et-EE" noProof="0" smtClean="0"/>
              <a:t>Eduka registreerimise 6 etappi</a:t>
            </a:r>
          </a:p>
          <a:p>
            <a:pPr>
              <a:lnSpc>
                <a:spcPct val="150000"/>
              </a:lnSpc>
              <a:spcBef>
                <a:spcPct val="0"/>
              </a:spcBef>
              <a:tabLst>
                <a:tab pos="538163"/>
              </a:tabLst>
            </a:pPr>
            <a:r>
              <a:rPr lang="et-EE" noProof="0" smtClean="0"/>
              <a:t>REACH 2018 teave</a:t>
            </a:r>
            <a:r>
              <a:rPr lang="en-US" noProof="0" smtClean="0"/>
              <a:t>	</a:t>
            </a:r>
            <a:endParaRPr lang="et-EE" noProof="0"/>
          </a:p>
        </p:txBody>
      </p:sp>
      <p:sp>
        <p:nvSpPr>
          <p:cNvPr id="5" name="Slide Number Placeholder 4"/>
          <p:cNvSpPr>
            <a:spLocks noGrp="1"/>
          </p:cNvSpPr>
          <p:nvPr>
            <p:ph type="sldNum" sz="quarter" idx="12"/>
          </p:nvPr>
        </p:nvSpPr>
        <p:spPr/>
        <p:txBody>
          <a:bodyPr/>
          <a:lstStyle/>
          <a:p>
            <a:fld id="{53FE240C-791C-4FA0-BA72-1FE57C9E7D13}" type="slidenum">
              <a:rPr lang="en-GB" smtClean="0"/>
              <a:t>3</a:t>
            </a:fld>
            <a:endParaRPr lang="et-EE"/>
          </a:p>
        </p:txBody>
      </p:sp>
      <p:pic>
        <p:nvPicPr>
          <p:cNvPr id="6" name="Picture 2" descr="\\echa\data\Directorates\A-shared\- Unit A3\10.2.5 Production of Publication materials; social media, audiovisuals and proof reading\Photos\Photos_contact unit A3\Graphs_illustrations\German_workshop\EN\all_wwwww_EN.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6035" y="1988840"/>
            <a:ext cx="3112429" cy="329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9459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t-EE" noProof="0" smtClean="0"/>
              <a:t>Taust</a:t>
            </a:r>
            <a:endParaRPr lang="et-EE" noProof="0"/>
          </a:p>
        </p:txBody>
      </p:sp>
    </p:spTree>
    <p:extLst>
      <p:ext uri="{BB962C8B-B14F-4D97-AF65-F5344CB8AC3E}">
        <p14:creationId xmlns:p14="http://schemas.microsoft.com/office/powerpoint/2010/main" val="103402888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92500"/>
          </a:bodyPr>
          <a:lstStyle/>
          <a:p>
            <a:pPr>
              <a:spcBef>
                <a:spcPts val="600"/>
              </a:spcBef>
              <a:spcAft>
                <a:spcPts val="600"/>
              </a:spcAft>
            </a:pPr>
            <a:r>
              <a:rPr lang="et-EE" noProof="0" smtClean="0"/>
              <a:t>Vastutustundliku tegevuse eeltingimus on ainete ohtude ja kasutusalade tundmine</a:t>
            </a:r>
          </a:p>
          <a:p>
            <a:pPr>
              <a:spcBef>
                <a:spcPts val="600"/>
              </a:spcBef>
              <a:spcAft>
                <a:spcPts val="600"/>
              </a:spcAft>
            </a:pPr>
            <a:r>
              <a:rPr lang="et-EE" noProof="0" smtClean="0"/>
              <a:t>REACH-määruse kohaselt on tõendamiskohustus ettevõtetel – nad peavad tõendama, et nende aineid saab kasutada ohutult</a:t>
            </a:r>
          </a:p>
          <a:p>
            <a:pPr>
              <a:spcBef>
                <a:spcPts val="600"/>
              </a:spcBef>
              <a:spcAft>
                <a:spcPts val="600"/>
              </a:spcAft>
            </a:pPr>
            <a:r>
              <a:rPr lang="et-EE" noProof="0" smtClean="0"/>
              <a:t>Ettevõtted koguvad ja analüüsivad teavet ning dokumenteerivad järeldused registreerimistoimikus</a:t>
            </a:r>
          </a:p>
          <a:p>
            <a:pPr>
              <a:spcBef>
                <a:spcPts val="600"/>
              </a:spcBef>
              <a:spcAft>
                <a:spcPts val="600"/>
              </a:spcAft>
            </a:pPr>
            <a:r>
              <a:rPr lang="et-EE" noProof="0" smtClean="0"/>
              <a:t>Ametiasutused kasutavad registreerimistoimikutest saadud teavet ja ECHA avaldab selle oma veebilehel</a:t>
            </a:r>
          </a:p>
          <a:p>
            <a:pPr>
              <a:spcBef>
                <a:spcPts val="600"/>
              </a:spcBef>
              <a:spcAft>
                <a:spcPts val="600"/>
              </a:spcAft>
            </a:pPr>
            <a:r>
              <a:rPr lang="et-EE" noProof="0" smtClean="0"/>
              <a:t>Juba Euroopa turul olevate kemikaalide registreerimine etappide kaupa: 2010, 2013 ja 2018</a:t>
            </a:r>
          </a:p>
          <a:p>
            <a:pPr algn="just">
              <a:spcBef>
                <a:spcPts val="600"/>
              </a:spcBef>
              <a:spcAft>
                <a:spcPts val="600"/>
              </a:spcAft>
            </a:pPr>
            <a:endParaRPr lang="et-EE" noProof="0"/>
          </a:p>
          <a:p>
            <a:endParaRPr lang="et-EE" noProof="0"/>
          </a:p>
        </p:txBody>
      </p:sp>
      <p:sp>
        <p:nvSpPr>
          <p:cNvPr id="2" name="Slide Number Placeholder 1"/>
          <p:cNvSpPr>
            <a:spLocks noGrp="1"/>
          </p:cNvSpPr>
          <p:nvPr>
            <p:ph type="sldNum" sz="quarter" idx="12"/>
          </p:nvPr>
        </p:nvSpPr>
        <p:spPr/>
        <p:txBody>
          <a:bodyPr/>
          <a:lstStyle/>
          <a:p>
            <a:fld id="{53FE240C-791C-4FA0-BA72-1FE57C9E7D13}" type="slidenum">
              <a:rPr lang="en-GB" smtClean="0"/>
              <a:t>5</a:t>
            </a:fld>
            <a:endParaRPr lang="et-EE"/>
          </a:p>
        </p:txBody>
      </p:sp>
      <p:sp>
        <p:nvSpPr>
          <p:cNvPr id="4" name="Title 3"/>
          <p:cNvSpPr>
            <a:spLocks noGrp="1"/>
          </p:cNvSpPr>
          <p:nvPr>
            <p:ph type="title"/>
          </p:nvPr>
        </p:nvSpPr>
        <p:spPr/>
        <p:txBody>
          <a:bodyPr/>
          <a:lstStyle/>
          <a:p>
            <a:r>
              <a:rPr lang="et-EE" noProof="0" smtClean="0"/>
              <a:t>REACH-registreerimine</a:t>
            </a:r>
            <a:endParaRPr lang="et-EE" noProof="0"/>
          </a:p>
        </p:txBody>
      </p:sp>
    </p:spTree>
    <p:extLst>
      <p:ext uri="{BB962C8B-B14F-4D97-AF65-F5344CB8AC3E}">
        <p14:creationId xmlns:p14="http://schemas.microsoft.com/office/powerpoint/2010/main" val="1684080388"/>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6</a:t>
            </a:fld>
            <a:endParaRPr lang="et-EE"/>
          </a:p>
        </p:txBody>
      </p:sp>
      <p:sp>
        <p:nvSpPr>
          <p:cNvPr id="4" name="Title 3"/>
          <p:cNvSpPr>
            <a:spLocks noGrp="1"/>
          </p:cNvSpPr>
          <p:nvPr>
            <p:ph type="title"/>
          </p:nvPr>
        </p:nvSpPr>
        <p:spPr>
          <a:xfrm>
            <a:off x="467544" y="188640"/>
            <a:ext cx="8229600" cy="1143000"/>
          </a:xfrm>
        </p:spPr>
        <p:txBody>
          <a:bodyPr/>
          <a:lstStyle/>
          <a:p>
            <a:r>
              <a:rPr lang="et-EE" sz="2400" noProof="0" smtClean="0"/>
              <a:t>Registreerimise teabevoog</a:t>
            </a:r>
            <a:endParaRPr lang="et-EE" sz="2400" noProof="0"/>
          </a:p>
        </p:txBody>
      </p:sp>
      <p:pic>
        <p:nvPicPr>
          <p:cNvPr id="36" name="Picture 2" descr="\\echa\data\Directorates\A-shared\- Unit A3\10.2.5 Production of Publication materials; social media, audiovisuals and proof reading\Photos\Photos_contact unit A3\Graphs_illustrations\German_workshop\EN\why.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617622">
            <a:off x="7440464" y="78246"/>
            <a:ext cx="1501459" cy="1614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cha\data\users\u08103\Roaming Profile\Desktop\information_on_chemicals.png"/>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61278" y="1342158"/>
            <a:ext cx="6675018" cy="478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8121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7</a:t>
            </a:fld>
            <a:endParaRPr lang="et-EE"/>
          </a:p>
        </p:txBody>
      </p:sp>
      <p:sp>
        <p:nvSpPr>
          <p:cNvPr id="4" name="Title 3"/>
          <p:cNvSpPr>
            <a:spLocks noGrp="1"/>
          </p:cNvSpPr>
          <p:nvPr>
            <p:ph type="title"/>
          </p:nvPr>
        </p:nvSpPr>
        <p:spPr>
          <a:xfrm>
            <a:off x="107504" y="188640"/>
            <a:ext cx="8424936" cy="1217298"/>
          </a:xfrm>
        </p:spPr>
        <p:txBody>
          <a:bodyPr/>
          <a:lstStyle/>
          <a:p>
            <a:r>
              <a:rPr lang="et-EE" noProof="0" smtClean="0"/>
              <a:t>Avalik teave kemikaalide kohta</a:t>
            </a:r>
            <a:br/>
            <a:r>
              <a:rPr lang="et-EE" noProof="0" smtClean="0"/>
              <a:t>on pärit registreerimistoimikutest</a:t>
            </a:r>
            <a:endParaRPr lang="et-EE" noProof="0"/>
          </a:p>
        </p:txBody>
      </p:sp>
      <p:grpSp>
        <p:nvGrpSpPr>
          <p:cNvPr id="6" name="Group 1"/>
          <p:cNvGrpSpPr/>
          <p:nvPr/>
        </p:nvGrpSpPr>
        <p:grpSpPr>
          <a:xfrm>
            <a:off x="7007423" y="1366838"/>
            <a:ext cx="1597025" cy="1557337"/>
            <a:chOff x="539440" y="2155825"/>
            <a:chExt cx="1597132" cy="1557579"/>
          </a:xfrm>
        </p:grpSpPr>
        <p:sp>
          <p:nvSpPr>
            <p:cNvPr id="7" name="Oval 39"/>
            <p:cNvSpPr>
              <a:spLocks noChangeArrowheads="1"/>
            </p:cNvSpPr>
            <p:nvPr/>
          </p:nvSpPr>
          <p:spPr bwMode="auto">
            <a:xfrm>
              <a:off x="539440" y="2155825"/>
              <a:ext cx="1597132" cy="1557579"/>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8" name="Oval 40"/>
            <p:cNvSpPr>
              <a:spLocks noChangeArrowheads="1"/>
            </p:cNvSpPr>
            <p:nvPr/>
          </p:nvSpPr>
          <p:spPr bwMode="auto">
            <a:xfrm>
              <a:off x="653740" y="2266950"/>
              <a:ext cx="1362182" cy="13284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pic>
          <p:nvPicPr>
            <p:cNvPr id="9" name="Picture 2" descr="http://0.tqn.com/d/chemistry/1/0/O/5/1/bisphenol_a.jpg">
              <a:hlinkClick r:id="rId4"/>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719" y="2717645"/>
              <a:ext cx="1152128" cy="44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Left Arrow 2"/>
          <p:cNvSpPr>
            <a:spLocks noChangeArrowheads="1"/>
          </p:cNvSpPr>
          <p:nvPr/>
        </p:nvSpPr>
        <p:spPr bwMode="auto">
          <a:xfrm>
            <a:off x="5940225" y="1989138"/>
            <a:ext cx="756047" cy="319087"/>
          </a:xfrm>
          <a:prstGeom prst="leftArrow">
            <a:avLst>
              <a:gd name="adj1" fmla="val 50000"/>
              <a:gd name="adj2" fmla="val 50084"/>
            </a:avLst>
          </a:prstGeom>
          <a:noFill/>
          <a:ln w="9525" algn="ctr">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11" name="Title 1"/>
          <p:cNvSpPr txBox="1"/>
          <p:nvPr/>
        </p:nvSpPr>
        <p:spPr bwMode="auto">
          <a:xfrm>
            <a:off x="107504" y="2039598"/>
            <a:ext cx="3384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et-EE" altLang="en-US" sz="1600" b="1">
                <a:solidFill>
                  <a:srgbClr val="0046AD"/>
                </a:solidFill>
              </a:rPr>
              <a:t>Teabekaart</a:t>
            </a:r>
          </a:p>
        </p:txBody>
      </p:sp>
      <p:sp>
        <p:nvSpPr>
          <p:cNvPr id="12" name="Title 1"/>
          <p:cNvSpPr txBox="1"/>
          <p:nvPr/>
        </p:nvSpPr>
        <p:spPr bwMode="auto">
          <a:xfrm>
            <a:off x="107504" y="4100627"/>
            <a:ext cx="2305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et-EE" altLang="en-US" sz="1600" b="1">
                <a:solidFill>
                  <a:srgbClr val="0046AD"/>
                </a:solidFill>
              </a:rPr>
              <a:t>Lühikirjeldus</a:t>
            </a:r>
          </a:p>
        </p:txBody>
      </p:sp>
      <p:grpSp>
        <p:nvGrpSpPr>
          <p:cNvPr id="13" name="Group 15"/>
          <p:cNvGrpSpPr/>
          <p:nvPr/>
        </p:nvGrpSpPr>
        <p:grpSpPr>
          <a:xfrm>
            <a:off x="1756717" y="5557134"/>
            <a:ext cx="863600" cy="1000777"/>
            <a:chOff x="1511575" y="3526359"/>
            <a:chExt cx="864119" cy="1021351"/>
          </a:xfrm>
        </p:grpSpPr>
        <p:pic>
          <p:nvPicPr>
            <p:cNvPr id="14"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359"/>
              <a:ext cx="504070" cy="50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7"/>
            <p:cNvSpPr txBox="1">
              <a:spLocks noChangeArrowheads="1"/>
            </p:cNvSpPr>
            <p:nvPr/>
          </p:nvSpPr>
          <p:spPr bwMode="auto">
            <a:xfrm>
              <a:off x="1511575" y="4202196"/>
              <a:ext cx="864119" cy="34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et-EE" altLang="en-US" sz="800">
                  <a:solidFill>
                    <a:srgbClr val="000000"/>
                  </a:solidFill>
                </a:rPr>
                <a:t>Registreerimistoimikud</a:t>
              </a:r>
            </a:p>
          </p:txBody>
        </p:sp>
      </p:grpSp>
      <p:grpSp>
        <p:nvGrpSpPr>
          <p:cNvPr id="16" name="Group 15"/>
          <p:cNvGrpSpPr/>
          <p:nvPr/>
        </p:nvGrpSpPr>
        <p:grpSpPr>
          <a:xfrm>
            <a:off x="2771800" y="5550183"/>
            <a:ext cx="865187" cy="873293"/>
            <a:chOff x="1511575" y="3525698"/>
            <a:chExt cx="864119" cy="891942"/>
          </a:xfrm>
        </p:grpSpPr>
        <p:pic>
          <p:nvPicPr>
            <p:cNvPr id="17"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698"/>
              <a:ext cx="504070" cy="5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et-EE" altLang="en-US" sz="800">
                  <a:solidFill>
                    <a:srgbClr val="000000"/>
                  </a:solidFill>
                </a:rPr>
                <a:t>Hindamisplaani loetelu</a:t>
              </a:r>
            </a:p>
          </p:txBody>
        </p:sp>
      </p:grpSp>
      <p:grpSp>
        <p:nvGrpSpPr>
          <p:cNvPr id="19" name="Group 18"/>
          <p:cNvGrpSpPr/>
          <p:nvPr/>
        </p:nvGrpSpPr>
        <p:grpSpPr>
          <a:xfrm>
            <a:off x="3784923" y="5542978"/>
            <a:ext cx="865187" cy="994410"/>
            <a:chOff x="1511575" y="3525896"/>
            <a:chExt cx="864119" cy="1014854"/>
          </a:xfrm>
        </p:grpSpPr>
        <p:pic>
          <p:nvPicPr>
            <p:cNvPr id="20"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896"/>
              <a:ext cx="504070" cy="5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et-EE" altLang="en-US" sz="800">
                  <a:solidFill>
                    <a:srgbClr val="000000"/>
                  </a:solidFill>
                </a:rPr>
                <a:t>Autoriseerimisloetelu</a:t>
              </a:r>
            </a:p>
          </p:txBody>
        </p:sp>
      </p:grpSp>
      <p:grpSp>
        <p:nvGrpSpPr>
          <p:cNvPr id="22" name="Group 21"/>
          <p:cNvGrpSpPr/>
          <p:nvPr/>
        </p:nvGrpSpPr>
        <p:grpSpPr>
          <a:xfrm>
            <a:off x="4800601" y="5542978"/>
            <a:ext cx="863600" cy="873845"/>
            <a:chOff x="1511575" y="3526567"/>
            <a:chExt cx="864119" cy="891073"/>
          </a:xfrm>
        </p:grpSpPr>
        <p:pic>
          <p:nvPicPr>
            <p:cNvPr id="23"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et-EE" altLang="en-US" sz="800">
                  <a:solidFill>
                    <a:srgbClr val="000000"/>
                  </a:solidFill>
                </a:rPr>
                <a:t>Piirangute loetelu</a:t>
              </a:r>
            </a:p>
          </p:txBody>
        </p:sp>
      </p:grpSp>
      <p:grpSp>
        <p:nvGrpSpPr>
          <p:cNvPr id="25" name="Group 24"/>
          <p:cNvGrpSpPr/>
          <p:nvPr/>
        </p:nvGrpSpPr>
        <p:grpSpPr>
          <a:xfrm>
            <a:off x="5802238" y="5542978"/>
            <a:ext cx="865188" cy="995479"/>
            <a:chOff x="1511575" y="3526255"/>
            <a:chExt cx="864119" cy="1014495"/>
          </a:xfrm>
        </p:grpSpPr>
        <p:pic>
          <p:nvPicPr>
            <p:cNvPr id="26"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et-EE" altLang="en-US" sz="800">
                  <a:solidFill>
                    <a:srgbClr val="000000"/>
                  </a:solidFill>
                </a:rPr>
                <a:t>Ühtlustatud klassifikatsioon ja märgistus</a:t>
              </a:r>
            </a:p>
          </p:txBody>
        </p:sp>
      </p:grpSp>
      <p:grpSp>
        <p:nvGrpSpPr>
          <p:cNvPr id="28" name="Group 27"/>
          <p:cNvGrpSpPr/>
          <p:nvPr/>
        </p:nvGrpSpPr>
        <p:grpSpPr>
          <a:xfrm>
            <a:off x="6810350" y="5542978"/>
            <a:ext cx="865188" cy="995479"/>
            <a:chOff x="1511575" y="3526255"/>
            <a:chExt cx="864119" cy="1014495"/>
          </a:xfrm>
        </p:grpSpPr>
        <p:pic>
          <p:nvPicPr>
            <p:cNvPr id="29"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et-EE" altLang="en-US" sz="800">
                  <a:solidFill>
                    <a:srgbClr val="000000"/>
                  </a:solidFill>
                </a:rPr>
                <a:t>Heakskiidetud toimeained</a:t>
              </a:r>
            </a:p>
          </p:txBody>
        </p:sp>
      </p:grpSp>
      <p:grpSp>
        <p:nvGrpSpPr>
          <p:cNvPr id="31" name="Group 30"/>
          <p:cNvGrpSpPr/>
          <p:nvPr/>
        </p:nvGrpSpPr>
        <p:grpSpPr>
          <a:xfrm>
            <a:off x="7838604" y="5542978"/>
            <a:ext cx="863600" cy="873845"/>
            <a:chOff x="1511575" y="3526567"/>
            <a:chExt cx="864119" cy="891073"/>
          </a:xfrm>
        </p:grpSpPr>
        <p:pic>
          <p:nvPicPr>
            <p:cNvPr id="32"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et-EE" altLang="en-US" sz="800">
                  <a:solidFill>
                    <a:srgbClr val="000000"/>
                  </a:solidFill>
                </a:rPr>
                <a:t>PIC-määruse I lisa</a:t>
              </a:r>
            </a:p>
          </p:txBody>
        </p:sp>
      </p:grpSp>
      <p:sp>
        <p:nvSpPr>
          <p:cNvPr id="34" name="Title 1"/>
          <p:cNvSpPr txBox="1"/>
          <p:nvPr/>
        </p:nvSpPr>
        <p:spPr bwMode="auto">
          <a:xfrm>
            <a:off x="107504" y="5825579"/>
            <a:ext cx="2305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et-EE" altLang="en-US" sz="1600" b="1">
                <a:solidFill>
                  <a:srgbClr val="0046AD"/>
                </a:solidFill>
              </a:rPr>
              <a:t>Lähteandmed</a:t>
            </a:r>
          </a:p>
        </p:txBody>
      </p:sp>
      <p:pic>
        <p:nvPicPr>
          <p:cNvPr id="35" name="Picture 2" descr="\\echa\data\users\u11111\Roaming Profile\Desktop\FINAL_GUI\screenshots\infocard.jp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424549" y="1625260"/>
            <a:ext cx="2294899" cy="14907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189012" y="3356992"/>
            <a:ext cx="275114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2715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t-EE" noProof="0" smtClean="0"/>
              <a:t>REACH-registreerimine 2018. aastaks</a:t>
            </a:r>
            <a:endParaRPr lang="et-EE" noProof="0"/>
          </a:p>
        </p:txBody>
      </p:sp>
    </p:spTree>
    <p:extLst>
      <p:ext uri="{BB962C8B-B14F-4D97-AF65-F5344CB8AC3E}">
        <p14:creationId xmlns:p14="http://schemas.microsoft.com/office/powerpoint/2010/main" val="131856632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a:xfrm>
            <a:off x="457200" y="1600200"/>
            <a:ext cx="8507288" cy="4781128"/>
          </a:xfrm>
        </p:spPr>
        <p:txBody>
          <a:bodyPr>
            <a:normAutofit fontScale="85000" lnSpcReduction="20000"/>
          </a:bodyPr>
          <a:lstStyle/>
          <a:p>
            <a:pPr>
              <a:spcBef>
                <a:spcPts val="600"/>
              </a:spcBef>
              <a:spcAft>
                <a:spcPts val="1200"/>
              </a:spcAft>
            </a:pPr>
            <a:r>
              <a:rPr lang="et-EE" sz="2800" noProof="0" smtClean="0"/>
              <a:t>Faasiainete kolmas ja viimane registreerimistähtpäev</a:t>
            </a:r>
          </a:p>
          <a:p>
            <a:pPr>
              <a:spcBef>
                <a:spcPts val="600"/>
              </a:spcBef>
              <a:spcAft>
                <a:spcPts val="1200"/>
              </a:spcAft>
            </a:pPr>
            <a:r>
              <a:rPr lang="et-EE" sz="2800" noProof="0" smtClean="0"/>
              <a:t>Kes: ettevõtted, kes toodavad või impordivad ainet 1–100 tonni aastas ja on selle eelregistreerinud</a:t>
            </a:r>
          </a:p>
          <a:p>
            <a:pPr>
              <a:spcBef>
                <a:spcPts val="600"/>
              </a:spcBef>
              <a:spcAft>
                <a:spcPts val="1200"/>
              </a:spcAft>
            </a:pPr>
            <a:r>
              <a:rPr lang="et-EE" sz="2800" noProof="0" smtClean="0"/>
              <a:t>Mis on uut?</a:t>
            </a:r>
          </a:p>
          <a:p>
            <a:pPr lvl="1">
              <a:spcBef>
                <a:spcPct val="25000"/>
              </a:spcBef>
              <a:spcAft>
                <a:spcPts val="600"/>
              </a:spcAft>
              <a:tabLst>
                <a:tab pos="388938"/>
                <a:tab pos="576263"/>
              </a:tabLst>
            </a:pPr>
            <a:r>
              <a:rPr lang="et-EE" altLang="en-US" noProof="0" smtClean="0">
                <a:solidFill>
                  <a:srgbClr val="000000"/>
                </a:solidFill>
              </a:rPr>
              <a:t>VKEde suurem osakaal </a:t>
            </a:r>
          </a:p>
          <a:p>
            <a:pPr lvl="1">
              <a:spcBef>
                <a:spcPct val="25000"/>
              </a:spcBef>
              <a:spcAft>
                <a:spcPts val="600"/>
              </a:spcAft>
              <a:tabLst>
                <a:tab pos="388938"/>
                <a:tab pos="576263"/>
              </a:tabLst>
            </a:pPr>
            <a:r>
              <a:rPr lang="et-EE" altLang="en-US" noProof="0" smtClean="0">
                <a:solidFill>
                  <a:srgbClr val="000000"/>
                </a:solidFill>
              </a:rPr>
              <a:t>Paljud VKEd võivad esimest korda hakata juhtregistreerijaks</a:t>
            </a:r>
          </a:p>
          <a:p>
            <a:pPr lvl="1">
              <a:spcBef>
                <a:spcPct val="25000"/>
              </a:spcBef>
              <a:spcAft>
                <a:spcPts val="600"/>
              </a:spcAft>
              <a:tabLst>
                <a:tab pos="388938"/>
                <a:tab pos="576263"/>
              </a:tabLst>
            </a:pPr>
            <a:r>
              <a:rPr lang="et-EE" altLang="en-US" noProof="0" smtClean="0">
                <a:solidFill>
                  <a:srgbClr val="000000"/>
                </a:solidFill>
              </a:rPr>
              <a:t>Palju väikesi aineteabe vahetuse foorumeid (SIEF) / foorumeid, kus on ainult registreerija</a:t>
            </a:r>
          </a:p>
          <a:p>
            <a:pPr lvl="1">
              <a:spcBef>
                <a:spcPct val="25000"/>
              </a:spcBef>
              <a:spcAft>
                <a:spcPts val="600"/>
              </a:spcAft>
              <a:tabLst>
                <a:tab pos="388938"/>
                <a:tab pos="576263"/>
              </a:tabLst>
            </a:pPr>
            <a:r>
              <a:rPr lang="et-EE" altLang="en-US" noProof="0" smtClean="0">
                <a:solidFill>
                  <a:srgbClr val="000000"/>
                </a:solidFill>
              </a:rPr>
              <a:t>Vähem teavet </a:t>
            </a:r>
            <a:r>
              <a:rPr lang="en-GB" altLang="en-US" noProof="0" smtClean="0">
                <a:solidFill>
                  <a:srgbClr val="000000"/>
                </a:solidFill>
                <a:sym typeface="Wingdings" panose="05000000000000000000" pitchFamily="2" charset="2"/>
              </a:rPr>
              <a:t></a:t>
            </a:r>
            <a:r>
              <a:rPr lang="et-EE" altLang="en-US" noProof="0" smtClean="0">
                <a:solidFill>
                  <a:srgbClr val="000000"/>
                </a:solidFill>
              </a:rPr>
              <a:t> vajadus koostada uusi andmeid</a:t>
            </a:r>
          </a:p>
          <a:p>
            <a:pPr lvl="1">
              <a:spcBef>
                <a:spcPct val="25000"/>
              </a:spcBef>
              <a:spcAft>
                <a:spcPts val="600"/>
              </a:spcAft>
              <a:tabLst>
                <a:tab pos="388938"/>
                <a:tab pos="576263"/>
              </a:tabLst>
            </a:pPr>
            <a:r>
              <a:rPr lang="et-EE" altLang="en-US" noProof="0" smtClean="0">
                <a:solidFill>
                  <a:srgbClr val="000000"/>
                </a:solidFill>
              </a:rPr>
              <a:t>Valdkonnaühingute tasemed</a:t>
            </a:r>
          </a:p>
          <a:p>
            <a:pPr lvl="1">
              <a:spcBef>
                <a:spcPct val="25000"/>
              </a:spcBef>
              <a:spcAft>
                <a:spcPts val="600"/>
              </a:spcAft>
              <a:tabLst>
                <a:tab pos="388938"/>
                <a:tab pos="576263"/>
              </a:tabLst>
            </a:pPr>
            <a:r>
              <a:rPr lang="et-EE" altLang="en-US" noProof="0" smtClean="0">
                <a:solidFill>
                  <a:srgbClr val="000000"/>
                </a:solidFill>
              </a:rPr>
              <a:t>Uus majandus- ja poliitikakontekst</a:t>
            </a:r>
          </a:p>
          <a:p>
            <a:pPr algn="just">
              <a:spcBef>
                <a:spcPts val="600"/>
              </a:spcBef>
              <a:spcAft>
                <a:spcPts val="1200"/>
              </a:spcAft>
            </a:pPr>
            <a:endParaRPr lang="et-EE" noProof="0"/>
          </a:p>
        </p:txBody>
      </p:sp>
      <p:sp>
        <p:nvSpPr>
          <p:cNvPr id="2" name="Slide Number Placeholder 1"/>
          <p:cNvSpPr>
            <a:spLocks noGrp="1"/>
          </p:cNvSpPr>
          <p:nvPr>
            <p:ph type="sldNum" sz="quarter" idx="12"/>
          </p:nvPr>
        </p:nvSpPr>
        <p:spPr/>
        <p:txBody>
          <a:bodyPr/>
          <a:lstStyle/>
          <a:p>
            <a:fld id="{53FE240C-791C-4FA0-BA72-1FE57C9E7D13}" type="slidenum">
              <a:rPr lang="en-GB" smtClean="0"/>
              <a:t>9</a:t>
            </a:fld>
            <a:endParaRPr lang="et-EE"/>
          </a:p>
        </p:txBody>
      </p:sp>
      <p:sp>
        <p:nvSpPr>
          <p:cNvPr id="4" name="Title 3"/>
          <p:cNvSpPr>
            <a:spLocks noGrp="1"/>
          </p:cNvSpPr>
          <p:nvPr>
            <p:ph type="title"/>
          </p:nvPr>
        </p:nvSpPr>
        <p:spPr/>
        <p:txBody>
          <a:bodyPr/>
          <a:lstStyle/>
          <a:p>
            <a:r>
              <a:rPr lang="et-EE" noProof="0" smtClean="0"/>
              <a:t>REACH 2018</a:t>
            </a:r>
            <a:endParaRPr lang="et-EE" noProof="0"/>
          </a:p>
        </p:txBody>
      </p:sp>
    </p:spTree>
    <p:extLst>
      <p:ext uri="{BB962C8B-B14F-4D97-AF65-F5344CB8AC3E}">
        <p14:creationId xmlns:p14="http://schemas.microsoft.com/office/powerpoint/2010/main" val="759049128"/>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ACTV10-6-53894</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Internal</TermName>
          <TermId>a0307bc2-faf9-4068-8aeb-b713e4fa2a0f</TermId>
        </TermInfo>
      </Terms>
    </ECHASecClassTaxHTField0>
    <_dlc_DocIdUrl xmlns="b80ede5c-af4c-4bf2-9a87-706a3579dc11">
      <Url>https://activity.echa.europa.eu/sites/act-10/process-10-11/_layouts/DocIdRedir.aspx?ID=ACTV10-6-53894</Url>
      <Description>ACTV10-6-53894</Description>
    </_dlc_DocIdUrl>
    <ECHACategoryTaxHTField0 xmlns="1a101ee2-a8a8-4e0f-bfd9-aff15f9bc839">
      <Terms xmlns="http://schemas.microsoft.com/office/infopath/2007/PartnerControls"/>
    </ECHACategoryTaxHTField0>
  </documentManagement>
</p:properties>
</file>

<file path=customXml/item5.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93C2A4F-378A-406C-8017-7706C7BE96B5}">
  <ds:schemaRefs/>
</ds:datastoreItem>
</file>

<file path=customXml/itemProps3.xml><?xml version="1.0" encoding="utf-8"?>
<ds:datastoreItem xmlns:ds="http://schemas.openxmlformats.org/officeDocument/2006/customXml" ds:itemID="{57325CAE-108D-4A40-AB78-5D4972D3F836}">
  <ds:schemaRefs/>
</ds:datastoreItem>
</file>

<file path=customXml/itemProps4.xml><?xml version="1.0" encoding="utf-8"?>
<ds:datastoreItem xmlns:ds="http://schemas.openxmlformats.org/officeDocument/2006/customXml" ds:itemID="{7BCF6A5F-9D12-494B-A636-D4E7909EB38C}">
  <ds:schemaRefs/>
</ds:datastoreItem>
</file>

<file path=customXml/itemProps5.xml><?xml version="1.0" encoding="utf-8"?>
<ds:datastoreItem xmlns:ds="http://schemas.openxmlformats.org/officeDocument/2006/customXml" ds:itemID="{3AC6B7AA-5129-4B5D-925F-ADFB35645A32}">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160</Paragraphs>
  <Slides>27</Slides>
  <Notes>27</Notes>
  <TotalTime>1145</TotalTime>
  <HiddenSlides>0</HiddenSlides>
  <MMClips>0</MMClips>
  <ScaleCrop>0</ScaleCrop>
  <HeadingPairs>
    <vt:vector baseType="variant" size="4">
      <vt:variant>
        <vt:lpstr>Theme</vt:lpstr>
      </vt:variant>
      <vt:variant>
        <vt:i4>1</vt:i4>
      </vt:variant>
      <vt:variant>
        <vt:lpstr>Slide Titles</vt:lpstr>
      </vt:variant>
      <vt:variant>
        <vt:i4>27</vt:i4>
      </vt:variant>
    </vt:vector>
  </HeadingPairs>
  <TitlesOfParts>
    <vt:vector baseType="lpstr" size="28">
      <vt:lpstr>Office Theme</vt:lpstr>
      <vt:lpstr>Slide 1</vt:lpstr>
      <vt:lpstr>Esitluse eesmärk</vt:lpstr>
      <vt:lpstr>Lühitutvustus</vt:lpstr>
      <vt:lpstr>Taust</vt:lpstr>
      <vt:lpstr>REACH-registreerimine</vt:lpstr>
      <vt:lpstr>Registreerimise teabevoog</vt:lpstr>
      <vt:lpstr>Avalik teave kemikaalide kohtaon pärit registreerimistoimikutest</vt:lpstr>
      <vt:lpstr>REACH-registreerimine 2018. aastaks</vt:lpstr>
      <vt:lpstr>REACH 2018</vt:lpstr>
      <vt:lpstr>REACH 2018 (2)</vt:lpstr>
      <vt:lpstr>ECHA REACH 2018 tegevuskava</vt:lpstr>
      <vt:lpstr>Tegevuskava</vt:lpstr>
      <vt:lpstr>Tegevuskava ülesehitus: seitse etappi</vt:lpstr>
      <vt:lpstr>   Tundke oma tooteportfelli</vt:lpstr>
      <vt:lpstr>   Leidke kaasregistreerijad</vt:lpstr>
      <vt:lpstr>  Jagage andmeid</vt:lpstr>
      <vt:lpstr>   Hinnake ohte ja riske</vt:lpstr>
      <vt:lpstr>  Koostage toimik</vt:lpstr>
      <vt:lpstr>   Esitageregistreerimisdokumendid</vt:lpstr>
      <vt:lpstr>   Hoidke registreerimistoimik ajakohane</vt:lpstr>
      <vt:lpstr>REACH 2018 Teavitamine</vt:lpstr>
      <vt:lpstr>REACH 2018 veebileht: http://echa.europa.eu/et/reach-2018</vt:lpstr>
      <vt:lpstr>Slide 23</vt:lpstr>
      <vt:lpstr>Abimaterjalide kolm liiki</vt:lpstr>
      <vt:lpstr>REACH 2018 teabevõrgustik</vt:lpstr>
      <vt:lpstr>Ühistegevused etappide alguses</vt:lpstr>
      <vt:lpstr>Teabetegevus eri sihtrühmade kaudu</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Website</dc:title>
  <dc:creator>CDT</dc:creator>
  <cp:lastModifiedBy>CDT</cp:lastModifiedBy>
  <cp:revision>138</cp:revision>
  <cp:lastPrinted>2016-05-11T11:02:58.000</cp:lastPrinted>
  <dcterms:created xsi:type="dcterms:W3CDTF">2015-06-16T10:48:03Z</dcterms:created>
  <dcterms:modified xsi:type="dcterms:W3CDTF">2017-05-19T10:29:36Z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828de4a2-fa59-4deb-a0d3-3d364b563bfb</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