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289" r:id="rId10"/>
    <p:sldId id="263" r:id="rId11"/>
    <p:sldId id="270" r:id="rId12"/>
    <p:sldId id="271" r:id="rId13"/>
    <p:sldId id="268" r:id="rId14"/>
    <p:sldId id="269" r:id="rId15"/>
    <p:sldId id="273" r:id="rId16"/>
    <p:sldId id="272" r:id="rId17"/>
    <p:sldId id="274" r:id="rId18"/>
    <p:sldId id="275" r:id="rId19"/>
    <p:sldId id="276" r:id="rId20"/>
    <p:sldId id="264" r:id="rId21"/>
    <p:sldId id="280" r:id="rId22"/>
    <p:sldId id="281" r:id="rId23"/>
    <p:sldId id="282" r:id="rId24"/>
    <p:sldId id="283" r:id="rId25"/>
    <p:sldId id="284" r:id="rId26"/>
    <p:sldId id="285" r:id="rId27"/>
    <p:sldId id="290" r:id="rId28"/>
    <p:sldId id="279" r:id="rId29"/>
    <p:sldId id="277" r:id="rId30"/>
    <p:sldId id="278" r:id="rId31"/>
    <p:sldId id="265" r:id="rId32"/>
    <p:sldId id="286" r:id="rId33"/>
    <p:sldId id="288" r:id="rId34"/>
    <p:sldId id="287" r:id="rId35"/>
  </p:sldIdLst>
  <p:sldSz cx="9144000" cy="6858000" type="screen4x3"/>
  <p:notesSz cx="6797675" cy="9926638"/>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p="http://schemas.openxmlformats.org/presentationml/2006/main">
  <p:cmAuthor id="0" name="LW" initials="lw" lastIdx="0" clrIdx="0"/>
  <p:cmAuthor id="1" name="TORKKELI Hanna-Kaisa" initials="T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71587" autoAdjust="0"/>
  </p:normalViewPr>
  <p:slideViewPr>
    <p:cSldViewPr>
      <p:cViewPr varScale="1">
        <p:scale>
          <a:sx n="80" d="100"/>
          <a:sy n="80" d="100"/>
        </p:scale>
        <p:origin x="108" y="150"/>
      </p:cViewPr>
      <p:guideLst>
        <p:guide orient="horz" pos="2160"/>
        <p:guide pos="2880"/>
      </p:guideLst>
    </p:cSldViewPr>
  </p:slideViewPr>
  <p:outlineViewPr>
    <p:cViewPr>
      <p:scale>
        <a:sx n="33" d="100"/>
        <a:sy n="33" d="100"/>
      </p:scale>
      <p:origin x="0" y="-17292"/>
    </p:cViewPr>
  </p:outlineViewPr>
  <p:notesTextViewPr>
    <p:cViewPr>
      <p:scale>
        <a:sx n="1" d="1"/>
        <a:sy n="1" d="1"/>
      </p:scale>
      <p:origin x="0" y="0"/>
    </p:cViewPr>
  </p:notesTextViewPr>
  <p:sorterViewPr>
    <p:cViewPr>
      <p:scale>
        <a:sx n="100" d="100"/>
        <a:sy n="100" d="100"/>
      </p:scale>
      <p:origin x="0" y="-2238"/>
    </p:cViewPr>
  </p:sorterViewPr>
  <p:notesViewPr>
    <p:cSldViewPr>
      <p:cViewPr varScale="1">
        <p:scale>
          <a:sx n="116" d="100"/>
          <a:sy n="116" d="100"/>
        </p:scale>
        <p:origin x="-5208" y="-108"/>
      </p:cViewPr>
      <p:guideLst>
        <p:guide orient="horz" pos="3126"/>
        <p:guide pos="2141"/>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customXml" Target="../customXml/item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slide" Target="slides/slide26.xml" /><Relationship Id="rId35" Type="http://schemas.openxmlformats.org/officeDocument/2006/relationships/slide" Target="slides/slide27.xml" /><Relationship Id="rId36" Type="http://schemas.openxmlformats.org/officeDocument/2006/relationships/tags" Target="tags/tag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customXml" Target="../customXml/item4.xml" /><Relationship Id="rId40" Type="http://schemas.openxmlformats.org/officeDocument/2006/relationships/tableStyles" Target="tableStyles.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1" y="1"/>
            <a:ext cx="2945659" cy="496332"/>
          </a:xfrm>
          <a:prstGeom prst="rect">
            <a:avLst/>
          </a:prstGeom>
        </p:spPr>
        <p:txBody>
          <a:bodyPr vert="horz" lIns="92126" tIns="46063" rIns="92126" bIns="46063"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2126" tIns="46063" rIns="92126" bIns="46063" rtlCol="0"/>
          <a:lstStyle>
            <a:lvl1pPr algn="r">
              <a:defRPr sz="1200"/>
            </a:lvl1pPr>
          </a:lstStyle>
          <a:p>
            <a:fld id="{C8E478A7-AFE6-4A1C-B985-B1032FA8D500}" type="datetimeFigureOut">
              <a:rPr lang="en-GB" smtClean="0"/>
              <a:t>19/05/2017</a:t>
            </a:fld>
            <a:endParaRPr lang="cs-C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sp>
      <p:sp>
        <p:nvSpPr>
          <p:cNvPr id="5" name="Notes Placeholder 4"/>
          <p:cNvSpPr>
            <a:spLocks noGrp="1"/>
          </p:cNvSpPr>
          <p:nvPr>
            <p:ph type="body" sz="quarter" idx="3"/>
          </p:nvPr>
        </p:nvSpPr>
        <p:spPr>
          <a:xfrm>
            <a:off x="679768" y="4715154"/>
            <a:ext cx="5438140" cy="4466988"/>
          </a:xfrm>
          <a:prstGeom prst="rect">
            <a:avLst/>
          </a:prstGeom>
        </p:spPr>
        <p:txBody>
          <a:bodyPr vert="horz" lIns="92126" tIns="46063" rIns="92126" bIns="460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2126" tIns="46063" rIns="92126" bIns="46063"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2126" tIns="46063" rIns="92126" bIns="46063" rtlCol="0" anchor="b"/>
          <a:lstStyle>
            <a:lvl1pPr algn="r">
              <a:defRPr sz="1200"/>
            </a:lvl1pPr>
          </a:lstStyle>
          <a:p>
            <a:fld id="{68DD4212-E431-464C-A3C7-FAC7436F6DC4}" type="slidenum">
              <a:rPr lang="en-GB" smtClean="0"/>
              <a:t>‹#›</a:t>
            </a:fld>
            <a:endParaRPr lang="cs-CZ"/>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hyperlink" Target="http://echa.europa.eu/regulations/reach/registration/registration-statistics" TargetMode="Externa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1</a:t>
            </a:fld>
            <a:endParaRPr lang="cs-CZ"/>
          </a:p>
        </p:txBody>
      </p:sp>
    </p:spTree>
    <p:extLst>
      <p:ext uri="{BB962C8B-B14F-4D97-AF65-F5344CB8AC3E}">
        <p14:creationId xmlns:p14="http://schemas.microsoft.com/office/powerpoint/2010/main" val="76011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noProof="0" smtClean="0"/>
              <a:t>DALŠÍ INFORMACE:</a:t>
            </a:r>
            <a:r>
              <a:rPr lang="cs-CZ" smtClean="0"/>
              <a:t> </a:t>
            </a:r>
          </a:p>
          <a:p>
            <a:endParaRPr lang="cs-CZ" b="1" noProof="0" smtClean="0"/>
          </a:p>
          <a:p>
            <a:pPr>
              <a:lnSpc>
                <a:spcPct val="115000"/>
              </a:lnSpc>
              <a:spcAft>
                <a:spcPct val="0"/>
              </a:spcAft>
            </a:pPr>
            <a:r>
              <a:rPr lang="cs-CZ" noProof="0" smtClean="0"/>
              <a:t>Statistiky registrace podle nařízení REACH, včetně specifických informací týkajících se lhůty v roce 2018 jsou k dispozici zde: </a:t>
            </a:r>
            <a:r>
              <a:rPr lang="cs-CZ" sz="1200" u="sng" smtClean="0">
                <a:solidFill>
                  <a:srgbClr val="0000FF"/>
                </a:solidFill>
                <a:effectLst/>
                <a:latin typeface="Arial Narrow" panose="020b0506020202030204" pitchFamily="34" charset="0"/>
                <a:hlinkClick r:id="rId3"/>
              </a:rPr>
              <a:t>http://echa.europa.eu/regulations/reach/registration/registration-statistics</a:t>
            </a:r>
            <a:r>
              <a:rPr lang="cs-CZ" noProof="0" smtClean="0"/>
              <a:t>.</a:t>
            </a:r>
          </a:p>
          <a:p>
            <a:endParaRPr lang="cs-CZ"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10</a:t>
            </a:fld>
            <a:endParaRPr lang="cs-CZ"/>
          </a:p>
        </p:txBody>
      </p:sp>
    </p:spTree>
    <p:extLst>
      <p:ext uri="{BB962C8B-B14F-4D97-AF65-F5344CB8AC3E}">
        <p14:creationId xmlns:p14="http://schemas.microsoft.com/office/powerpoint/2010/main" val="405924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Plán REACH 2018 agentury ECHA je určen pro zúčastněné subjekty agentury ECHA, tj. nejedná se o podpůrný materiál pro žadatele o registraci (MSP).</a:t>
            </a:r>
          </a:p>
          <a:p>
            <a:endParaRPr lang="cs-CZ" noProof="0" smtClean="0"/>
          </a:p>
          <a:p>
            <a:r>
              <a:rPr lang="cs-CZ" noProof="0" smtClean="0"/>
              <a:t>Dokumentuje závazek agentury</a:t>
            </a:r>
          </a:p>
          <a:p>
            <a:pPr marL="171450" indent="-171450">
              <a:buFont typeface="Arial" panose="020b0604020202020204" pitchFamily="34" charset="0"/>
              <a:buChar char="•"/>
            </a:pPr>
            <a:r>
              <a:rPr lang="cs-CZ" noProof="0" smtClean="0"/>
              <a:t>kriticky přezkoumat proces registrace podle nařízení REACH od začátku do konce,</a:t>
            </a:r>
          </a:p>
          <a:p>
            <a:pPr marL="171450" indent="-171450">
              <a:buFont typeface="Arial" panose="020b0604020202020204" pitchFamily="34" charset="0"/>
              <a:buChar char="•"/>
            </a:pPr>
            <a:r>
              <a:rPr lang="cs-CZ" noProof="0" smtClean="0"/>
              <a:t>posílit proces a efektivněji podporovat společnosti při plnění jejich povinností. </a:t>
            </a:r>
          </a:p>
          <a:p>
            <a:pPr marL="171450" indent="-171450">
              <a:buFont typeface="Arial" panose="020b0604020202020204" pitchFamily="34" charset="0"/>
              <a:buChar char="•"/>
            </a:pPr>
            <a:endParaRPr lang="cs-CZ" noProof="0" smtClean="0"/>
          </a:p>
          <a:p>
            <a:pPr marL="0" indent="0">
              <a:buFont typeface="Arial" panose="020b0604020202020204" pitchFamily="34" charset="0"/>
              <a:buNone/>
            </a:pPr>
            <a:r>
              <a:rPr lang="cs-CZ" noProof="0" smtClean="0"/>
              <a:t>Cílem činností podle plánu je poskytovat cílenější podporu malým a středním podnikům a nezkušeným žadatelům o registraci. </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11</a:t>
            </a:fld>
            <a:endParaRPr lang="cs-CZ"/>
          </a:p>
        </p:txBody>
      </p:sp>
    </p:spTree>
    <p:extLst>
      <p:ext uri="{BB962C8B-B14F-4D97-AF65-F5344CB8AC3E}">
        <p14:creationId xmlns:p14="http://schemas.microsoft.com/office/powerpoint/2010/main" val="161546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Obdržená zpětná vazba: </a:t>
            </a:r>
            <a:r>
              <a:rPr lang="cs-CZ" altLang="en-US" noProof="0" smtClean="0"/>
              <a:t>11 národních kontaktních míst, 8 organizací zúčastněných subjektů, 5 příslušných orgánů členských států a 2 členové fóra*</a:t>
            </a:r>
          </a:p>
          <a:p>
            <a:endParaRPr lang="cs-CZ" noProof="0" smtClean="0">
              <a:cs typeface="Arial"/>
            </a:endParaRPr>
          </a:p>
          <a:p>
            <a:r>
              <a:rPr lang="cs-CZ" noProof="0" smtClean="0"/>
              <a:t>*Fórum = fórum pro výměnu informací o prosazování. Fórum je orgánem agentury ECHA, který koordinuje síť donucovacích orgánů členských států. </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12</a:t>
            </a:fld>
            <a:endParaRPr lang="cs-CZ"/>
          </a:p>
        </p:txBody>
      </p:sp>
    </p:spTree>
    <p:extLst>
      <p:ext uri="{BB962C8B-B14F-4D97-AF65-F5344CB8AC3E}">
        <p14:creationId xmlns:p14="http://schemas.microsoft.com/office/powerpoint/2010/main" val="249166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Aby byl proces registrace přijatelnější pro nezkušené žadatele o registraci a MSP, rozdělila jej agentura ECHA do sedmi samostatných fází. Ve skutečnosti se mnoho těchto fází překrývá nebo může být potřeba přecházet mezi fázemi tam a zpět s tím, jak jsou shromažďovány informace.</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13</a:t>
            </a:fld>
            <a:endParaRPr lang="cs-CZ"/>
          </a:p>
        </p:txBody>
      </p:sp>
    </p:spTree>
    <p:extLst>
      <p:ext uri="{BB962C8B-B14F-4D97-AF65-F5344CB8AC3E}">
        <p14:creationId xmlns:p14="http://schemas.microsoft.com/office/powerpoint/2010/main" val="263071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noProof="0" smtClean="0"/>
              <a:t>Fáze 1: Mějte přehled o svém portfoliu</a:t>
            </a:r>
          </a:p>
          <a:p>
            <a:endParaRPr lang="cs-CZ" noProof="0" smtClean="0"/>
          </a:p>
          <a:p>
            <a:r>
              <a:rPr lang="cs-CZ" noProof="0" smtClean="0"/>
              <a:t>Je stěžejní, aby si společnosti udělaly jasný přehled o svých povinnostech ve značném předstihu před lhůtou pro registraci, aby si mohly naplánovat provedení nezbytných registrací do 31. května 2018.</a:t>
            </a:r>
          </a:p>
          <a:p>
            <a:endParaRPr lang="cs-CZ" baseline="0" noProof="0" smtClean="0"/>
          </a:p>
          <a:p>
            <a:r>
              <a:rPr lang="cs-CZ" baseline="0" noProof="0" smtClean="0"/>
              <a:t>Správná identifikace látky v souladu s nařízením REACH (složky, přídatné látky a zjištěné nečistoty) v této fázi je důležitá pro další fáze registrace.</a:t>
            </a:r>
          </a:p>
          <a:p>
            <a:endParaRPr lang="cs-CZ" baseline="0" noProof="0" smtClean="0"/>
          </a:p>
          <a:p>
            <a:r>
              <a:rPr lang="cs-CZ" baseline="0" noProof="0" smtClean="0"/>
              <a:t>Čas potřebný k registraci jedné látky se velice liší a pohybuje se od několika měsíců, pokud registrace již existuje, až po tři roky v závislosti na složitosti látky, velikosti SIEF, dostupnosti informací a následnému množství informací, které je potřeba shromáždit, atd.</a:t>
            </a:r>
          </a:p>
          <a:p>
            <a:endParaRPr lang="cs-CZ" baseline="0" noProof="0" smtClean="0"/>
          </a:p>
          <a:p>
            <a:r>
              <a:rPr lang="cs-CZ" baseline="0" noProof="0" smtClean="0"/>
              <a:t>Látky, které mají být zaregistrovány, mohou být klíčové pro podnikání následných uživatelů. V jejich zájmu je také dobré rozhodnout se o záměrech k registraci s dostatečným předstihem před lhůtou pro registraci a náležitě informovat zákazníky.</a:t>
            </a:r>
            <a:r>
              <a:rPr lang="cs-CZ" smtClean="0"/>
              <a:t> </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cs-CZ"/>
          </a:p>
        </p:txBody>
      </p:sp>
    </p:spTree>
    <p:extLst>
      <p:ext uri="{BB962C8B-B14F-4D97-AF65-F5344CB8AC3E}">
        <p14:creationId xmlns:p14="http://schemas.microsoft.com/office/powerpoint/2010/main" val="342025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noProof="0" smtClean="0"/>
              <a:t>Fáze 2: Najděte ostatní žadatele o společnou registraci</a:t>
            </a:r>
          </a:p>
          <a:p>
            <a:endParaRPr lang="cs-CZ" noProof="0" smtClean="0"/>
          </a:p>
          <a:p>
            <a:r>
              <a:rPr lang="cs-CZ" noProof="0" smtClean="0"/>
              <a:t>Nařízení REACH vyžaduje, aby společnosti, které registrují stejnou látku, provedly registraci společně. To snižuje náklady a úsilí a přispívá k cíli nařízení REACH omezovat zbytečné zkoušky na zvířatech. </a:t>
            </a:r>
          </a:p>
          <a:p>
            <a:endParaRPr lang="cs-CZ" baseline="0" noProof="0" smtClean="0"/>
          </a:p>
          <a:p>
            <a:pPr marL="0" marR="0" lvl="0" indent="0" algn="l" defTabSz="914400" rtl="0" eaLnBrk="1" fontAlgn="auto" latinLnBrk="0" hangingPunct="1">
              <a:lnSpc>
                <a:spcPct val="100000"/>
              </a:lnSpc>
              <a:spcBef>
                <a:spcPct val="0"/>
              </a:spcBef>
              <a:spcAft>
                <a:spcPct val="0"/>
              </a:spcAft>
              <a:buClrTx/>
              <a:buSzTx/>
              <a:buFontTx/>
              <a:buNone/>
              <a:defRPr/>
            </a:pPr>
            <a:r>
              <a:rPr lang="cs-CZ" baseline="0" noProof="0" smtClean="0"/>
              <a:t>Pokud látka již byla registrována, nový žadatel o registraci musí kontaktovat stávající SIEF (SIEF = fórum pro výměnu informací o látce), zpravidla prostřednictvím hlavního žadatele o registraci.</a:t>
            </a:r>
          </a:p>
          <a:p>
            <a:endParaRPr lang="cs-CZ" baseline="0" noProof="0" smtClean="0"/>
          </a:p>
          <a:p>
            <a:r>
              <a:rPr lang="cs-CZ" baseline="0" noProof="0" smtClean="0"/>
              <a:t>Pokud látka ještě nebyla registrována, musejí se žadatelé o předběžnou registraci kontaktovat vzájemně a potvrdit si stejnost látky a vytvořit SIEF. V tomto případě je důležité být aktivní včas, jelikož to fóru SIEF poskytne dostatek času na organizaci a přípravu registrace.</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cs-CZ"/>
          </a:p>
        </p:txBody>
      </p:sp>
    </p:spTree>
    <p:extLst>
      <p:ext uri="{BB962C8B-B14F-4D97-AF65-F5344CB8AC3E}">
        <p14:creationId xmlns:p14="http://schemas.microsoft.com/office/powerpoint/2010/main" val="134088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noProof="0" smtClean="0"/>
              <a:t>Fáze 3: Zorganizujte své SIEF</a:t>
            </a:r>
          </a:p>
          <a:p>
            <a:endParaRPr lang="cs-CZ" baseline="0" noProof="0" smtClean="0"/>
          </a:p>
          <a:p>
            <a:r>
              <a:rPr lang="cs-CZ" baseline="0" noProof="0" smtClean="0"/>
              <a:t>Musíte se se spolužadateli dohodnout na tom, jak zorganizovat vaše SIEF, jinými slovy, jak řídit správu SIEF. Není stanoven žádný povinný způsob, jak by mělo SIEF fungovat. Na internetových stránkách agentury ECHA naleznete spoustu tipů ohledně toho, co je potřeba zvážit, jako je komunikace, rozhodování a finanční řízení.</a:t>
            </a:r>
          </a:p>
          <a:p>
            <a:endParaRPr lang="cs-CZ" baseline="0" noProof="0" smtClean="0"/>
          </a:p>
          <a:p>
            <a:r>
              <a:rPr lang="cs-CZ" baseline="0" noProof="0" smtClean="0"/>
              <a:t>Hlavním úkolem SIEF je 1) usnadnit výměnu informací, aby se zamezilo duplikování studií, a 2) dohodnout se na klasifikaci a označení látky.</a:t>
            </a:r>
          </a:p>
          <a:p>
            <a:endParaRPr lang="cs-CZ" baseline="0" noProof="0" smtClean="0"/>
          </a:p>
          <a:p>
            <a:r>
              <a:rPr lang="cs-CZ" baseline="0" noProof="0" smtClean="0"/>
              <a:t>V praxi je stěžejní dohodnout se na modelu sdílení údajů a nákladů. Několik pokynů k tomu poskytuje prováděcí nařízení Evropské komise o společném předkládání a sdílení údajů: http://eur-lex.europa.eu/legal-content/EN/TXT/?uri=CELEX%3A32016R0009. </a:t>
            </a:r>
          </a:p>
          <a:p>
            <a:endParaRPr lang="cs-CZ" baseline="0"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cs-CZ"/>
          </a:p>
        </p:txBody>
      </p:sp>
    </p:spTree>
    <p:extLst>
      <p:ext uri="{BB962C8B-B14F-4D97-AF65-F5344CB8AC3E}">
        <p14:creationId xmlns:p14="http://schemas.microsoft.com/office/powerpoint/2010/main" val="196301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noProof="0" smtClean="0"/>
              <a:t>Fáze 4: Posuďte nebezpečnost a rizika</a:t>
            </a:r>
          </a:p>
          <a:p>
            <a:endParaRPr lang="cs-CZ" noProof="0" smtClean="0"/>
          </a:p>
          <a:p>
            <a:r>
              <a:rPr lang="cs-CZ" noProof="0" smtClean="0"/>
              <a:t>Tato fáze představuje hlavní část registrace: členové fóra SIEF zváží, jaké informace již mají k dispozici, a SIEF rozhodne o strategii pro splnění zbývajících informačních požadavků. </a:t>
            </a:r>
          </a:p>
          <a:p>
            <a:endParaRPr lang="cs-CZ" noProof="0" smtClean="0"/>
          </a:p>
          <a:p>
            <a:r>
              <a:rPr lang="cs-CZ" noProof="0" smtClean="0"/>
              <a:t>SIEF musí též rozhodnout, zda tuto práci nebo její část zadá externím dodavatelům.</a:t>
            </a:r>
          </a:p>
          <a:p>
            <a:endParaRPr lang="cs-CZ" baseline="0" noProof="0" smtClean="0"/>
          </a:p>
          <a:p>
            <a:r>
              <a:rPr lang="cs-CZ" baseline="0" noProof="0" smtClean="0"/>
              <a:t>Omezené požadavky na údaje se uplatní u látek s nízkým rizikem a o malém objemu. Více informací naleznete ve strategii agentury ECHA k příloze III (http://echa.europa.eu/documents/10162/2621167/echa_annex_iii_strategy_en.pdf).</a:t>
            </a:r>
          </a:p>
          <a:p>
            <a:endParaRPr lang="cs-CZ" baseline="0" noProof="0" smtClean="0"/>
          </a:p>
          <a:p>
            <a:r>
              <a:rPr lang="cs-CZ" baseline="0" noProof="0" smtClean="0"/>
              <a:t>Praktická podpora agentury ECHA týkající se uplatňování kritérií přílohy III je k dispozici na adrese http://echa.europa.eu/information-on-chemicals/annex-iii-inventory.</a:t>
            </a:r>
          </a:p>
          <a:p>
            <a:endParaRPr lang="cs-CZ" baseline="0" noProof="0" smtClean="0"/>
          </a:p>
          <a:p>
            <a:r>
              <a:rPr lang="cs-CZ" baseline="0" noProof="0" smtClean="0"/>
              <a:t>Agentura ECHA poskytuje zdarma elektronický nástroj Chesar (nástroj pro posouzení a oznámení chemické bezpečnosti) pro posouzení chemické bezpečnosti a vypracování zprávy o chemické bezpečnosti a scénářů expozice. Nástroj naleznete na adrese https://chesar.echa.europa.eu/.</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cs-CZ"/>
          </a:p>
        </p:txBody>
      </p:sp>
    </p:spTree>
    <p:extLst>
      <p:ext uri="{BB962C8B-B14F-4D97-AF65-F5344CB8AC3E}">
        <p14:creationId xmlns:p14="http://schemas.microsoft.com/office/powerpoint/2010/main" val="3867902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noProof="0" smtClean="0"/>
              <a:t>Fáze 5: Připravte svoji registrační dokumentaci</a:t>
            </a:r>
          </a:p>
          <a:p>
            <a:endParaRPr lang="cs-CZ" b="1" noProof="0" smtClean="0"/>
          </a:p>
          <a:p>
            <a:r>
              <a:rPr lang="cs-CZ" noProof="0" smtClean="0"/>
              <a:t>IUCLID (Mezinárodní jednotná databáze informací o chemických látkách) je softwarová aplikace používaná k zaznamenávání, uchovávání, spravování a výměně údajů o podstatných a nebezpečných vlastnostech chemických látek. Je to software pro přípravu registrační dokumentace podle nařízení REACH. Agentura ECHA ji poskytuje zdarma.</a:t>
            </a:r>
          </a:p>
          <a:p>
            <a:endParaRPr lang="cs-CZ" noProof="0" smtClean="0"/>
          </a:p>
          <a:p>
            <a:r>
              <a:rPr lang="cs-CZ" noProof="0" smtClean="0"/>
              <a:t>IUCLID je k dispozici na adrese http://iuclid6.echa.europa.eu/.</a:t>
            </a:r>
          </a:p>
          <a:p>
            <a:endParaRPr lang="cs-CZ" noProof="0" smtClean="0"/>
          </a:p>
          <a:p>
            <a:r>
              <a:rPr lang="cs-CZ" smtClean="0"/>
              <a:t>Cloudové služby agentury ECHA představují zabezpečenou internetovou platformu používanou k šíření elektronických aplikací agentury ECHA v cloudovém prostředí. Více informací viz https://echa.europa.eu/support/dossier-submission-tools/echa-cloud-services.</a:t>
            </a:r>
            <a:endParaRPr lang="cs-CZ" noProof="0" smtClean="0"/>
          </a:p>
          <a:p>
            <a:endParaRPr lang="cs-CZ"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cs-CZ"/>
          </a:p>
        </p:txBody>
      </p:sp>
    </p:spTree>
    <p:extLst>
      <p:ext uri="{BB962C8B-B14F-4D97-AF65-F5344CB8AC3E}">
        <p14:creationId xmlns:p14="http://schemas.microsoft.com/office/powerpoint/2010/main" val="237049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noProof="0" smtClean="0"/>
              <a:t>Fáze 6: Podejte žádost o registraci</a:t>
            </a:r>
          </a:p>
          <a:p>
            <a:endParaRPr lang="cs-CZ" noProof="0" smtClean="0"/>
          </a:p>
          <a:p>
            <a:r>
              <a:rPr lang="cs-CZ" smtClean="0"/>
              <a:t>REACH-IT je elektronický nástroj, který pomáhá průmyslovým subjektům, příslušným orgánům členských států a Evropské agentuře pro chemické látky předkládat, zpracovávat a spravovat údaje a dokumentace v zabezpečeném prostředí. Další informace naleznete na adrese http://echa.europa.eu/web/guest/support/dossier-submission-tools/reach-it.</a:t>
            </a:r>
          </a:p>
          <a:p>
            <a:endParaRPr lang="cs-CZ" smtClean="0"/>
          </a:p>
          <a:p>
            <a:r>
              <a:rPr lang="cs-CZ" b="0" smtClean="0"/>
              <a:t>MSP</a:t>
            </a:r>
            <a:r>
              <a:rPr lang="cs-CZ" smtClean="0"/>
              <a:t> mohou uplatnit nižší registrační poplatky. Proto se ve fázi předložení dokumentace v REACH-IT uvádí </a:t>
            </a:r>
            <a:r>
              <a:rPr lang="cs-CZ" b="1" baseline="0" smtClean="0"/>
              <a:t>status MSP</a:t>
            </a:r>
            <a:r>
              <a:rPr lang="cs-CZ" smtClean="0"/>
              <a:t> a je zapotřebí poskytnout určité doklady. Nesprávně uvedený status MSP může vést k uložení správního poplatku a doplacení rozdílu do správné výše poplatku. Více informací viz http://echa.europa.eu/support/small-and-medium-sized-enterprises-smes/sme-fees-under-reach-and-clp.    </a:t>
            </a:r>
          </a:p>
          <a:p>
            <a:endParaRPr lang="cs-CZ" noProof="0" smtClean="0"/>
          </a:p>
          <a:p>
            <a:r>
              <a:rPr lang="cs-CZ" smtClean="0"/>
              <a:t>Agentura ECHA uplatňuje zásadu </a:t>
            </a:r>
            <a:r>
              <a:rPr lang="cs-CZ" b="1" baseline="0" noProof="0" smtClean="0"/>
              <a:t>„jedna látka, jedna registrace“ </a:t>
            </a:r>
            <a:r>
              <a:rPr lang="cs-CZ" baseline="0" noProof="0" smtClean="0"/>
              <a:t>ve fázi předkládání údajů: Pokud daná látka již byla zaregistrována, jsou další žadatelé o registraci vyzváni k tomu, aby se k této registraci připojili, pokud podávají registrační dokumentaci zvlášť.</a:t>
            </a:r>
            <a:endParaRPr lang="cs-CZ" noProof="0" smtClean="0"/>
          </a:p>
          <a:p>
            <a:endParaRPr lang="cs-CZ" noProof="0" smtClean="0"/>
          </a:p>
          <a:p>
            <a:r>
              <a:rPr lang="cs-CZ" noProof="0" smtClean="0"/>
              <a:t>REACH-IT je k dispozici na adrese https://reach-it.echa.europa.eu/.</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cs-CZ"/>
          </a:p>
        </p:txBody>
      </p:sp>
    </p:spTree>
    <p:extLst>
      <p:ext uri="{BB962C8B-B14F-4D97-AF65-F5344CB8AC3E}">
        <p14:creationId xmlns:p14="http://schemas.microsoft.com/office/powerpoint/2010/main" val="402246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cs-CZ"/>
          </a:p>
        </p:txBody>
      </p:sp>
    </p:spTree>
    <p:extLst>
      <p:ext uri="{BB962C8B-B14F-4D97-AF65-F5344CB8AC3E}">
        <p14:creationId xmlns:p14="http://schemas.microsoft.com/office/powerpoint/2010/main" val="3582943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noProof="0" smtClean="0"/>
              <a:t>Fáze 7: Svoji registrační dokumentaci průběžně aktualizujte</a:t>
            </a:r>
          </a:p>
          <a:p>
            <a:endParaRPr lang="cs-CZ" baseline="0" noProof="0" smtClean="0"/>
          </a:p>
          <a:p>
            <a:r>
              <a:rPr lang="cs-CZ" baseline="0" noProof="0" smtClean="0"/>
              <a:t>Zprávy agentury ECHA o pokroku v oblasti hodnocení naleznete zde: http://echa.europa.eu/web/guest/about-us/the-way-we-work/plans-and-reports.</a:t>
            </a:r>
          </a:p>
          <a:p>
            <a:endParaRPr lang="cs-CZ" baseline="0" noProof="0" smtClean="0"/>
          </a:p>
          <a:p>
            <a:r>
              <a:rPr lang="cs-CZ" baseline="0" noProof="0" smtClean="0"/>
              <a:t>Používejte nástroj PACT (</a:t>
            </a:r>
            <a:r>
              <a:rPr lang="cs-CZ" i="1" baseline="0" noProof="0" smtClean="0"/>
              <a:t>Public Activities Coordination Tool</a:t>
            </a:r>
            <a:r>
              <a:rPr lang="cs-CZ" baseline="0" noProof="0" smtClean="0"/>
              <a:t>) pro koordinaci veřejných aktivit pro sledování regulačních aktivit. Je k dispozici zde: http://echa.europa.eu/addressing-chemicals-of-concern/substances-of-potential-concern/pact. </a:t>
            </a:r>
          </a:p>
          <a:p>
            <a:endParaRPr lang="cs-CZ" baseline="0" smtClean="0"/>
          </a:p>
          <a:p>
            <a:endParaRPr lang="cs-CZ" smtClean="0"/>
          </a:p>
          <a:p>
            <a:endParaRPr lang="cs-CZ" smtClean="0"/>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cs-CZ"/>
          </a:p>
        </p:txBody>
      </p:sp>
    </p:spTree>
    <p:extLst>
      <p:ext uri="{BB962C8B-B14F-4D97-AF65-F5344CB8AC3E}">
        <p14:creationId xmlns:p14="http://schemas.microsoft.com/office/powerpoint/2010/main" val="4022465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Zvyšování informovanosti o REACH 2018 je důležité proto, aby všechny společnosti, které jsou povinny podat registraci, začaly dostatečně včas.</a:t>
            </a:r>
          </a:p>
          <a:p>
            <a:endParaRPr lang="cs-CZ" baseline="0" noProof="0" smtClean="0"/>
          </a:p>
          <a:p>
            <a:r>
              <a:rPr lang="cs-CZ" baseline="0" noProof="0" smtClean="0"/>
              <a:t>Tento oddíl představuje </a:t>
            </a:r>
            <a:r>
              <a:rPr lang="cs-CZ" b="1" baseline="0" noProof="0" smtClean="0"/>
              <a:t>internetové stránky agentury ECHA věnované REACH 2018</a:t>
            </a:r>
            <a:r>
              <a:rPr lang="cs-CZ" baseline="0" noProof="0" smtClean="0"/>
              <a:t>, kde lze nalézt veškeré poradenství agentury k REACH 2018. </a:t>
            </a:r>
          </a:p>
          <a:p>
            <a:endParaRPr lang="cs-CZ" baseline="0" noProof="0" smtClean="0"/>
          </a:p>
          <a:p>
            <a:r>
              <a:rPr lang="cs-CZ" baseline="0" noProof="0" smtClean="0"/>
              <a:t>Představuje také </a:t>
            </a:r>
            <a:r>
              <a:rPr lang="cs-CZ" b="1" baseline="0" noProof="0" smtClean="0"/>
              <a:t>síť komunikátorů REACH 2018 </a:t>
            </a:r>
            <a:r>
              <a:rPr lang="cs-CZ" baseline="0" noProof="0" smtClean="0"/>
              <a:t>– neformální sdružení komunikátorů z členských států, sítě Enterprise Europe Network a průmyslových organizací zaměřený na zvyšování informovanosti o REACH 2018. </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21</a:t>
            </a:fld>
            <a:endParaRPr lang="cs-CZ"/>
          </a:p>
        </p:txBody>
      </p:sp>
    </p:spTree>
    <p:extLst>
      <p:ext uri="{BB962C8B-B14F-4D97-AF65-F5344CB8AC3E}">
        <p14:creationId xmlns:p14="http://schemas.microsoft.com/office/powerpoint/2010/main" val="366280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Agentura ECHA žádá všechny zúčastněné subjekty, aby se připojily a propagovaly internetové stránky REACH 2018 jako ústřední místo pro získání informací a pomoci týkající se REACH 2018.</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22</a:t>
            </a:fld>
            <a:endParaRPr lang="cs-CZ"/>
          </a:p>
        </p:txBody>
      </p:sp>
    </p:spTree>
    <p:extLst>
      <p:ext uri="{BB962C8B-B14F-4D97-AF65-F5344CB8AC3E}">
        <p14:creationId xmlns:p14="http://schemas.microsoft.com/office/powerpoint/2010/main" val="326523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Všimněte si následujících prvků pro každou fázi:</a:t>
            </a:r>
          </a:p>
          <a:p>
            <a:pPr marL="228600" indent="-228600">
              <a:buAutoNum type="arabicParenR"/>
            </a:pPr>
            <a:r>
              <a:rPr lang="cs-CZ" noProof="0" smtClean="0"/>
              <a:t>levý panel se snadnou navigací ve všech fázích REACH 2018;</a:t>
            </a:r>
          </a:p>
          <a:p>
            <a:pPr marL="228600" indent="-228600">
              <a:buAutoNum type="arabicParenR"/>
            </a:pPr>
            <a:r>
              <a:rPr lang="cs-CZ" noProof="0" smtClean="0"/>
              <a:t>novinky týkající se dané fáze;</a:t>
            </a:r>
          </a:p>
          <a:p>
            <a:pPr marL="228600" indent="-228600">
              <a:buAutoNum type="arabicParenR"/>
            </a:pPr>
            <a:r>
              <a:rPr lang="cs-CZ" noProof="0" smtClean="0"/>
              <a:t>praktické příklady a případové studie pro určitou fázi. </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23</a:t>
            </a:fld>
            <a:endParaRPr lang="cs-CZ"/>
          </a:p>
        </p:txBody>
      </p:sp>
    </p:spTree>
    <p:extLst>
      <p:ext uri="{BB962C8B-B14F-4D97-AF65-F5344CB8AC3E}">
        <p14:creationId xmlns:p14="http://schemas.microsoft.com/office/powerpoint/2010/main" val="1533995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Podpůrné materiály pro každou fázi jsou uspořádány do tří skupin s rostoucí složitostí umožňující strukturované uvedení do tématu.</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24</a:t>
            </a:fld>
            <a:endParaRPr lang="cs-CZ"/>
          </a:p>
        </p:txBody>
      </p:sp>
    </p:spTree>
    <p:extLst>
      <p:ext uri="{BB962C8B-B14F-4D97-AF65-F5344CB8AC3E}">
        <p14:creationId xmlns:p14="http://schemas.microsoft.com/office/powerpoint/2010/main" val="401337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Síť zahrnuje členy z členských států, průmyslových organizací, sítě Enterprise Europe Network, Evropské komise a agentury ECHA. Jejím úkolem je koordinovat informační aktivity týkající se poslední lhůty pro registraci (31. května 2018).</a:t>
            </a:r>
          </a:p>
          <a:p>
            <a:endParaRPr lang="cs-CZ" noProof="0" smtClean="0"/>
          </a:p>
          <a:p>
            <a:r>
              <a:rPr lang="cs-CZ" noProof="0" smtClean="0"/>
              <a:t>Její činnost je dobrovolná a probíhá převážně v elektronické podobě. Cílem je koordinovat komunikační aktivity ve všech členských státech EU a organizacích.</a:t>
            </a:r>
          </a:p>
          <a:p>
            <a:endParaRPr lang="cs-CZ" noProof="0" smtClean="0"/>
          </a:p>
          <a:p>
            <a:r>
              <a:rPr lang="cs-CZ" noProof="0" smtClean="0"/>
              <a:t>Agentura ECHA neustále hledá nové neziskové členy, kteří by se k síti mohli připojit. </a:t>
            </a:r>
          </a:p>
          <a:p>
            <a:endParaRPr lang="cs-CZ" noProof="0" smtClean="0"/>
          </a:p>
          <a:p>
            <a:r>
              <a:rPr lang="cs-CZ" noProof="0" smtClean="0"/>
              <a:t>Více informací najdete na adrese http://echa.europa.eu/press/reach-2018-communicators-network.</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25</a:t>
            </a:fld>
            <a:endParaRPr lang="cs-CZ"/>
          </a:p>
        </p:txBody>
      </p:sp>
    </p:spTree>
    <p:extLst>
      <p:ext uri="{BB962C8B-B14F-4D97-AF65-F5344CB8AC3E}">
        <p14:creationId xmlns:p14="http://schemas.microsoft.com/office/powerpoint/2010/main" val="1515561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Co agentura ECHA dělá pro propagaci každé z fází plánu REACH 2018:</a:t>
            </a:r>
          </a:p>
          <a:p>
            <a:pPr marL="172736" indent="-172736">
              <a:buFont typeface="Arial" panose="020b0604020202020204" pitchFamily="34" charset="0"/>
              <a:buChar char="•"/>
            </a:pPr>
            <a:r>
              <a:rPr lang="cs-CZ" baseline="0" noProof="0" smtClean="0"/>
              <a:t>tiskové zprávy ve 23 jazycích EU,</a:t>
            </a:r>
          </a:p>
          <a:p>
            <a:pPr marL="172736" indent="-172736">
              <a:buFont typeface="Arial" panose="020b0604020202020204" pitchFamily="34" charset="0"/>
              <a:buChar char="•"/>
            </a:pPr>
            <a:r>
              <a:rPr lang="cs-CZ" baseline="0" noProof="0" smtClean="0"/>
              <a:t>hodinový webinář nastiňující obsah fáze,</a:t>
            </a:r>
          </a:p>
          <a:p>
            <a:pPr marL="172736" indent="-172736">
              <a:buFont typeface="Arial" panose="020b0604020202020204" pitchFamily="34" charset="0"/>
              <a:buChar char="•"/>
            </a:pPr>
            <a:r>
              <a:rPr lang="cs-CZ" baseline="0" noProof="0" smtClean="0"/>
              <a:t>zvláštní elektronické novinky,</a:t>
            </a:r>
          </a:p>
          <a:p>
            <a:pPr marL="172736" indent="-172736">
              <a:buFont typeface="Arial" panose="020b0604020202020204" pitchFamily="34" charset="0"/>
              <a:buChar char="•"/>
            </a:pPr>
            <a:r>
              <a:rPr lang="cs-CZ" baseline="0" noProof="0" smtClean="0"/>
              <a:t>články ve zpravodaji agentury ECHA,</a:t>
            </a:r>
          </a:p>
          <a:p>
            <a:pPr marL="172736" indent="-172736">
              <a:buFont typeface="Arial" panose="020b0604020202020204" pitchFamily="34" charset="0"/>
              <a:buChar char="•"/>
            </a:pPr>
            <a:r>
              <a:rPr lang="cs-CZ" baseline="0" noProof="0" smtClean="0"/>
              <a:t>příspěvky na LinkedIn,</a:t>
            </a:r>
          </a:p>
          <a:p>
            <a:pPr marL="172736" indent="-172736">
              <a:buFont typeface="Arial" panose="020b0604020202020204" pitchFamily="34" charset="0"/>
              <a:buChar char="•"/>
            </a:pPr>
            <a:r>
              <a:rPr lang="cs-CZ" baseline="0" noProof="0" smtClean="0"/>
              <a:t>příspěvky na Twitteru,</a:t>
            </a:r>
          </a:p>
          <a:p>
            <a:pPr marL="172736" indent="-172736">
              <a:buFont typeface="Arial" panose="020b0604020202020204" pitchFamily="34" charset="0"/>
              <a:buChar char="•"/>
            </a:pPr>
            <a:r>
              <a:rPr lang="cs-CZ" baseline="0" noProof="0" smtClean="0"/>
              <a:t>sdílení všech těchto informací se sítí komunikátorů REACH 2018.</a:t>
            </a:r>
          </a:p>
          <a:p>
            <a:pPr marL="172736" indent="-172736">
              <a:buFont typeface="Arial" panose="020b0604020202020204" pitchFamily="34" charset="0"/>
              <a:buChar char="•"/>
            </a:pPr>
            <a:endParaRPr lang="cs-CZ" baseline="0" noProof="0" smtClean="0"/>
          </a:p>
          <a:p>
            <a:r>
              <a:rPr lang="en-GB" baseline="0" noProof="0" smtClean="0">
                <a:sym typeface="Wingdings" panose="05000000000000000000" pitchFamily="2" charset="2"/>
              </a:rPr>
              <a:t></a:t>
            </a:r>
            <a:r>
              <a:rPr lang="cs-CZ" baseline="0" noProof="0" smtClean="0">
                <a:sym typeface="Wingdings" panose="05000000000000000000" pitchFamily="2" charset="2"/>
              </a:rPr>
              <a:t> To vše mohou použít zúčastněné subjekty agentury ECHA při své vlastní komunikaci.</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26</a:t>
            </a:fld>
            <a:endParaRPr lang="cs-CZ"/>
          </a:p>
        </p:txBody>
      </p:sp>
    </p:spTree>
    <p:extLst>
      <p:ext uri="{BB962C8B-B14F-4D97-AF65-F5344CB8AC3E}">
        <p14:creationId xmlns:p14="http://schemas.microsoft.com/office/powerpoint/2010/main" val="1144973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Jsou k dispozici letáky k REACH 2018:</a:t>
            </a:r>
          </a:p>
          <a:p>
            <a:endParaRPr lang="cs-CZ" noProof="0" smtClean="0"/>
          </a:p>
          <a:p>
            <a:pPr marL="172736" indent="-172736">
              <a:buFontTx/>
              <a:buChar char="-"/>
            </a:pPr>
            <a:r>
              <a:rPr lang="cs-CZ" noProof="0" smtClean="0"/>
              <a:t>obecný leták,</a:t>
            </a:r>
          </a:p>
          <a:p>
            <a:pPr marL="172736" indent="-172736">
              <a:buFontTx/>
              <a:buChar char="-"/>
            </a:pPr>
            <a:r>
              <a:rPr lang="cs-CZ" noProof="0" smtClean="0"/>
              <a:t>leták určený pro zástupce zaměstnanců (společně s EKOS).</a:t>
            </a:r>
          </a:p>
          <a:p>
            <a:pPr marL="172736" indent="-172736">
              <a:buFontTx/>
              <a:buChar char="-"/>
            </a:pPr>
            <a:endParaRPr lang="cs-CZ" noProof="0" smtClean="0"/>
          </a:p>
          <a:p>
            <a:r>
              <a:rPr lang="cs-CZ" noProof="0" smtClean="0"/>
              <a:t>Oba jsou k dispozici ve 23 jazycích na adrese http://echa.europa.eu/reach-2018.</a:t>
            </a:r>
          </a:p>
          <a:p>
            <a:endParaRPr lang="cs-CZ" baseline="0" noProof="0" smtClean="0"/>
          </a:p>
          <a:p>
            <a:r>
              <a:rPr lang="cs-CZ" noProof="0" smtClean="0"/>
              <a:t>Dále je k dispozici leták pro společnosti usazené mimo EU (v angličtině) uvádějící, co mohou tyto společnosti udělat pro podporu svých evropských zákazníků při plnění povinností podle nařízení REACH a CLP.</a:t>
            </a:r>
          </a:p>
          <a:p>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27</a:t>
            </a:fld>
            <a:endParaRPr lang="cs-CZ"/>
          </a:p>
        </p:txBody>
      </p:sp>
    </p:spTree>
    <p:extLst>
      <p:ext uri="{BB962C8B-B14F-4D97-AF65-F5344CB8AC3E}">
        <p14:creationId xmlns:p14="http://schemas.microsoft.com/office/powerpoint/2010/main" val="207413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Tento soubor snímků představuje balíček informací, jehož účelem je vysvětlit přístup agentury ECHA, a pomoci tak nezkušeným žadatelům o registraci a žadatelům z řad malých a středních podniků splnit povinnosti týkající se registrace zavedených látek do 31. května 2018.</a:t>
            </a:r>
          </a:p>
          <a:p>
            <a:endParaRPr lang="cs-CZ" baseline="0" smtClean="0"/>
          </a:p>
          <a:p>
            <a:r>
              <a:rPr lang="cs-CZ" smtClean="0"/>
              <a:t>Soubor snímků vychází z plánu REACH 2018 agentury ECHA, který je k dispozici na internetových stránkách agentury ECHA na adrese: http://echa.europa.eu/documents/10162/13552/reach_roadmap_2018_web_final_en.pdf. </a:t>
            </a:r>
            <a:endParaRPr lang="cs-CZ"/>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cs-CZ"/>
          </a:p>
        </p:txBody>
      </p:sp>
    </p:spTree>
    <p:extLst>
      <p:ext uri="{BB962C8B-B14F-4D97-AF65-F5344CB8AC3E}">
        <p14:creationId xmlns:p14="http://schemas.microsoft.com/office/powerpoint/2010/main" val="93797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V tomto oddílu naleznete stručný přehled celkových cílů registrace podle nařízení REACH.</a:t>
            </a:r>
            <a:r>
              <a:rPr lang="cs-CZ" smtClean="0"/>
              <a:t> </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cs-CZ"/>
          </a:p>
        </p:txBody>
      </p:sp>
    </p:spTree>
    <p:extLst>
      <p:ext uri="{BB962C8B-B14F-4D97-AF65-F5344CB8AC3E}">
        <p14:creationId xmlns:p14="http://schemas.microsoft.com/office/powerpoint/2010/main" val="79169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Nařízení REACH obrátilo důkazní břemeno týkající se bezpečného používání chemických látek: Nyní je na společnostech, aby prokázaly, že chemické látky, které vyrábějí či dovážejí do EU, nepředstavují nepřijatelné riziko pro lidské zdraví nebo životní prostředí. Společnosti zaznamenají svá zjištění a závěry do registrační dokumentace, která se předloží agentuře ECHA.</a:t>
            </a:r>
          </a:p>
          <a:p>
            <a:endParaRPr lang="cs-CZ" baseline="0" noProof="0" smtClean="0"/>
          </a:p>
          <a:p>
            <a:r>
              <a:rPr lang="cs-CZ" baseline="0" noProof="0" smtClean="0"/>
              <a:t>Informace v registrační dokumentaci se použijí v dalších regulačních procesech.</a:t>
            </a:r>
          </a:p>
          <a:p>
            <a:pPr marL="172736" indent="-172736">
              <a:buFontTx/>
              <a:buChar char="-"/>
            </a:pPr>
            <a:r>
              <a:rPr lang="cs-CZ" baseline="0" noProof="0" smtClean="0"/>
              <a:t>Nejméně 5 % registračních dokumentací se hodnotí, tj. analyzuje se, zda poskytnuté informace splňují požadavky nařízení REACH.</a:t>
            </a:r>
          </a:p>
          <a:p>
            <a:pPr marL="172736" indent="-172736">
              <a:buFontTx/>
              <a:buChar char="-"/>
            </a:pPr>
            <a:r>
              <a:rPr lang="cs-CZ" baseline="0" noProof="0" smtClean="0"/>
              <a:t>V registrační databázi se vyhledávají látky, které by mohly být důvodem k přijetí dalších/celoevropských opatření v oblasti řízení rizik, jako je harmonizovaná klasifikace, povolování nebo omezení.</a:t>
            </a:r>
          </a:p>
          <a:p>
            <a:pPr marL="172736" indent="-172736">
              <a:buFontTx/>
              <a:buChar char="-"/>
            </a:pPr>
            <a:r>
              <a:rPr lang="cs-CZ" baseline="0" noProof="0" smtClean="0"/>
              <a:t>Registrační dokumentace je též základem pro hodnocení látek, tj. analýzu látek, které by mohly vzbuzovat obavy, prováděnou členskými státy.</a:t>
            </a:r>
          </a:p>
          <a:p>
            <a:pPr defTabSz="921258">
              <a:defRPr/>
            </a:pPr>
            <a:br/>
            <a:r>
              <a:rPr lang="cs-CZ" baseline="0" noProof="0" smtClean="0"/>
              <a:t>A konečně informace, které společnosti v registrační dokumentaci poskytnou, jsou v souladu s nařízením REACH zdarma k dispozici na internetových stránkách agentury ECHA. Každý, kdo má zájem, si může vyhledat informace o látkách, které ho zajímají. Evropští občané tak mohou snadněji přijímat informovaná rozhodnutí ohledně chemických látek, které používají a jejichž působení mohou být vystaveni.</a:t>
            </a:r>
          </a:p>
          <a:p>
            <a:pPr defTabSz="921258">
              <a:defRPr/>
            </a:pPr>
            <a:endParaRPr lang="cs-CZ" baseline="0" noProof="0" smtClean="0"/>
          </a:p>
          <a:p>
            <a:pPr defTabSz="921258">
              <a:defRPr/>
            </a:pPr>
            <a:r>
              <a:rPr lang="cs-CZ" baseline="0" noProof="0" smtClean="0"/>
              <a:t>Nařízení REACH zavádí odstupňovaný systém pro registraci tzv. „stávajících“ chemických látek, o nichž hovoří jako o zavedených látkách. Pokud je případní žadatelé o registraci </a:t>
            </a:r>
            <a:r>
              <a:rPr lang="cs-CZ" b="1" baseline="0" noProof="0" smtClean="0"/>
              <a:t>předběžně zaregistrovali</a:t>
            </a:r>
            <a:r>
              <a:rPr lang="cs-CZ" baseline="0" noProof="0" smtClean="0"/>
              <a:t> v roce 2008*, mohli využít několika lhůt pro registraci.</a:t>
            </a:r>
          </a:p>
          <a:p>
            <a:pPr marL="172736" indent="-172736" defTabSz="921258">
              <a:buFont typeface="Arial" panose="020b0604020202020204" pitchFamily="34" charset="0"/>
              <a:buChar char="•"/>
              <a:defRPr/>
            </a:pPr>
            <a:r>
              <a:rPr lang="cs-CZ" baseline="0" noProof="0" smtClean="0"/>
              <a:t>1. prosince 2010: látky vyráběné/dovážené žadatelem o registraci v množství 1000 tun ročně nebo větším, látky představující největší nebezpečí pro životní prostředí vyráběné/dovážené žadatelem o registraci v množství 100 tun ročně nebo větším a látky karcinogenní, mutagenní nebo toxické pro reprodukci (CMR) vyráběné/dovážené žadatelem o registraci v množství 1 tuny ročně nebo větším.</a:t>
            </a:r>
          </a:p>
          <a:p>
            <a:pPr marL="172736" indent="-172736" defTabSz="921258">
              <a:buFont typeface="Arial" panose="020b0604020202020204" pitchFamily="34" charset="0"/>
              <a:buChar char="•"/>
              <a:defRPr/>
            </a:pPr>
            <a:r>
              <a:rPr lang="cs-CZ" baseline="0" noProof="0" smtClean="0"/>
              <a:t>31. května 2013: látky vyráběné/dovážené žadatelem o registraci v množství 100 tun ročně nebo větším.</a:t>
            </a:r>
          </a:p>
          <a:p>
            <a:pPr marL="172736" indent="-172736" defTabSz="921258">
              <a:buFont typeface="Arial" panose="020b0604020202020204" pitchFamily="34" charset="0"/>
              <a:buChar char="•"/>
              <a:defRPr/>
            </a:pPr>
            <a:r>
              <a:rPr lang="cs-CZ" baseline="0" noProof="0" smtClean="0"/>
              <a:t>31. května 2018: látky vyráběné/dovážené žadatelem o registraci v množství 1 tuny ročně nebo větším.</a:t>
            </a:r>
          </a:p>
          <a:p>
            <a:pPr marL="172736" indent="-172736" defTabSz="921258">
              <a:buFont typeface="Arial" panose="020b0604020202020204" pitchFamily="34" charset="0"/>
              <a:buChar char="•"/>
              <a:defRPr/>
            </a:pPr>
            <a:endParaRPr lang="cs-CZ" baseline="0" noProof="0" smtClean="0"/>
          </a:p>
          <a:p>
            <a:pPr marL="0" indent="0" defTabSz="921258">
              <a:buFont typeface="Arial" panose="020b0604020202020204" pitchFamily="34" charset="0"/>
              <a:buNone/>
              <a:defRPr/>
            </a:pPr>
            <a:r>
              <a:rPr lang="cs-CZ" baseline="0" noProof="0" smtClean="0"/>
              <a:t>*Společnosti, které teprve vstupují na trh za účelem výroby nebo dovozu zavedené látky v množství 1–100 tun ročně, stále ještě mohou provést pozdní předběžnou registraci, a to do 31. května 2017.</a:t>
            </a:r>
          </a:p>
          <a:p>
            <a:r>
              <a:rPr lang="cs-CZ" smtClean="0"/>
              <a:t> </a:t>
            </a:r>
          </a:p>
          <a:p>
            <a:r>
              <a:rPr lang="cs-CZ" b="1" baseline="0" noProof="0" smtClean="0"/>
              <a:t>DALŠÍ INFORMACE:</a:t>
            </a:r>
          </a:p>
          <a:p>
            <a:endParaRPr lang="cs-CZ" b="1" baseline="0" noProof="0" smtClean="0"/>
          </a:p>
          <a:p>
            <a:pPr marL="172736" indent="-172736" defTabSz="921258">
              <a:buFont typeface="Arial" panose="020b0604020202020204" pitchFamily="34" charset="0"/>
              <a:buChar char="•"/>
              <a:defRPr/>
            </a:pPr>
            <a:r>
              <a:rPr lang="cs-CZ" baseline="0" noProof="0" smtClean="0"/>
              <a:t>Strategie agentury ECHA týkající se kontroly souladu: http://echa.europa.eu/documents/10162/13608/echa_cch_strategy_en.pdf</a:t>
            </a:r>
          </a:p>
          <a:p>
            <a:pPr marL="172736" indent="-172736" defTabSz="921258">
              <a:buFont typeface="Arial" panose="020b0604020202020204" pitchFamily="34" charset="0"/>
              <a:buChar char="•"/>
              <a:defRPr/>
            </a:pPr>
            <a:r>
              <a:rPr lang="cs-CZ" baseline="0" noProof="0" smtClean="0"/>
              <a:t>Pokyny v kostce – Registrace: http://echa.europa.eu/documents/10162/13632/nutshell_guidance_registration_cs.pdf. </a:t>
            </a:r>
          </a:p>
          <a:p>
            <a:endParaRPr lang="cs-CZ" b="1" baseline="0" noProof="0" smtClean="0"/>
          </a:p>
          <a:p>
            <a:endParaRPr lang="cs-CZ" baseline="0" noProof="0" smtClean="0"/>
          </a:p>
          <a:p>
            <a:r>
              <a:rPr lang="cs-CZ" baseline="0" noProof="0" smtClean="0"/>
              <a:t>POZNÁMKA: EU a Evropou se v souvislosti s touto prezentací rozumí členské státy EU a země EHP Island, Lichtenštejnsko a Norsko, kde platí nařízení REACH.</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cs-CZ"/>
          </a:p>
        </p:txBody>
      </p:sp>
    </p:spTree>
    <p:extLst>
      <p:ext uri="{BB962C8B-B14F-4D97-AF65-F5344CB8AC3E}">
        <p14:creationId xmlns:p14="http://schemas.microsoft.com/office/powerpoint/2010/main" val="379882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Toto je schematické znázornění informačních toků spojených s registrací.</a:t>
            </a:r>
          </a:p>
          <a:p>
            <a:endParaRPr lang="cs-CZ" noProof="0" smtClean="0"/>
          </a:p>
          <a:p>
            <a:pPr marL="230315" indent="-230315">
              <a:buAutoNum type="arabicParenR"/>
            </a:pPr>
            <a:r>
              <a:rPr lang="cs-CZ" noProof="0" smtClean="0"/>
              <a:t>REACH je přístup k řízení chemických látek založený na rizicích. K řádnému posouzení rizik jsou proto potřeba informace o </a:t>
            </a:r>
            <a:r>
              <a:rPr lang="cs-CZ" b="1" baseline="0" noProof="0" smtClean="0"/>
              <a:t>vlastnostech</a:t>
            </a:r>
            <a:r>
              <a:rPr lang="cs-CZ" noProof="0" smtClean="0"/>
              <a:t> i </a:t>
            </a:r>
            <a:r>
              <a:rPr lang="cs-CZ" b="1" baseline="0" noProof="0" smtClean="0"/>
              <a:t>použitích</a:t>
            </a:r>
            <a:r>
              <a:rPr lang="cs-CZ" noProof="0" smtClean="0"/>
              <a:t> látky.</a:t>
            </a:r>
          </a:p>
          <a:p>
            <a:pPr marL="230315" indent="-230315">
              <a:buAutoNum type="arabicParenR"/>
            </a:pPr>
            <a:r>
              <a:rPr lang="cs-CZ" baseline="0" noProof="0" smtClean="0"/>
              <a:t>Informace o použitích pocházejí od následných uživatelů. Jsou-li organizovaní, očekává se, že jejich odvětvové organizace shromažďují informace o použitích a podmínkách použití a poskytují je žadatelům o registraci v harmonizované formě (mapy použití). I když následní uživatelé organizovaní nejsou, jsou vyzýváni, aby žadatelům o registraci poskytovali informace o použití v harmonizované formě. </a:t>
            </a:r>
            <a:r>
              <a:rPr lang="cs-CZ" smtClean="0"/>
              <a:t> </a:t>
            </a:r>
          </a:p>
          <a:p>
            <a:pPr marL="230315" indent="-230315">
              <a:buAutoNum type="arabicParenR"/>
            </a:pPr>
            <a:r>
              <a:rPr lang="cs-CZ" noProof="0" smtClean="0"/>
              <a:t>Žadatelé o registraci jako výrobci a dovozci mají informace o vlastnostech látek.</a:t>
            </a:r>
          </a:p>
          <a:p>
            <a:pPr marL="230315" indent="-230315">
              <a:buAutoNum type="arabicParenR"/>
            </a:pPr>
            <a:r>
              <a:rPr lang="cs-CZ" baseline="0" noProof="0" smtClean="0"/>
              <a:t>Žadatelé o registraci zdokumentují informace o použitích a vlastnostech ve své registrační dokumentaci. Pokud se registrují v souvislosti s výše uvedenými počty tun ročně, provedou také posouzení chemické bezpečnosti zahrnující celý životní cyklus látky a výsledky zanesou do zprávy o chemické bezpečnosti. </a:t>
            </a:r>
          </a:p>
          <a:p>
            <a:pPr marL="230315" indent="-230315">
              <a:buAutoNum type="arabicParenR"/>
            </a:pPr>
            <a:r>
              <a:rPr lang="cs-CZ" baseline="0" noProof="0" smtClean="0"/>
              <a:t>Orgány používají informace z registrační dokumentace pro posuzování potřeby regulačních opatření k řízení rizik, jako je harmonizovaná klasifikace a označování, omezení a povolování. Registrační dokumentace je též základem pro výběr látek pro další kontrolu v rámci procesu hodnocení látek. A konečně většina informací v registrační dokumentaci je zdarma k dispozici na internetových stránkách agentury ECHA.</a:t>
            </a:r>
          </a:p>
          <a:p>
            <a:pPr marL="230315" indent="-230315">
              <a:buAutoNum type="arabicParenR"/>
            </a:pPr>
            <a:r>
              <a:rPr lang="cs-CZ" baseline="0" noProof="0" smtClean="0"/>
              <a:t>Samotní žadatelé o registraci používají informace z registrační dokumentace a zprávy o chemické bezpečnosti jako základ pro sestavení svých bezpečnostních listů. V souladu s nařízením REACH mohou bezpečnostní listy obsahovat jeden či více scénářů expozice. Scénáře expozice popisují podmínky pro bezpečné používání látky specifické pro určité použití nebo skupinu použití.</a:t>
            </a:r>
          </a:p>
          <a:p>
            <a:pPr marL="230315" indent="-230315">
              <a:buAutoNum type="arabicParenR"/>
            </a:pPr>
            <a:endParaRPr lang="cs-CZ" baseline="0" noProof="0" smtClean="0"/>
          </a:p>
          <a:p>
            <a:pPr marL="0" indent="0">
              <a:buNone/>
            </a:pPr>
            <a:r>
              <a:rPr lang="cs-CZ" b="1" baseline="0" noProof="0" smtClean="0"/>
              <a:t>DALŠÍ INFORMACE:</a:t>
            </a:r>
          </a:p>
          <a:p>
            <a:pPr marL="0" indent="0">
              <a:buNone/>
            </a:pPr>
            <a:endParaRPr lang="cs-CZ" baseline="0" noProof="0" smtClean="0"/>
          </a:p>
          <a:p>
            <a:pPr marL="171450" indent="-171450">
              <a:buFont typeface="Arial" panose="020b0604020202020204" pitchFamily="34" charset="0"/>
              <a:buChar char="•"/>
            </a:pPr>
            <a:r>
              <a:rPr lang="cs-CZ" baseline="0" noProof="0" smtClean="0"/>
              <a:t>Pokyny v kostce – Posouzení chemické bezpečnosti: https://echa.europa.eu/documents/10162/23036412/nutshell_guidance_csa_cs.pdf/3412880a-bb71-4cef-873f-347dc4ebeb1e.</a:t>
            </a:r>
          </a:p>
          <a:p>
            <a:pPr marL="171450" indent="-171450">
              <a:buFont typeface="Arial" panose="020b0604020202020204" pitchFamily="34" charset="0"/>
              <a:buChar char="•"/>
            </a:pPr>
            <a:r>
              <a:rPr lang="cs-CZ" baseline="0" noProof="0" smtClean="0"/>
              <a:t>Pokyny v kostce – Sestavování bezpečnostních listů: https://echa.europa.eu/documents/10162/23036412/sds_nutshell_guidance_cs.pdf/20a0ed4d-9f1c-43d6-a9bf-b49d66ca6703.</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cs-CZ" baseline="0" noProof="0" smtClean="0"/>
              <a:t>Pokyny v kostce pro následné uživatele: http://echa.europa.eu/documents/10162/13634/du_nutshell_guidance_en.pdf.</a:t>
            </a:r>
          </a:p>
          <a:p>
            <a:pPr marL="171450" indent="-171450">
              <a:buFont typeface="Arial" panose="020b0604020202020204" pitchFamily="34" charset="0"/>
              <a:buChar char="•"/>
            </a:pPr>
            <a:r>
              <a:rPr lang="cs-CZ" baseline="0" noProof="0" smtClean="0"/>
              <a:t>Informace o registrovaných látkách: https://echa.europa.eu/cs/information-on-chemicals/registered-substances.</a:t>
            </a:r>
          </a:p>
          <a:p>
            <a:pPr marL="0" indent="0">
              <a:buNone/>
            </a:pP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cs-CZ"/>
          </a:p>
        </p:txBody>
      </p:sp>
    </p:spTree>
    <p:extLst>
      <p:ext uri="{BB962C8B-B14F-4D97-AF65-F5344CB8AC3E}">
        <p14:creationId xmlns:p14="http://schemas.microsoft.com/office/powerpoint/2010/main" val="375519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Tento snímek ukazuje, jak jsou informace, které společnosti agentuře ECHA předloží, zveřejňovány na stránkách agentury.</a:t>
            </a:r>
          </a:p>
          <a:p>
            <a:endParaRPr lang="cs-CZ" noProof="0" smtClean="0"/>
          </a:p>
          <a:p>
            <a:r>
              <a:rPr lang="cs-CZ" noProof="0" smtClean="0">
                <a:effectLst/>
              </a:rPr>
              <a:t>Nejstručnější způsob zobrazení informací na stránkách agentury ECHA se nazývá „Infocard“ (informační karta). Poskytuje přehled hlavních vlastností látky: jak je klasifikována a zda je nebezpečná či nikoli. Pokud má látka znepokojivé vlastnosti, informační karta též uvádí, jak ji kontrolují regulační orgány.</a:t>
            </a:r>
          </a:p>
          <a:p>
            <a:endParaRPr lang="cs-CZ" noProof="0" smtClean="0">
              <a:effectLst/>
            </a:endParaRPr>
          </a:p>
          <a:p>
            <a:r>
              <a:rPr lang="cs-CZ" noProof="0" smtClean="0">
                <a:effectLst/>
              </a:rPr>
              <a:t>Stručný profil shrnuje popis látky a vědecké informace o vlastnostech z registrační dokumentace. </a:t>
            </a:r>
            <a:r>
              <a:rPr lang="cs-CZ" b="1" noProof="0" smtClean="0">
                <a:effectLst/>
              </a:rPr>
              <a:t>Popis látky </a:t>
            </a:r>
            <a:r>
              <a:rPr lang="cs-CZ" noProof="0" smtClean="0">
                <a:effectLst/>
              </a:rPr>
              <a:t>poskytuje přehled hlavních identifikátorů látky, klasifikace látky, probíhajících regulačních aktivit, hlavních použití látky a informace o tom, kteří žadatelé o registraci látku vyrábějí nebo dovážejí. Informace v oddílu </a:t>
            </a:r>
            <a:r>
              <a:rPr lang="cs-CZ" b="1" noProof="0" smtClean="0">
                <a:effectLst/>
              </a:rPr>
              <a:t>Vědecké informace o vlastnostech </a:t>
            </a:r>
            <a:r>
              <a:rPr lang="cs-CZ" noProof="0" smtClean="0">
                <a:effectLst/>
              </a:rPr>
              <a:t>jsou strukturované podle vlastností látky a dále rozdělené podle sledovaných vlastností. Každá sledovaná vlastnost zahrnuje tři informační bloky: výsledky studie, typ studie a souhrnné údaje.</a:t>
            </a:r>
            <a:endParaRPr lang="cs-CZ" baseline="0" noProof="0" smtClean="0">
              <a:effectLst/>
            </a:endParaRPr>
          </a:p>
          <a:p>
            <a:endParaRPr lang="cs-CZ" noProof="0" smtClean="0"/>
          </a:p>
          <a:p>
            <a:r>
              <a:rPr lang="cs-CZ" noProof="0" smtClean="0"/>
              <a:t>Zdrojové údaje představují primární údaje, které jsou základem shrnutí v informačních kartách a stručných profilech.</a:t>
            </a:r>
          </a:p>
          <a:p>
            <a:pPr marL="171450" indent="-171450">
              <a:buFont typeface="Arial" panose="020b0604020202020204" pitchFamily="34" charset="0"/>
              <a:buChar char="•"/>
            </a:pPr>
            <a:r>
              <a:rPr lang="cs-CZ" baseline="0" noProof="0" smtClean="0"/>
              <a:t>Registrační dokumentace = dokumentace v aplikaci IUCLID, které společnosti vyrábějící či dovážející látky v množství přesahujícím 1 tunu ročně předkládají agentuře ECHA.</a:t>
            </a:r>
          </a:p>
          <a:p>
            <a:pPr marL="171450" indent="-171450">
              <a:buFont typeface="Arial" panose="020b0604020202020204" pitchFamily="34" charset="0"/>
              <a:buChar char="•"/>
            </a:pPr>
            <a:r>
              <a:rPr lang="cs-CZ" baseline="0" noProof="0" smtClean="0"/>
              <a:t>Seznam CoRAP = Průběžný akční plán Společenství. Seznam látek, které by mohly vzbuzovat obavy a které členské státy budou hodnotit v následujících třech letech. Více informací najdete na adrese http://echa.europa.eu/regulations/reach/evaluation/substance-evaluation/community-rolling-action-plan.</a:t>
            </a:r>
          </a:p>
          <a:p>
            <a:pPr marL="171450" indent="-171450">
              <a:buFont typeface="Arial" panose="020b0604020202020204" pitchFamily="34" charset="0"/>
              <a:buChar char="•"/>
            </a:pPr>
            <a:r>
              <a:rPr lang="cs-CZ" baseline="0" noProof="0" smtClean="0"/>
              <a:t>Seznam látek podléhajících povolení = látky, které byly zahrnuty do přílohy XIV nařízení REACH. Uvedené látky se nesmějí používat bez povolení k používání. Více informací najdete na adrese http://echa.europa.eu/web/guest/addressing-chemicals-of-concern/authorisation.</a:t>
            </a:r>
          </a:p>
          <a:p>
            <a:pPr marL="171450" indent="-171450">
              <a:buFont typeface="Arial" panose="020b0604020202020204" pitchFamily="34" charset="0"/>
              <a:buChar char="•"/>
            </a:pPr>
            <a:r>
              <a:rPr lang="cs-CZ" smtClean="0"/>
              <a:t>Seznam látek podléhajících omezení = látky, jejichž výroba, uvádění na trh nebo používání jsou omezené. Více informací najdete na adrese http://echa.europa.eu/web/guest/addressing-chemicals-of-concern/restriction. </a:t>
            </a:r>
          </a:p>
          <a:p>
            <a:pPr marL="171450" indent="-171450">
              <a:buFont typeface="Arial" panose="020b0604020202020204" pitchFamily="34" charset="0"/>
              <a:buChar char="•"/>
            </a:pPr>
            <a:r>
              <a:rPr lang="cs-CZ" baseline="0" noProof="0" smtClean="0"/>
              <a:t>Harmonizovaná klasifikace a označení = látky, jejichž klasifikace a označení jsou harmonizované v celé EU. Více informací najdete na adrese http://echa.europa.eu/addressing-chemicals-of-concern/harmonised-classification-and-labelling.</a:t>
            </a:r>
          </a:p>
          <a:p>
            <a:pPr marL="171450" indent="-171450">
              <a:buFont typeface="Arial" panose="020b0604020202020204" pitchFamily="34" charset="0"/>
              <a:buChar char="•"/>
            </a:pPr>
            <a:r>
              <a:rPr lang="cs-CZ" baseline="0" noProof="0" smtClean="0"/>
              <a:t>Schválené účinné látky = látky schválené jako účinné látky v souladu s nařízením o biocidních přípravcích. Povolení pro biocidní přípravek je možné získat pouze pro schválené účinné látky. Více informací najdete na adrese http://echa.europa.eu/regulations/biocidal-products-regulation/approval-of-active-substances.</a:t>
            </a:r>
          </a:p>
          <a:p>
            <a:pPr marL="171450" indent="-171450">
              <a:buFont typeface="Arial" panose="020b0604020202020204" pitchFamily="34" charset="0"/>
              <a:buChar char="•"/>
            </a:pPr>
            <a:r>
              <a:rPr lang="cs-CZ" baseline="0" noProof="0" smtClean="0"/>
              <a:t>Příloha I nařízení PIC = látky uvedené v příloze I nařízení o postupu předchozího souhlasu. Před tím, než lze tyto látky vyvézt, je zapotřebí souhlasu přijímající země. Více informací najdete na adrese http://echa.europa.eu/regulations/prior-informed-consent-regulation.   </a:t>
            </a:r>
          </a:p>
          <a:p>
            <a:endParaRPr lang="cs-CZ" baseline="0" noProof="0" smtClean="0"/>
          </a:p>
          <a:p>
            <a:pPr marL="0" indent="0">
              <a:buNone/>
            </a:pPr>
            <a:r>
              <a:rPr lang="cs-CZ" b="1" baseline="0" noProof="0" smtClean="0"/>
              <a:t>DALŠÍ INFORMACE:</a:t>
            </a:r>
          </a:p>
          <a:p>
            <a:pPr marL="0" indent="0">
              <a:buNone/>
            </a:pPr>
            <a:endParaRPr lang="cs-CZ" baseline="0" noProof="0" smtClean="0"/>
          </a:p>
          <a:p>
            <a:pPr marL="171450" indent="-171450">
              <a:buFont typeface="Arial" panose="020b0604020202020204" pitchFamily="34" charset="0"/>
              <a:buChar char="•"/>
            </a:pPr>
            <a:r>
              <a:rPr lang="cs-CZ" baseline="0" noProof="0" smtClean="0"/>
              <a:t>Informace o registrovaných látkách: http://echa.europa.eu/information-on-chemicals/registered-substances.</a:t>
            </a:r>
          </a:p>
          <a:p>
            <a:endParaRPr lang="cs-CZ"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cs-CZ"/>
          </a:p>
        </p:txBody>
      </p:sp>
    </p:spTree>
    <p:extLst>
      <p:ext uri="{BB962C8B-B14F-4D97-AF65-F5344CB8AC3E}">
        <p14:creationId xmlns:p14="http://schemas.microsoft.com/office/powerpoint/2010/main" val="226246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Nařízení REACH stanoví několik lhůt pro registraci zavedených látek: 1. prosince 2010, 31. května 2013 a 31. května 2018.</a:t>
            </a:r>
          </a:p>
          <a:p>
            <a:endParaRPr lang="cs-CZ" noProof="0" smtClean="0"/>
          </a:p>
          <a:p>
            <a:r>
              <a:rPr lang="cs-CZ" noProof="0" smtClean="0"/>
              <a:t>V souvislosti s třetí lhůtou v roce 2018 se očekávají určité velmi specifické aspekty.</a:t>
            </a:r>
            <a:endParaRPr lang="cs-CZ" noProof="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cs-CZ"/>
          </a:p>
        </p:txBody>
      </p:sp>
    </p:spTree>
    <p:extLst>
      <p:ext uri="{BB962C8B-B14F-4D97-AF65-F5344CB8AC3E}">
        <p14:creationId xmlns:p14="http://schemas.microsoft.com/office/powerpoint/2010/main" val="142907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smtClean="0"/>
              <a:t>31. května 2018 je poslední lhůta k registraci zavedených látek. Společnosti již své rozhodnutí o registraci nemohou dále odkládat snižováním objemů produkce/dovozu. </a:t>
            </a:r>
          </a:p>
          <a:p>
            <a:endParaRPr lang="cs-CZ" baseline="0" noProof="0" smtClean="0"/>
          </a:p>
          <a:p>
            <a:r>
              <a:rPr lang="cs-CZ" noProof="0" smtClean="0"/>
              <a:t>Po uplynutí této lhůty budou společnosti, které chtějí vstoupit na trh zavedených látek, muset zaslat dotaz agentuře ECHA, aby se mohly připojit ke stávající registraci.</a:t>
            </a:r>
          </a:p>
          <a:p>
            <a:endParaRPr lang="cs-CZ" noProof="0" smtClean="0"/>
          </a:p>
          <a:p>
            <a:pPr marL="0" marR="0" indent="0" algn="l" defTabSz="914400" rtl="0" eaLnBrk="1" fontAlgn="auto" latinLnBrk="0" hangingPunct="1">
              <a:lnSpc>
                <a:spcPct val="100000"/>
              </a:lnSpc>
              <a:spcBef>
                <a:spcPct val="0"/>
              </a:spcBef>
              <a:spcAft>
                <a:spcPct val="0"/>
              </a:spcAft>
              <a:buClrTx/>
              <a:buSzTx/>
              <a:buFontTx/>
              <a:buNone/>
              <a:defRPr/>
            </a:pPr>
            <a:r>
              <a:rPr lang="cs-CZ" baseline="0" noProof="0" smtClean="0"/>
              <a:t>Lhůta pro registraci látek CMR (karcinogenní, mutagenní nebo toxické pro reprodukci) vyráběných nebo dovážených v množství přesahujícím jednu tunu ročně byla ještě dříve – dne 1. prosince 2010.</a:t>
            </a:r>
          </a:p>
        </p:txBody>
      </p:sp>
      <p:sp>
        <p:nvSpPr>
          <p:cNvPr id="4" name="Slide Number Placeholder 3"/>
          <p:cNvSpPr>
            <a:spLocks noGrp="1"/>
          </p:cNvSpPr>
          <p:nvPr>
            <p:ph type="sldNum" sz="quarter" idx="10"/>
          </p:nvPr>
        </p:nvSpPr>
        <p:spPr/>
        <p:txBody>
          <a:bodyPr/>
          <a:lstStyle/>
          <a:p>
            <a:fld id="{68DD4212-E431-464C-A3C7-FAC7436F6DC4}" type="slidenum">
              <a:rPr lang="en-GB" smtClean="0"/>
              <a:t>9</a:t>
            </a:fld>
            <a:endParaRPr lang="cs-CZ"/>
          </a:p>
        </p:txBody>
      </p:sp>
    </p:spTree>
    <p:extLst>
      <p:ext uri="{BB962C8B-B14F-4D97-AF65-F5344CB8AC3E}">
        <p14:creationId xmlns:p14="http://schemas.microsoft.com/office/powerpoint/2010/main" val="216643173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80511"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9143999" cy="6858000"/>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20.png" /><Relationship Id="rId2" Type="http://schemas.openxmlformats.org/officeDocument/2006/relationships/notesSlide" Target="../notesSlides/notesSlide13.xml"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png" /><Relationship Id="rId6" Type="http://schemas.openxmlformats.org/officeDocument/2006/relationships/image" Target="../media/image16.png" /><Relationship Id="rId7" Type="http://schemas.openxmlformats.org/officeDocument/2006/relationships/image" Target="../media/image17.png" /><Relationship Id="rId8" Type="http://schemas.openxmlformats.org/officeDocument/2006/relationships/image" Target="../media/image18.png" /><Relationship Id="rId9"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20.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2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2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4.xml" /><Relationship Id="rId3" Type="http://schemas.openxmlformats.org/officeDocument/2006/relationships/image" Target="../media/image2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24.png" /><Relationship Id="rId4" Type="http://schemas.openxmlformats.org/officeDocument/2006/relationships/image" Target="../media/image25.png" /><Relationship Id="rId5" Type="http://schemas.openxmlformats.org/officeDocument/2006/relationships/image" Target="../media/image26.png" /><Relationship Id="rId6" Type="http://schemas.openxmlformats.org/officeDocument/2006/relationships/image" Target="../media/image27.png" /><Relationship Id="rId7" Type="http://schemas.openxmlformats.org/officeDocument/2006/relationships/image" Target="../media/image28.png" /><Relationship Id="rId8" Type="http://schemas.openxmlformats.org/officeDocument/2006/relationships/image" Target="../media/image29.jpeg" /><Relationship Id="rId9" Type="http://schemas.openxmlformats.org/officeDocument/2006/relationships/image" Target="../media/image30.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1.png" /><Relationship Id="rId4" Type="http://schemas.openxmlformats.org/officeDocument/2006/relationships/image" Target="../media/image32.png" /><Relationship Id="rId5" Type="http://schemas.openxmlformats.org/officeDocument/2006/relationships/image" Target="../media/image33.png" /><Relationship Id="rId6" Type="http://schemas.openxmlformats.org/officeDocument/2006/relationships/image" Target="../media/image3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7.jpeg" /><Relationship Id="rId4"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9.png" /><Relationship Id="rId4" Type="http://schemas.openxmlformats.org/officeDocument/2006/relationships/hyperlink" Target="http://www.google.fi/url?sa=i&amp;rct=j&amp;q=bisphenol&amp;source=images&amp;cd=&amp;cad=rja&amp;docid=pkzCoCNu6PGucM&amp;tbnid=EsP-O4-OtvnUjM:&amp;ved=0CAUQjRw&amp;url=http://chemistry.about.com/od/factsstructures/ig/Chemical-Structures---B/Bisphenol-A-or-BPA.htm&amp;ei=fkAvUqzrIMiM4AS3ioGYAg&amp;bvm=bv.51773540,d.bGE&amp;psig=AFQjCNHV62ftWbv-O8rRO1E6H_mHo_LqOg&amp;ust=1378914802186532" TargetMode="External" /><Relationship Id="rId5" Type="http://schemas.openxmlformats.org/officeDocument/2006/relationships/image" Target="../media/image10.png" /><Relationship Id="rId6" Type="http://schemas.openxmlformats.org/officeDocument/2006/relationships/hyperlink" Target="http://www.google.fi/url?sa=i&amp;rct=j&amp;q=&amp;esrc=s&amp;frm=1&amp;source=images&amp;cd=&amp;cad=rja&amp;docid=BWjaeukRBBczFM&amp;tbnid=ggF5-R_m9HQRaM:&amp;ved=0CAUQjRw&amp;url=http://northgapartyrentals.com/services/&amp;ei=OmU5UqK1FqqS4ATaqYCgAQ&amp;bvm=bv.52288139,d.bGE&amp;psig=AFQjCNEZikzMDPE9FNc2Z06A0iGvHtzFww&amp;ust=1379579563696027" TargetMode="External" /><Relationship Id="rId7" Type="http://schemas.openxmlformats.org/officeDocument/2006/relationships/image" Target="../media/image11.jpeg" /><Relationship Id="rId8" Type="http://schemas.openxmlformats.org/officeDocument/2006/relationships/image" Target="../media/image1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905232"/>
            <a:ext cx="5544616" cy="2523768"/>
          </a:xfrm>
          <a:prstGeom prst="rect">
            <a:avLst/>
          </a:prstGeom>
          <a:noFill/>
        </p:spPr>
        <p:txBody>
          <a:bodyPr wrap="square" rtlCol="0">
            <a:spAutoFit/>
          </a:bodyPr>
          <a:lstStyle/>
          <a:p>
            <a:r>
              <a:rPr lang="cs-CZ" sz="5000" b="1" smtClean="0">
                <a:solidFill>
                  <a:schemeClr val="bg1"/>
                </a:solidFill>
                <a:latin typeface="Verdana" panose="020b0604030504040204" pitchFamily="34" charset="0"/>
              </a:rPr>
              <a:t>REACH 2018</a:t>
            </a:r>
          </a:p>
          <a:p>
            <a:endParaRPr lang="cs-CZ"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cs-CZ" sz="3600" smtClean="0">
                <a:solidFill>
                  <a:schemeClr val="bg1"/>
                </a:solidFill>
                <a:latin typeface="Verdana" panose="020b0604030504040204" pitchFamily="34" charset="0"/>
              </a:rPr>
              <a:t>Zůstaňte na trhu – zaregistrujte své chemické látky</a:t>
            </a:r>
            <a:endParaRPr lang="cs-CZ"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10</a:t>
            </a:fld>
            <a:endParaRPr lang="cs-CZ"/>
          </a:p>
        </p:txBody>
      </p:sp>
      <p:sp>
        <p:nvSpPr>
          <p:cNvPr id="4" name="Title 3"/>
          <p:cNvSpPr>
            <a:spLocks noGrp="1"/>
          </p:cNvSpPr>
          <p:nvPr>
            <p:ph type="title"/>
          </p:nvPr>
        </p:nvSpPr>
        <p:spPr/>
        <p:txBody>
          <a:bodyPr/>
          <a:lstStyle/>
          <a:p>
            <a:r>
              <a:rPr lang="cs-CZ" noProof="0" smtClean="0"/>
              <a:t>REACH 2018 – 2</a:t>
            </a:r>
            <a:endParaRPr lang="cs-CZ" noProof="0"/>
          </a:p>
        </p:txBody>
      </p:sp>
      <p:sp>
        <p:nvSpPr>
          <p:cNvPr id="5" name="Content Placeholder 4"/>
          <p:cNvSpPr>
            <a:spLocks noGrp="1"/>
          </p:cNvSpPr>
          <p:nvPr>
            <p:ph idx="1"/>
          </p:nvPr>
        </p:nvSpPr>
        <p:spPr/>
        <p:txBody>
          <a:bodyPr>
            <a:normAutofit/>
          </a:bodyPr>
          <a:lstStyle/>
          <a:p>
            <a:pPr>
              <a:spcBef>
                <a:spcPts val="600"/>
              </a:spcBef>
              <a:spcAft>
                <a:spcPts val="1200"/>
              </a:spcAft>
            </a:pPr>
            <a:r>
              <a:rPr lang="cs-CZ" noProof="0" smtClean="0"/>
              <a:t>Zkušenosti hovoří jasně: Registrace podle nařízení REACH se dá zvládnout!</a:t>
            </a:r>
            <a:r>
              <a:rPr lang="cs-CZ" smtClean="0"/>
              <a:t> </a:t>
            </a:r>
            <a:r>
              <a:rPr lang="en-US" smtClean="0"/>
              <a:t>	</a:t>
            </a:r>
          </a:p>
          <a:p>
            <a:pPr lvl="1">
              <a:spcBef>
                <a:spcPts val="600"/>
              </a:spcBef>
              <a:spcAft>
                <a:spcPts val="1200"/>
              </a:spcAft>
            </a:pPr>
            <a:r>
              <a:rPr lang="cs-CZ" noProof="0" smtClean="0">
                <a:solidFill>
                  <a:srgbClr val="000000"/>
                </a:solidFill>
              </a:rPr>
              <a:t>Od roku 2008 to již provedly tisíce společností.</a:t>
            </a:r>
          </a:p>
          <a:p>
            <a:pPr lvl="1">
              <a:spcBef>
                <a:spcPts val="600"/>
              </a:spcBef>
              <a:spcAft>
                <a:spcPts val="1200"/>
              </a:spcAft>
            </a:pPr>
            <a:r>
              <a:rPr lang="cs-CZ" noProof="0" smtClean="0">
                <a:solidFill>
                  <a:srgbClr val="000000"/>
                </a:solidFill>
              </a:rPr>
              <a:t>Obdrželi jsme přes 5 600 registrací k poslední lhůtě, z toho 16 % od malých a středních podniků. </a:t>
            </a:r>
          </a:p>
          <a:p>
            <a:r>
              <a:rPr lang="cs-CZ" smtClean="0"/>
              <a:t>Agentura ECHA, Evropská komise, vnitrostátní orgány a průmyslové organizace spojují své síly na pomoc společnostem!</a:t>
            </a:r>
          </a:p>
          <a:p>
            <a:endParaRPr lang="cs-CZ" noProof="0"/>
          </a:p>
        </p:txBody>
      </p:sp>
    </p:spTree>
    <p:extLst>
      <p:ext uri="{BB962C8B-B14F-4D97-AF65-F5344CB8AC3E}">
        <p14:creationId xmlns:p14="http://schemas.microsoft.com/office/powerpoint/2010/main" val="197720128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cs-CZ" noProof="0" smtClean="0"/>
              <a:t>Plán REACH 2018 agentury ECHA</a:t>
            </a:r>
            <a:endParaRPr lang="cs-CZ" noProof="0"/>
          </a:p>
        </p:txBody>
      </p:sp>
    </p:spTree>
    <p:extLst>
      <p:ext uri="{BB962C8B-B14F-4D97-AF65-F5344CB8AC3E}">
        <p14:creationId xmlns:p14="http://schemas.microsoft.com/office/powerpoint/2010/main" val="260025891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12</a:t>
            </a:fld>
            <a:endParaRPr lang="cs-CZ"/>
          </a:p>
        </p:txBody>
      </p:sp>
      <p:sp>
        <p:nvSpPr>
          <p:cNvPr id="4" name="Title 3"/>
          <p:cNvSpPr>
            <a:spLocks noGrp="1"/>
          </p:cNvSpPr>
          <p:nvPr>
            <p:ph type="title"/>
          </p:nvPr>
        </p:nvSpPr>
        <p:spPr>
          <a:xfrm>
            <a:off x="518864" y="476672"/>
            <a:ext cx="8229600" cy="864096"/>
          </a:xfrm>
        </p:spPr>
        <p:txBody>
          <a:bodyPr/>
          <a:lstStyle/>
          <a:p>
            <a:r>
              <a:rPr lang="cs-CZ" noProof="0" smtClean="0"/>
              <a:t>Plán</a:t>
            </a:r>
            <a:endParaRPr lang="cs-CZ" noProof="0"/>
          </a:p>
        </p:txBody>
      </p:sp>
      <p:sp>
        <p:nvSpPr>
          <p:cNvPr id="5" name="Content Placeholder 4"/>
          <p:cNvSpPr>
            <a:spLocks noGrp="1"/>
          </p:cNvSpPr>
          <p:nvPr>
            <p:ph idx="1"/>
          </p:nvPr>
        </p:nvSpPr>
        <p:spPr/>
        <p:txBody>
          <a:bodyPr>
            <a:normAutofit fontScale="77500" lnSpcReduction="20000"/>
          </a:bodyPr>
          <a:lstStyle/>
          <a:p>
            <a:pPr>
              <a:spcBef>
                <a:spcPts val="1800"/>
              </a:spcBef>
              <a:tabLst>
                <a:tab pos="388938"/>
                <a:tab pos="576263"/>
              </a:tabLst>
              <a:defRPr/>
            </a:pPr>
            <a:r>
              <a:rPr lang="cs-CZ" sz="2800" noProof="0" smtClean="0"/>
              <a:t>Zveřejněný dne 14. ledna 2015</a:t>
            </a:r>
          </a:p>
          <a:p>
            <a:pPr lvl="1">
              <a:spcBef>
                <a:spcPts val="1800"/>
              </a:spcBef>
              <a:tabLst>
                <a:tab pos="388938"/>
                <a:tab pos="576263"/>
              </a:tabLst>
              <a:defRPr/>
            </a:pPr>
            <a:r>
              <a:rPr lang="cs-CZ" noProof="0" smtClean="0">
                <a:solidFill>
                  <a:srgbClr val="000000"/>
                </a:solidFill>
              </a:rPr>
              <a:t>Konzultace se zúčastněnými subjekty proběhla v červnu–září 2014.</a:t>
            </a:r>
          </a:p>
          <a:p>
            <a:pPr lvl="1">
              <a:spcBef>
                <a:spcPts val="1800"/>
              </a:spcBef>
              <a:tabLst>
                <a:tab pos="388938"/>
                <a:tab pos="576263"/>
              </a:tabLst>
              <a:defRPr/>
            </a:pPr>
            <a:r>
              <a:rPr lang="cs-CZ" altLang="en-US" noProof="0" smtClean="0"/>
              <a:t>Připomínky zaslalo 26 organizací.</a:t>
            </a:r>
            <a:endParaRPr lang="cs-CZ" noProof="0" smtClean="0">
              <a:solidFill>
                <a:srgbClr val="000000"/>
              </a:solidFill>
              <a:cs typeface="Arial"/>
            </a:endParaRPr>
          </a:p>
          <a:p>
            <a:pPr>
              <a:spcBef>
                <a:spcPts val="1800"/>
              </a:spcBef>
              <a:tabLst>
                <a:tab pos="388938"/>
                <a:tab pos="576263"/>
              </a:tabLst>
              <a:defRPr/>
            </a:pPr>
            <a:r>
              <a:rPr lang="cs-CZ" sz="2800" noProof="0" smtClean="0">
                <a:solidFill>
                  <a:srgbClr val="000000"/>
                </a:solidFill>
              </a:rPr>
              <a:t>Dokumentuje činnosti agentury ECHA plánované na období 2014–2018.</a:t>
            </a:r>
          </a:p>
          <a:p>
            <a:pPr lvl="1">
              <a:spcBef>
                <a:spcPts val="1800"/>
              </a:spcBef>
              <a:tabLst>
                <a:tab pos="388938"/>
                <a:tab pos="576263"/>
              </a:tabLst>
              <a:defRPr/>
            </a:pPr>
            <a:r>
              <a:rPr lang="cs-CZ" noProof="0" smtClean="0">
                <a:solidFill>
                  <a:srgbClr val="000000"/>
                </a:solidFill>
              </a:rPr>
              <a:t>Činnosti na podporu nezkušených žadatelů o registraci a MSP</a:t>
            </a:r>
          </a:p>
          <a:p>
            <a:pPr lvl="1">
              <a:spcBef>
                <a:spcPts val="1800"/>
              </a:spcBef>
              <a:tabLst>
                <a:tab pos="388938"/>
                <a:tab pos="576263"/>
              </a:tabLst>
              <a:defRPr/>
            </a:pPr>
            <a:r>
              <a:rPr lang="cs-CZ" noProof="0" smtClean="0">
                <a:solidFill>
                  <a:srgbClr val="000000"/>
                </a:solidFill>
              </a:rPr>
              <a:t>Hlavní zaměření na zlepšení čtivosti a dostupnosti podpůrných materiálů</a:t>
            </a:r>
          </a:p>
          <a:p>
            <a:pPr lvl="1">
              <a:spcBef>
                <a:spcPts val="1800"/>
              </a:spcBef>
              <a:tabLst>
                <a:tab pos="388938"/>
                <a:tab pos="576263"/>
              </a:tabLst>
              <a:defRPr/>
            </a:pPr>
            <a:r>
              <a:rPr lang="cs-CZ" noProof="0" smtClean="0">
                <a:solidFill>
                  <a:srgbClr val="000000"/>
                </a:solidFill>
              </a:rPr>
              <a:t>Každoroční přezkum milníků; zveřejňování roční zprávy o pokroku</a:t>
            </a:r>
          </a:p>
          <a:p>
            <a:pPr>
              <a:spcBef>
                <a:spcPts val="1800"/>
              </a:spcBef>
              <a:tabLst>
                <a:tab pos="388938"/>
                <a:tab pos="576263"/>
              </a:tabLst>
              <a:defRPr/>
            </a:pPr>
            <a:r>
              <a:rPr lang="cs-CZ" sz="2800" noProof="0" smtClean="0">
                <a:solidFill>
                  <a:srgbClr val="000000"/>
                </a:solidFill>
              </a:rPr>
              <a:t>Musí být doplněn činnostmi členských států a průmyslového sektoru, aby bylo možné úspěšně zvládnout lhůtu pro registraci v roce 2018.</a:t>
            </a:r>
          </a:p>
          <a:p>
            <a:endParaRPr lang="cs-CZ" noProof="0"/>
          </a:p>
        </p:txBody>
      </p:sp>
    </p:spTree>
    <p:extLst>
      <p:ext uri="{BB962C8B-B14F-4D97-AF65-F5344CB8AC3E}">
        <p14:creationId xmlns:p14="http://schemas.microsoft.com/office/powerpoint/2010/main" val="294427738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07504" y="476672"/>
            <a:ext cx="8229600" cy="1143000"/>
          </a:xfrm>
        </p:spPr>
        <p:txBody>
          <a:bodyPr/>
          <a:lstStyle/>
          <a:p>
            <a:r>
              <a:rPr lang="cs-CZ" noProof="0" smtClean="0"/>
              <a:t>Struktura plánu: Sedm fází</a:t>
            </a:r>
            <a:endParaRPr lang="cs-CZ" noProof="0"/>
          </a:p>
        </p:txBody>
      </p:sp>
      <p:sp>
        <p:nvSpPr>
          <p:cNvPr id="6" name="Slide Number Placeholder 5"/>
          <p:cNvSpPr>
            <a:spLocks noGrp="1"/>
          </p:cNvSpPr>
          <p:nvPr>
            <p:ph type="sldNum" sz="quarter" idx="12"/>
          </p:nvPr>
        </p:nvSpPr>
        <p:spPr/>
        <p:txBody>
          <a:bodyPr/>
          <a:lstStyle/>
          <a:p>
            <a:fld id="{53FE240C-791C-4FA0-BA72-1FE57C9E7D13}" type="slidenum">
              <a:rPr lang="en-GB" smtClean="0"/>
              <a:t>13</a:t>
            </a:fld>
            <a:endParaRPr lang="cs-CZ"/>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3568" y="1600200"/>
            <a:ext cx="31650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4283968" y="1556792"/>
            <a:ext cx="4220906" cy="433073"/>
            <a:chOff x="4455550" y="1300001"/>
            <a:chExt cx="4220906" cy="433073"/>
          </a:xfrm>
        </p:grpSpPr>
        <p:pic>
          <p:nvPicPr>
            <p:cNvPr id="8" name="Picture 3" descr="\\echa\data\Directorates\A-shared\- Unit A3\10.2.5 Production of Publication materials; social media, audiovisuals and proof reading\Photos\Photos_contact unit A3\Graphs_illustrations\German_workshop\Numbers\Yellow\one_yellow.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55550" y="1328592"/>
              <a:ext cx="404482" cy="4044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4745" y="1300001"/>
              <a:ext cx="3811711" cy="400110"/>
            </a:xfrm>
            <a:prstGeom prst="rect">
              <a:avLst/>
            </a:prstGeom>
            <a:noFill/>
          </p:spPr>
          <p:txBody>
            <a:bodyPr wrap="square" rtlCol="0">
              <a:spAutoFit/>
            </a:bodyPr>
            <a:lstStyle/>
            <a:p>
              <a:pPr>
                <a:buNone/>
              </a:pPr>
              <a:r>
                <a:rPr lang="cs-CZ" sz="2000" smtClean="0">
                  <a:latin typeface="Verdana" panose="020b0604030504040204" pitchFamily="34" charset="0"/>
                </a:rPr>
                <a:t>Mějte přehled o svém portfoliu</a:t>
              </a:r>
              <a:endParaRPr lang="cs-CZ"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1" name="Group 20"/>
          <p:cNvGrpSpPr/>
          <p:nvPr/>
        </p:nvGrpSpPr>
        <p:grpSpPr>
          <a:xfrm>
            <a:off x="4283968" y="2303894"/>
            <a:ext cx="4065924" cy="409262"/>
            <a:chOff x="4455550" y="2073880"/>
            <a:chExt cx="4065924" cy="409262"/>
          </a:xfrm>
        </p:grpSpPr>
        <p:pic>
          <p:nvPicPr>
            <p:cNvPr id="9" name="Picture 4" descr="\\echa\data\Directorates\A-shared\- Unit A3\10.2.5 Production of Publication materials; social media, audiovisuals and proof reading\Photos\Photos_contact unit A3\Graphs_illustrations\German_workshop\Numbers\Yellow\two_yellow.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55550" y="2126283"/>
              <a:ext cx="376196" cy="3568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864745" y="2073880"/>
              <a:ext cx="3656729" cy="400110"/>
            </a:xfrm>
            <a:prstGeom prst="rect">
              <a:avLst/>
            </a:prstGeom>
            <a:noFill/>
          </p:spPr>
          <p:txBody>
            <a:bodyPr wrap="square" rtlCol="0">
              <a:spAutoFit/>
            </a:bodyPr>
            <a:lstStyle/>
            <a:p>
              <a:pPr>
                <a:buNone/>
              </a:pPr>
              <a:r>
                <a:rPr lang="cs-CZ" sz="2000" smtClean="0">
                  <a:latin typeface="Verdana" panose="020b0604030504040204" pitchFamily="34" charset="0"/>
                </a:rPr>
                <a:t>Najděte ostatní žadatele o společnou registraci</a:t>
              </a:r>
              <a:endParaRPr lang="cs-CZ"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Group 21"/>
          <p:cNvGrpSpPr/>
          <p:nvPr/>
        </p:nvGrpSpPr>
        <p:grpSpPr>
          <a:xfrm>
            <a:off x="4283968" y="3027185"/>
            <a:ext cx="3716850" cy="418663"/>
            <a:chOff x="4455550" y="3006354"/>
            <a:chExt cx="3716850" cy="418663"/>
          </a:xfrm>
        </p:grpSpPr>
        <p:pic>
          <p:nvPicPr>
            <p:cNvPr id="10" name="Picture 5" descr="\\echa\data\Directorates\A-shared\- Unit A3\10.2.5 Production of Publication materials; social media, audiovisuals and proof reading\Photos\Photos_contact unit A3\Graphs_illustrations\German_workshop\Numbers\Yellow\three_yellow.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55550" y="3049355"/>
              <a:ext cx="386294" cy="3756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64745" y="3006354"/>
              <a:ext cx="3307655" cy="400110"/>
            </a:xfrm>
            <a:prstGeom prst="rect">
              <a:avLst/>
            </a:prstGeom>
            <a:noFill/>
          </p:spPr>
          <p:txBody>
            <a:bodyPr wrap="square" rtlCol="0">
              <a:spAutoFit/>
            </a:bodyPr>
            <a:lstStyle/>
            <a:p>
              <a:pPr>
                <a:buNone/>
              </a:pPr>
              <a:r>
                <a:rPr lang="cs-CZ" sz="2000" smtClean="0">
                  <a:latin typeface="Verdana" panose="020b0604030504040204" pitchFamily="34" charset="0"/>
                </a:rPr>
                <a:t>Sdílejte údaje</a:t>
              </a:r>
              <a:endParaRPr lang="cs-CZ"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3" name="Group 22"/>
          <p:cNvGrpSpPr/>
          <p:nvPr/>
        </p:nvGrpSpPr>
        <p:grpSpPr>
          <a:xfrm>
            <a:off x="4283968" y="3759877"/>
            <a:ext cx="5568471" cy="420879"/>
            <a:chOff x="4455550" y="3901403"/>
            <a:chExt cx="5568471" cy="420879"/>
          </a:xfrm>
        </p:grpSpPr>
        <p:pic>
          <p:nvPicPr>
            <p:cNvPr id="11" name="Picture 6" descr="\\echa\data\Directorates\A-shared\- Unit A3\10.2.5 Production of Publication materials; social media, audiovisuals and proof reading\Photos\Photos_contact unit A3\Graphs_illustrations\German_workshop\Numbers\Yellow\four_yellow.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455550" y="3942188"/>
              <a:ext cx="378301" cy="3800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64745" y="3901403"/>
              <a:ext cx="5159276" cy="400110"/>
            </a:xfrm>
            <a:prstGeom prst="rect">
              <a:avLst/>
            </a:prstGeom>
            <a:noFill/>
          </p:spPr>
          <p:txBody>
            <a:bodyPr wrap="square" rtlCol="0">
              <a:spAutoFit/>
            </a:bodyPr>
            <a:lstStyle/>
            <a:p>
              <a:pPr>
                <a:buNone/>
              </a:pPr>
              <a:r>
                <a:rPr lang="cs-CZ" sz="2000" smtClean="0">
                  <a:latin typeface="Verdana" panose="020b0604030504040204" pitchFamily="34" charset="0"/>
                </a:rPr>
                <a:t>Posuďte nebezpečnost a rizika</a:t>
              </a:r>
              <a:endParaRPr lang="cs-CZ"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Group 23"/>
          <p:cNvGrpSpPr/>
          <p:nvPr/>
        </p:nvGrpSpPr>
        <p:grpSpPr>
          <a:xfrm>
            <a:off x="4283968" y="4494785"/>
            <a:ext cx="4855521" cy="422174"/>
            <a:chOff x="4455550" y="4779339"/>
            <a:chExt cx="4855521" cy="422174"/>
          </a:xfrm>
        </p:grpSpPr>
        <p:pic>
          <p:nvPicPr>
            <p:cNvPr id="12" name="Picture 7" descr="\\echa\data\Directorates\A-shared\- Unit A3\10.2.5 Production of Publication materials; social media, audiovisuals and proof reading\Photos\Photos_contact unit A3\Graphs_illustrations\German_workshop\Numbers\Yellow\five_yellow.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455550" y="4818829"/>
              <a:ext cx="386294" cy="3826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864745" y="4779339"/>
              <a:ext cx="4446326" cy="400110"/>
            </a:xfrm>
            <a:prstGeom prst="rect">
              <a:avLst/>
            </a:prstGeom>
            <a:noFill/>
          </p:spPr>
          <p:txBody>
            <a:bodyPr wrap="square" rtlCol="0">
              <a:spAutoFit/>
            </a:bodyPr>
            <a:lstStyle/>
            <a:p>
              <a:pPr>
                <a:buNone/>
              </a:pPr>
              <a:r>
                <a:rPr lang="cs-CZ" sz="2000" smtClean="0">
                  <a:latin typeface="Verdana" panose="020b0604030504040204" pitchFamily="34" charset="0"/>
                </a:rPr>
                <a:t>Připravte svoji dokumentaci</a:t>
              </a:r>
              <a:endParaRPr lang="cs-CZ"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Group 24"/>
          <p:cNvGrpSpPr/>
          <p:nvPr/>
        </p:nvGrpSpPr>
        <p:grpSpPr>
          <a:xfrm>
            <a:off x="4283968" y="5230988"/>
            <a:ext cx="5089715" cy="418154"/>
            <a:chOff x="4455550" y="5739643"/>
            <a:chExt cx="5089715" cy="418154"/>
          </a:xfrm>
        </p:grpSpPr>
        <p:pic>
          <p:nvPicPr>
            <p:cNvPr id="13" name="Picture 8" descr="\\echa\data\Directorates\A-shared\- Unit A3\10.2.5 Production of Publication materials; social media, audiovisuals and proof reading\Photos\Photos_contact unit A3\Graphs_illustrations\German_workshop\Numbers\Yellow\six_yellow.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455550" y="5783154"/>
              <a:ext cx="378210" cy="3746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64745" y="5739643"/>
              <a:ext cx="4680520" cy="400110"/>
            </a:xfrm>
            <a:prstGeom prst="rect">
              <a:avLst/>
            </a:prstGeom>
            <a:noFill/>
          </p:spPr>
          <p:txBody>
            <a:bodyPr wrap="square" rtlCol="0">
              <a:spAutoFit/>
            </a:bodyPr>
            <a:lstStyle/>
            <a:p>
              <a:pPr>
                <a:buNone/>
              </a:pPr>
              <a:r>
                <a:rPr lang="cs-CZ" sz="2000" smtClean="0">
                  <a:latin typeface="Verdana" panose="020b0604030504040204" pitchFamily="34" charset="0"/>
                </a:rPr>
                <a:t>Podejte žádost o registraci</a:t>
              </a:r>
              <a:endParaRPr lang="cs-CZ" sz="2000">
                <a:latin typeface="Verdana" panose="020b0604030504040204" pitchFamily="34" charset="0"/>
                <a:ea typeface="Verdana" panose="020b0604030504040204" pitchFamily="34" charset="0"/>
                <a:cs typeface="Verdana" panose="020b0604030504040204" pitchFamily="34" charset="0"/>
              </a:endParaRPr>
            </a:p>
          </p:txBody>
        </p:sp>
      </p:grpSp>
      <p:sp>
        <p:nvSpPr>
          <p:cNvPr id="28" name="TextBox 27"/>
          <p:cNvSpPr txBox="1"/>
          <p:nvPr/>
        </p:nvSpPr>
        <p:spPr>
          <a:xfrm>
            <a:off x="4720827" y="5963174"/>
            <a:ext cx="4680520" cy="400110"/>
          </a:xfrm>
          <a:prstGeom prst="rect">
            <a:avLst/>
          </a:prstGeom>
          <a:noFill/>
        </p:spPr>
        <p:txBody>
          <a:bodyPr wrap="square" rtlCol="0">
            <a:spAutoFit/>
          </a:bodyPr>
          <a:lstStyle/>
          <a:p>
            <a:pPr>
              <a:buNone/>
            </a:pPr>
            <a:r>
              <a:rPr lang="cs-CZ" sz="2000" smtClean="0">
                <a:latin typeface="Verdana" panose="020b0604030504040204" pitchFamily="34" charset="0"/>
              </a:rPr>
              <a:t>Svoji dokumentaci průběžně aktualizujte</a:t>
            </a:r>
            <a:endParaRPr lang="cs-CZ" sz="2000">
              <a:latin typeface="Verdana" panose="020b0604030504040204" pitchFamily="34" charset="0"/>
              <a:ea typeface="Verdana" panose="020b0604030504040204" pitchFamily="34" charset="0"/>
              <a:cs typeface="Verdana" panose="020b0604030504040204" pitchFamily="34" charset="0"/>
            </a:endParaRPr>
          </a:p>
        </p:txBody>
      </p:sp>
      <p:pic>
        <p:nvPicPr>
          <p:cNvPr id="29" name="Picture 2" descr="\\echa\data\Directorates\A-shared\- Unit A3\10.2.5 Production of Publication materials; social media, audiovisuals and proof reading\Photos\Photos_contact unit A3\Graphs_illustrations\German_workshop\Numbers\Blue\seven_blue.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292282" y="5976017"/>
            <a:ext cx="376448" cy="3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9582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14</a:t>
            </a:fld>
            <a:endParaRPr lang="cs-CZ"/>
          </a:p>
        </p:txBody>
      </p:sp>
      <p:sp>
        <p:nvSpPr>
          <p:cNvPr id="4" name="Title 3"/>
          <p:cNvSpPr>
            <a:spLocks noGrp="1"/>
          </p:cNvSpPr>
          <p:nvPr>
            <p:ph type="title"/>
          </p:nvPr>
        </p:nvSpPr>
        <p:spPr/>
        <p:txBody>
          <a:bodyPr/>
          <a:lstStyle/>
          <a:p>
            <a:r>
              <a:rPr lang="cs-CZ" noProof="0" smtClean="0"/>
              <a:t>   Mějte přehled o svém portfoliu</a:t>
            </a:r>
            <a:endParaRPr lang="cs-CZ" noProof="0"/>
          </a:p>
        </p:txBody>
      </p:sp>
      <p:sp>
        <p:nvSpPr>
          <p:cNvPr id="5" name="Content Placeholder 4"/>
          <p:cNvSpPr>
            <a:spLocks noGrp="1"/>
          </p:cNvSpPr>
          <p:nvPr>
            <p:ph idx="1"/>
          </p:nvPr>
        </p:nvSpPr>
        <p:spPr>
          <a:xfrm>
            <a:off x="457200" y="1783357"/>
            <a:ext cx="8229600" cy="4525963"/>
          </a:xfrm>
        </p:spPr>
        <p:txBody>
          <a:bodyPr>
            <a:normAutofit/>
          </a:bodyPr>
          <a:lstStyle/>
          <a:p>
            <a:pPr lvl="0">
              <a:spcBef>
                <a:spcPts val="1200"/>
              </a:spcBef>
              <a:spcAft>
                <a:spcPts val="1200"/>
              </a:spcAft>
              <a:defRPr/>
            </a:pPr>
            <a:r>
              <a:rPr lang="cs-CZ" noProof="0">
                <a:solidFill>
                  <a:sysClr val="windowText" lastClr="000000"/>
                </a:solidFill>
                <a:latin typeface="Verdana"/>
              </a:rPr>
              <a:t>Zjistěte, zda </a:t>
            </a:r>
            <a:r>
              <a:rPr lang="cs-CZ" b="1" noProof="0">
                <a:solidFill>
                  <a:srgbClr val="008BC8"/>
                </a:solidFill>
                <a:latin typeface="Verdana"/>
              </a:rPr>
              <a:t>musíte</a:t>
            </a:r>
            <a:r>
              <a:rPr lang="cs-CZ" smtClean="0"/>
              <a:t> </a:t>
            </a:r>
            <a:r>
              <a:rPr lang="cs-CZ" noProof="0">
                <a:solidFill>
                  <a:sysClr val="windowText" lastClr="000000"/>
                </a:solidFill>
                <a:latin typeface="Verdana"/>
              </a:rPr>
              <a:t>provést registraci (úloha v dodavatelském řetězci), a pokud ano, jaké </a:t>
            </a:r>
            <a:r>
              <a:rPr lang="cs-CZ" b="1" noProof="0">
                <a:solidFill>
                  <a:srgbClr val="008BC8"/>
                </a:solidFill>
                <a:latin typeface="Verdana"/>
              </a:rPr>
              <a:t>látky</a:t>
            </a:r>
            <a:r>
              <a:rPr lang="cs-CZ" noProof="0">
                <a:solidFill>
                  <a:sysClr val="windowText" lastClr="000000"/>
                </a:solidFill>
                <a:latin typeface="Verdana"/>
              </a:rPr>
              <a:t> ve vašem portfoliu je potřeba registrovat.</a:t>
            </a:r>
          </a:p>
          <a:p>
            <a:pPr lvl="0">
              <a:spcBef>
                <a:spcPts val="1200"/>
              </a:spcBef>
              <a:spcAft>
                <a:spcPts val="1200"/>
              </a:spcAft>
              <a:defRPr/>
            </a:pPr>
            <a:r>
              <a:rPr lang="cs-CZ" noProof="0">
                <a:solidFill>
                  <a:sysClr val="windowText" lastClr="000000"/>
                </a:solidFill>
                <a:latin typeface="Verdana"/>
              </a:rPr>
              <a:t>Určete a pojmenujte látky </a:t>
            </a:r>
            <a:r>
              <a:rPr lang="en-GB" noProof="0">
                <a:solidFill>
                  <a:sysClr val="windowText" lastClr="000000"/>
                </a:solidFill>
                <a:latin typeface="Verdana"/>
                <a:sym typeface="Wingdings" panose="05000000000000000000" pitchFamily="2" charset="2"/>
              </a:rPr>
              <a:t></a:t>
            </a:r>
            <a:r>
              <a:rPr lang="cs-CZ" smtClean="0"/>
              <a:t> </a:t>
            </a:r>
            <a:r>
              <a:rPr lang="cs-CZ" noProof="0" smtClean="0">
                <a:solidFill>
                  <a:sysClr val="windowText" lastClr="000000"/>
                </a:solidFill>
                <a:latin typeface="Verdana"/>
              </a:rPr>
              <a:t>přesná identifikace je nezbytná pro sdílení údajů a společnou registraci.</a:t>
            </a:r>
          </a:p>
          <a:p>
            <a:pPr lvl="0">
              <a:spcBef>
                <a:spcPts val="1200"/>
              </a:spcBef>
              <a:spcAft>
                <a:spcPts val="1200"/>
              </a:spcAft>
              <a:defRPr/>
            </a:pPr>
            <a:r>
              <a:rPr lang="cs-CZ" noProof="0" smtClean="0">
                <a:solidFill>
                  <a:sysClr val="windowText" lastClr="000000"/>
                </a:solidFill>
                <a:latin typeface="Verdana"/>
              </a:rPr>
              <a:t>Seznamte se s informačními požadavky.</a:t>
            </a:r>
          </a:p>
          <a:p>
            <a:pPr lvl="0">
              <a:spcBef>
                <a:spcPts val="1200"/>
              </a:spcBef>
              <a:spcAft>
                <a:spcPts val="1200"/>
              </a:spcAft>
              <a:defRPr/>
            </a:pPr>
            <a:r>
              <a:rPr lang="cs-CZ" noProof="0">
                <a:solidFill>
                  <a:sysClr val="windowText" lastClr="000000"/>
                </a:solidFill>
                <a:latin typeface="Verdana"/>
              </a:rPr>
              <a:t>Naplánujte si práci a informujte následné uživatele. </a:t>
            </a:r>
          </a:p>
          <a:p>
            <a:endParaRPr lang="cs-CZ" noProof="0"/>
          </a:p>
        </p:txBody>
      </p:sp>
      <p:pic>
        <p:nvPicPr>
          <p:cNvPr id="12" name="Picture 3" descr="\\echa\data\Directorates\A-shared\- Unit A3\10.2.5 Production of Publication materials; social media, audiovisuals and proof reading\Photos\Photos_contact unit A3\Graphs_illustrations\German_workshop\Numbers\Yellow\on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544" y="836712"/>
            <a:ext cx="404482" cy="40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80294"/>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15</a:t>
            </a:fld>
            <a:endParaRPr lang="cs-CZ"/>
          </a:p>
        </p:txBody>
      </p:sp>
      <p:sp>
        <p:nvSpPr>
          <p:cNvPr id="4" name="Title 3"/>
          <p:cNvSpPr>
            <a:spLocks noGrp="1"/>
          </p:cNvSpPr>
          <p:nvPr>
            <p:ph type="title"/>
          </p:nvPr>
        </p:nvSpPr>
        <p:spPr/>
        <p:txBody>
          <a:bodyPr/>
          <a:lstStyle/>
          <a:p>
            <a:r>
              <a:rPr lang="cs-CZ" noProof="0" smtClean="0"/>
              <a:t>   Najděte ostatní žadatele o společnou registraci</a:t>
            </a:r>
            <a:endParaRPr lang="cs-CZ" noProof="0"/>
          </a:p>
        </p:txBody>
      </p:sp>
      <p:sp>
        <p:nvSpPr>
          <p:cNvPr id="5" name="Content Placeholder 4"/>
          <p:cNvSpPr>
            <a:spLocks noGrp="1"/>
          </p:cNvSpPr>
          <p:nvPr>
            <p:ph idx="1"/>
          </p:nvPr>
        </p:nvSpPr>
        <p:spPr/>
        <p:txBody>
          <a:bodyPr/>
          <a:lstStyle/>
          <a:p>
            <a:pPr algn="just">
              <a:spcBef>
                <a:spcPts val="1200"/>
              </a:spcBef>
              <a:spcAft>
                <a:spcPts val="1200"/>
              </a:spcAft>
            </a:pPr>
            <a:r>
              <a:rPr lang="cs-CZ" noProof="0"/>
              <a:t>Zkontrolujte svoji předběžnou registraci.</a:t>
            </a:r>
          </a:p>
          <a:p>
            <a:pPr algn="just">
              <a:spcBef>
                <a:spcPts val="1200"/>
              </a:spcBef>
              <a:spcAft>
                <a:spcPts val="1200"/>
              </a:spcAft>
            </a:pPr>
            <a:r>
              <a:rPr lang="cs-CZ" noProof="0"/>
              <a:t>Určete hlavního žadatele o registraci nebo </a:t>
            </a:r>
          </a:p>
          <a:p>
            <a:pPr algn="just">
              <a:spcBef>
                <a:spcPts val="1200"/>
              </a:spcBef>
              <a:spcAft>
                <a:spcPts val="1200"/>
              </a:spcAft>
            </a:pPr>
            <a:r>
              <a:rPr lang="cs-CZ" noProof="0"/>
              <a:t>Najděte ostatní žadatele o společnou registraci.</a:t>
            </a:r>
          </a:p>
          <a:p>
            <a:pPr algn="just">
              <a:spcBef>
                <a:spcPts val="1200"/>
              </a:spcBef>
              <a:spcAft>
                <a:spcPts val="1200"/>
              </a:spcAft>
            </a:pPr>
            <a:r>
              <a:rPr lang="cs-CZ" noProof="0"/>
              <a:t>Jednejte o stejnosti látky za účelem sdílení údajů a předložení společné registrace.</a:t>
            </a:r>
          </a:p>
          <a:p>
            <a:pPr marL="0" indent="0">
              <a:buNone/>
            </a:pPr>
            <a:endParaRPr lang="cs-CZ" noProof="0"/>
          </a:p>
        </p:txBody>
      </p:sp>
      <p:pic>
        <p:nvPicPr>
          <p:cNvPr id="6" name="Picture 4" descr="\\echa\data\Directorates\A-shared\- Unit A3\10.2.5 Production of Publication materials; social media, audiovisuals and proof reading\Photos\Photos_contact unit A3\Graphs_illustrations\German_workshop\Numbers\Yellow\two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544" y="620688"/>
            <a:ext cx="376196" cy="35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8214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p:txBody>
          <a:bodyPr>
            <a:normAutofit fontScale="92500" lnSpcReduction="20000"/>
          </a:bodyPr>
          <a:lstStyle/>
          <a:p>
            <a:pPr>
              <a:spcBef>
                <a:spcPts val="1200"/>
              </a:spcBef>
              <a:spcAft>
                <a:spcPts val="1200"/>
              </a:spcAft>
            </a:pPr>
            <a:r>
              <a:rPr lang="cs-CZ" noProof="0" smtClean="0"/>
              <a:t>Organizujte spolupráci v rámci svého SIEF nebo vyviňte aktivitu ve stávajícím SIEF zaměřeném na vaši látku.</a:t>
            </a:r>
          </a:p>
          <a:p>
            <a:pPr>
              <a:spcBef>
                <a:spcPts val="1200"/>
              </a:spcBef>
              <a:spcAft>
                <a:spcPts val="1200"/>
              </a:spcAft>
            </a:pPr>
            <a:r>
              <a:rPr lang="cs-CZ" noProof="0" smtClean="0"/>
              <a:t>Sdílejte údaje v zájmu splnění svých informačních povinností.</a:t>
            </a:r>
          </a:p>
          <a:p>
            <a:pPr lvl="1">
              <a:spcBef>
                <a:spcPts val="1200"/>
              </a:spcBef>
              <a:spcAft>
                <a:spcPts val="1200"/>
              </a:spcAft>
            </a:pPr>
            <a:r>
              <a:rPr lang="cs-CZ" noProof="0" smtClean="0"/>
              <a:t>Vyvarujte se zbytečným zkouškám na zvířatech.</a:t>
            </a:r>
          </a:p>
          <a:p>
            <a:pPr lvl="1">
              <a:spcBef>
                <a:spcPts val="1200"/>
              </a:spcBef>
              <a:spcAft>
                <a:spcPts val="1200"/>
              </a:spcAft>
            </a:pPr>
            <a:r>
              <a:rPr lang="cs-CZ" noProof="0" smtClean="0"/>
              <a:t>Snižte náklady na registraci.</a:t>
            </a:r>
          </a:p>
          <a:p>
            <a:pPr>
              <a:spcBef>
                <a:spcPts val="1200"/>
              </a:spcBef>
              <a:spcAft>
                <a:spcPts val="1200"/>
              </a:spcAft>
            </a:pPr>
            <a:r>
              <a:rPr lang="cs-CZ" noProof="0" smtClean="0"/>
              <a:t>Jednejte o nákladech spravedlivým, transparentním a nediskriminujícím způsobem.</a:t>
            </a:r>
          </a:p>
          <a:p>
            <a:pPr>
              <a:spcBef>
                <a:spcPts val="1200"/>
              </a:spcBef>
              <a:spcAft>
                <a:spcPts val="1200"/>
              </a:spcAft>
            </a:pPr>
            <a:r>
              <a:rPr lang="cs-CZ" noProof="0" smtClean="0"/>
              <a:t>Sdílejte náklady na společné údaje.</a:t>
            </a:r>
          </a:p>
          <a:p>
            <a:pPr>
              <a:spcBef>
                <a:spcPts val="1200"/>
              </a:spcBef>
              <a:spcAft>
                <a:spcPts val="1200"/>
              </a:spcAft>
            </a:pPr>
            <a:endParaRPr lang="cs-CZ" noProof="0" smtClean="0"/>
          </a:p>
          <a:p>
            <a:pPr marL="0" indent="0">
              <a:buNone/>
            </a:pPr>
            <a:endParaRPr lang="cs-CZ" noProof="0"/>
          </a:p>
        </p:txBody>
      </p:sp>
      <p:sp>
        <p:nvSpPr>
          <p:cNvPr id="2" name="Slide Number Placeholder 1"/>
          <p:cNvSpPr>
            <a:spLocks noGrp="1"/>
          </p:cNvSpPr>
          <p:nvPr>
            <p:ph type="sldNum" sz="quarter" idx="12"/>
          </p:nvPr>
        </p:nvSpPr>
        <p:spPr/>
        <p:txBody>
          <a:bodyPr/>
          <a:lstStyle/>
          <a:p>
            <a:fld id="{53FE240C-791C-4FA0-BA72-1FE57C9E7D13}" type="slidenum">
              <a:rPr lang="en-GB" smtClean="0"/>
              <a:t>16</a:t>
            </a:fld>
            <a:endParaRPr lang="cs-CZ"/>
          </a:p>
        </p:txBody>
      </p:sp>
      <p:sp>
        <p:nvSpPr>
          <p:cNvPr id="4" name="Title 3"/>
          <p:cNvSpPr>
            <a:spLocks noGrp="1"/>
          </p:cNvSpPr>
          <p:nvPr>
            <p:ph type="title"/>
          </p:nvPr>
        </p:nvSpPr>
        <p:spPr/>
        <p:txBody>
          <a:bodyPr/>
          <a:lstStyle/>
          <a:p>
            <a:r>
              <a:rPr lang="cs-CZ" noProof="0" smtClean="0"/>
              <a:t>  Sdílejte údaje</a:t>
            </a:r>
            <a:endParaRPr lang="cs-CZ" noProof="0"/>
          </a:p>
        </p:txBody>
      </p:sp>
      <p:pic>
        <p:nvPicPr>
          <p:cNvPr id="6" name="Picture 5" descr="\\echa\data\Directorates\A-shared\- Unit A3\10.2.5 Production of Publication materials; social media, audiovisuals and proof reading\Photos\Photos_contact unit A3\Graphs_illustrations\German_workshop\Numbers\Yellow\thre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836712"/>
            <a:ext cx="386294" cy="37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590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17</a:t>
            </a:fld>
            <a:endParaRPr lang="cs-CZ"/>
          </a:p>
        </p:txBody>
      </p:sp>
      <p:sp>
        <p:nvSpPr>
          <p:cNvPr id="4" name="Title 3"/>
          <p:cNvSpPr>
            <a:spLocks noGrp="1"/>
          </p:cNvSpPr>
          <p:nvPr>
            <p:ph type="title"/>
          </p:nvPr>
        </p:nvSpPr>
        <p:spPr>
          <a:xfrm>
            <a:off x="377275" y="476672"/>
            <a:ext cx="7507093" cy="1143000"/>
          </a:xfrm>
        </p:spPr>
        <p:txBody>
          <a:bodyPr/>
          <a:lstStyle/>
          <a:p>
            <a:r>
              <a:rPr lang="cs-CZ" noProof="0" smtClean="0"/>
              <a:t>   Posuďte nebezpečnost a rizika</a:t>
            </a:r>
            <a:endParaRPr lang="cs-CZ" noProof="0"/>
          </a:p>
        </p:txBody>
      </p:sp>
      <p:sp>
        <p:nvSpPr>
          <p:cNvPr id="5" name="Content Placeholder 4"/>
          <p:cNvSpPr>
            <a:spLocks noGrp="1"/>
          </p:cNvSpPr>
          <p:nvPr>
            <p:ph idx="1"/>
          </p:nvPr>
        </p:nvSpPr>
        <p:spPr/>
        <p:txBody>
          <a:bodyPr>
            <a:normAutofit lnSpcReduction="10000"/>
          </a:bodyPr>
          <a:lstStyle/>
          <a:p>
            <a:r>
              <a:rPr lang="cs-CZ" noProof="0" smtClean="0"/>
              <a:t>Požadované informace závisejí na množství a použití.</a:t>
            </a:r>
          </a:p>
          <a:p>
            <a:r>
              <a:rPr lang="cs-CZ" noProof="0" smtClean="0"/>
              <a:t>1–10 tun: možné omezené požadavky na údaje u méně nebezpečných látek</a:t>
            </a:r>
          </a:p>
          <a:p>
            <a:r>
              <a:rPr lang="cs-CZ" noProof="0" smtClean="0"/>
              <a:t>&gt; 10 tun: vyžaduje se zpráva o chemické bezpečnosti </a:t>
            </a:r>
          </a:p>
          <a:p>
            <a:r>
              <a:rPr lang="cs-CZ" noProof="0" smtClean="0"/>
              <a:t>Dávejte pozor na kvalitu údajů: relevance, adekvátnost a spolehlivost</a:t>
            </a:r>
          </a:p>
          <a:p>
            <a:r>
              <a:rPr lang="cs-CZ" noProof="0" smtClean="0"/>
              <a:t>Zkoušky na zvířatech jako poslední možnost – nejprve zvažte alternativy</a:t>
            </a:r>
          </a:p>
          <a:p>
            <a:r>
              <a:rPr lang="cs-CZ" noProof="0" smtClean="0"/>
              <a:t>Některé dlouhodobé studie vyžadují návrh zkoušek.</a:t>
            </a:r>
            <a:endParaRPr lang="cs-CZ" noProof="0"/>
          </a:p>
        </p:txBody>
      </p:sp>
      <p:pic>
        <p:nvPicPr>
          <p:cNvPr id="6" name="Picture 6" descr="\\echa\data\Directorates\A-shared\- Unit A3\10.2.5 Production of Publication materials; social media, audiovisuals and proof reading\Photos\Photos_contact unit A3\Graphs_illustrations\German_workshop\Numbers\Yellow\four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7275" y="836712"/>
            <a:ext cx="378301" cy="3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1759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18</a:t>
            </a:fld>
            <a:endParaRPr lang="cs-CZ"/>
          </a:p>
        </p:txBody>
      </p:sp>
      <p:sp>
        <p:nvSpPr>
          <p:cNvPr id="4" name="Title 3"/>
          <p:cNvSpPr>
            <a:spLocks noGrp="1"/>
          </p:cNvSpPr>
          <p:nvPr>
            <p:ph type="title"/>
          </p:nvPr>
        </p:nvSpPr>
        <p:spPr/>
        <p:txBody>
          <a:bodyPr/>
          <a:lstStyle/>
          <a:p>
            <a:r>
              <a:rPr lang="cs-CZ" noProof="0" smtClean="0"/>
              <a:t>  Připravte svoji dokumentaci</a:t>
            </a:r>
            <a:endParaRPr lang="cs-CZ" noProof="0"/>
          </a:p>
        </p:txBody>
      </p:sp>
      <p:sp>
        <p:nvSpPr>
          <p:cNvPr id="5" name="Content Placeholder 4"/>
          <p:cNvSpPr>
            <a:spLocks noGrp="1"/>
          </p:cNvSpPr>
          <p:nvPr>
            <p:ph idx="1"/>
          </p:nvPr>
        </p:nvSpPr>
        <p:spPr>
          <a:xfrm>
            <a:off x="457200" y="1340768"/>
            <a:ext cx="8229600" cy="5380707"/>
          </a:xfrm>
        </p:spPr>
        <p:txBody>
          <a:bodyPr>
            <a:normAutofit fontScale="62500" lnSpcReduction="20000"/>
          </a:bodyPr>
          <a:lstStyle/>
          <a:p>
            <a:pPr>
              <a:spcBef>
                <a:spcPts val="1200"/>
              </a:spcBef>
              <a:spcAft>
                <a:spcPts val="1200"/>
              </a:spcAft>
            </a:pPr>
            <a:r>
              <a:rPr lang="cs-CZ" sz="2700"/>
              <a:t>Připravte technickou dokumentaci v nástroji IUCLID.</a:t>
            </a:r>
          </a:p>
          <a:p>
            <a:pPr lvl="1">
              <a:spcBef>
                <a:spcPts val="1200"/>
              </a:spcBef>
              <a:spcAft>
                <a:spcPts val="1200"/>
              </a:spcAft>
            </a:pPr>
            <a:r>
              <a:rPr lang="cs-CZ"/>
              <a:t>Uveďte informace o žadateli o registraci.</a:t>
            </a:r>
          </a:p>
          <a:p>
            <a:pPr lvl="1">
              <a:spcBef>
                <a:spcPts val="1200"/>
              </a:spcBef>
              <a:spcAft>
                <a:spcPts val="1200"/>
              </a:spcAft>
            </a:pPr>
            <a:r>
              <a:rPr lang="cs-CZ"/>
              <a:t>Uveďte informace o látce.</a:t>
            </a:r>
          </a:p>
          <a:p>
            <a:pPr lvl="1">
              <a:spcBef>
                <a:spcPts val="1200"/>
              </a:spcBef>
              <a:spcAft>
                <a:spcPts val="1200"/>
              </a:spcAft>
            </a:pPr>
            <a:r>
              <a:rPr lang="cs-CZ"/>
              <a:t>Informace o podstatných vlastnostech látky</a:t>
            </a:r>
          </a:p>
          <a:p>
            <a:pPr lvl="1">
              <a:spcBef>
                <a:spcPts val="1200"/>
              </a:spcBef>
              <a:spcAft>
                <a:spcPts val="1200"/>
              </a:spcAft>
            </a:pPr>
            <a:r>
              <a:rPr lang="cs-CZ"/>
              <a:t>Informace o použití a expozici</a:t>
            </a:r>
          </a:p>
          <a:p>
            <a:pPr>
              <a:spcBef>
                <a:spcPts val="1200"/>
              </a:spcBef>
              <a:spcAft>
                <a:spcPts val="1200"/>
              </a:spcAft>
            </a:pPr>
            <a:r>
              <a:rPr lang="cs-CZ" sz="2700"/>
              <a:t>Společnosti, které připravují registrační dokumentaci vedlejšího žadatele o registraci, který neuplatňuje žádné odstoupení od společného předložení údajů, to mohou provést on-line v systému REACH-IT.</a:t>
            </a:r>
          </a:p>
          <a:p>
            <a:pPr>
              <a:spcBef>
                <a:spcPts val="1200"/>
              </a:spcBef>
              <a:spcAft>
                <a:spcPts val="1200"/>
              </a:spcAft>
            </a:pPr>
            <a:r>
              <a:rPr lang="cs-CZ" sz="2700"/>
              <a:t>Zpráva o chemické bezpečnosti musí být připojena, pokud se jedná o výrobu/dovoz 10 tun ročně či více.</a:t>
            </a:r>
          </a:p>
          <a:p>
            <a:pPr lvl="1">
              <a:spcBef>
                <a:spcPts val="1200"/>
              </a:spcBef>
              <a:spcAft>
                <a:spcPts val="1200"/>
              </a:spcAft>
            </a:pPr>
            <a:r>
              <a:rPr lang="cs-CZ" noProof="0" smtClean="0"/>
              <a:t>Doporučuje se využít nástroj Chesar agentury ECHA.</a:t>
            </a:r>
          </a:p>
          <a:p>
            <a:pPr>
              <a:spcBef>
                <a:spcPts val="1200"/>
              </a:spcBef>
              <a:spcAft>
                <a:spcPts val="1200"/>
              </a:spcAft>
            </a:pPr>
            <a:r>
              <a:rPr lang="cs-CZ" sz="2700" err="1"/>
              <a:t>Cloudové služby agentury ECHA představují možnost přístupu k aplikaci IUCLID určenou pro MSP bez nutnosti instalace aplikace.</a:t>
            </a:r>
          </a:p>
          <a:p>
            <a:endParaRPr lang="cs-CZ" noProof="0"/>
          </a:p>
        </p:txBody>
      </p:sp>
      <p:pic>
        <p:nvPicPr>
          <p:cNvPr id="6" name="Picture 7" descr="\\echa\data\Directorates\A-shared\- Unit A3\10.2.5 Production of Publication materials; social media, audiovisuals and proof reading\Photos\Photos_contact unit A3\Graphs_illustrations\German_workshop\Numbers\Yellow\fiv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836712"/>
            <a:ext cx="386294" cy="38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9462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19</a:t>
            </a:fld>
            <a:endParaRPr lang="cs-CZ"/>
          </a:p>
        </p:txBody>
      </p:sp>
      <p:sp>
        <p:nvSpPr>
          <p:cNvPr id="4" name="Title 3"/>
          <p:cNvSpPr>
            <a:spLocks noGrp="1"/>
          </p:cNvSpPr>
          <p:nvPr>
            <p:ph type="title"/>
          </p:nvPr>
        </p:nvSpPr>
        <p:spPr/>
        <p:txBody>
          <a:bodyPr/>
          <a:lstStyle/>
          <a:p>
            <a:r>
              <a:rPr lang="cs-CZ" noProof="0" smtClean="0"/>
              <a:t>   Podejte žádost o registraci</a:t>
            </a:r>
            <a:endParaRPr lang="cs-CZ" noProof="0"/>
          </a:p>
        </p:txBody>
      </p:sp>
      <p:sp>
        <p:nvSpPr>
          <p:cNvPr id="5" name="Content Placeholder 4"/>
          <p:cNvSpPr>
            <a:spLocks noGrp="1"/>
          </p:cNvSpPr>
          <p:nvPr>
            <p:ph idx="1"/>
          </p:nvPr>
        </p:nvSpPr>
        <p:spPr/>
        <p:txBody>
          <a:bodyPr>
            <a:normAutofit/>
          </a:bodyPr>
          <a:lstStyle/>
          <a:p>
            <a:pPr>
              <a:spcBef>
                <a:spcPts val="1200"/>
              </a:spcBef>
              <a:spcAft>
                <a:spcPts val="1200"/>
              </a:spcAft>
            </a:pPr>
            <a:r>
              <a:rPr lang="cs-CZ" noProof="0"/>
              <a:t>Zkontrolujte a aktualizujte informace, které jsou relevantní pro registraci v systému REACH-IT. </a:t>
            </a:r>
            <a:endParaRPr lang="cs-CZ" noProof="0" smtClean="0"/>
          </a:p>
          <a:p>
            <a:pPr>
              <a:spcBef>
                <a:spcPts val="1200"/>
              </a:spcBef>
              <a:spcAft>
                <a:spcPts val="1200"/>
              </a:spcAft>
            </a:pPr>
            <a:r>
              <a:rPr lang="cs-CZ" noProof="0" smtClean="0"/>
              <a:t>Pečlivě posuďte, zda patříte do kategorie MSP. </a:t>
            </a:r>
          </a:p>
          <a:p>
            <a:pPr>
              <a:spcBef>
                <a:spcPts val="1200"/>
              </a:spcBef>
              <a:spcAft>
                <a:spcPts val="1200"/>
              </a:spcAft>
            </a:pPr>
            <a:r>
              <a:rPr lang="cs-CZ" noProof="0"/>
              <a:t>Vytvořte nebo se připojte ke společnému předložení v systému REACH-IT.</a:t>
            </a:r>
          </a:p>
          <a:p>
            <a:pPr>
              <a:spcBef>
                <a:spcPts val="1200"/>
              </a:spcBef>
              <a:spcAft>
                <a:spcPts val="1200"/>
              </a:spcAft>
            </a:pPr>
            <a:r>
              <a:rPr lang="cs-CZ" noProof="0"/>
              <a:t>Předložte registrační dokumentaci: nejprve hlavní žadatel o registraci a poté všichni spolužadatelé.</a:t>
            </a:r>
          </a:p>
          <a:p>
            <a:pPr>
              <a:spcBef>
                <a:spcPts val="1200"/>
              </a:spcBef>
              <a:spcAft>
                <a:spcPts val="1200"/>
              </a:spcAft>
            </a:pPr>
            <a:r>
              <a:rPr lang="cs-CZ" noProof="0"/>
              <a:t>Sledujte komunikaci v systému REACH-IT.</a:t>
            </a:r>
          </a:p>
        </p:txBody>
      </p:sp>
      <p:pic>
        <p:nvPicPr>
          <p:cNvPr id="6" name="Picture 8" descr="\\echa\data\Directorates\A-shared\- Unit A3\10.2.5 Production of Publication materials; social media, audiovisuals and proof reading\Photos\Photos_contact unit A3\Graphs_illustrations\German_workshop\Numbers\Yellow\six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558" y="862065"/>
            <a:ext cx="378210" cy="37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9048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cs-CZ"/>
          </a:p>
        </p:txBody>
      </p:sp>
      <p:sp>
        <p:nvSpPr>
          <p:cNvPr id="4" name="Title 3"/>
          <p:cNvSpPr>
            <a:spLocks noGrp="1"/>
          </p:cNvSpPr>
          <p:nvPr>
            <p:ph type="title"/>
          </p:nvPr>
        </p:nvSpPr>
        <p:spPr/>
        <p:txBody>
          <a:bodyPr/>
          <a:lstStyle/>
          <a:p>
            <a:r>
              <a:rPr lang="cs-CZ" noProof="0" smtClean="0"/>
              <a:t>Účel této prezentace</a:t>
            </a:r>
            <a:endParaRPr lang="cs-CZ" noProof="0"/>
          </a:p>
        </p:txBody>
      </p:sp>
      <p:sp>
        <p:nvSpPr>
          <p:cNvPr id="5" name="Content Placeholder 4"/>
          <p:cNvSpPr>
            <a:spLocks noGrp="1"/>
          </p:cNvSpPr>
          <p:nvPr>
            <p:ph idx="1"/>
          </p:nvPr>
        </p:nvSpPr>
        <p:spPr/>
        <p:txBody>
          <a:bodyPr>
            <a:normAutofit fontScale="62500" lnSpcReduction="20000"/>
          </a:bodyPr>
          <a:lstStyle/>
          <a:p>
            <a:r>
              <a:rPr lang="cs-CZ" altLang="en-US" noProof="0"/>
              <a:t>Tuto prezentaci s poznámkami vypracovala Evropská agentura pro chemické látky (ECHA) jako pomůcku pro přípravu prezentace o REACH 2018, tj. poslední lhůtě pro registraci zavedených látek. Jejím záměrem je, že si z ní můžete vybrat příslušné snímky a upravit je podle potřeby tak, aby byly vhodné pro vaši cílovou skupinu, ať již se jedná o vedení, zaměstnance, pracovníky zabývající se dopady na životní prostředí, zdraví a bezpečnost, úřady atd. Můžete ji používat bez nutnosti žádat o další povolení.</a:t>
            </a:r>
          </a:p>
          <a:p>
            <a:endParaRPr lang="cs-CZ" altLang="en-US" noProof="0"/>
          </a:p>
          <a:p>
            <a:r>
              <a:rPr lang="cs-CZ" smtClean="0"/>
              <a:t>Prezentace poskytuje stručný přehled registrace v souvislosti s nařízením REACH a přehled plánu REACH 2018 agentury ECHA. Jedná se o první ze série prezentací týkajících se REACH 2018, které jsou k dispozici na internetových stránkách agentury ECHA. Budete-li mít nějaké připomínky nebo návrhy, budeme rádi, když je zašlete na adresu </a:t>
            </a:r>
            <a:r>
              <a:rPr lang="cs-CZ" altLang="en-US" b="1" noProof="0" smtClean="0">
                <a:solidFill>
                  <a:srgbClr val="0046AD"/>
                </a:solidFill>
              </a:rPr>
              <a:t>reach-2018@echa.europa.eu</a:t>
            </a:r>
            <a:r>
              <a:rPr lang="cs-CZ" smtClean="0"/>
              <a:t>.  </a:t>
            </a:r>
          </a:p>
          <a:p>
            <a:endParaRPr lang="cs-CZ" altLang="en-US" noProof="0"/>
          </a:p>
          <a:p>
            <a:r>
              <a:rPr lang="cs-CZ" altLang="en-US" b="1" noProof="0"/>
              <a:t>Právní upozornění: </a:t>
            </a:r>
            <a:r>
              <a:rPr lang="cs-CZ" altLang="en-US" noProof="0"/>
              <a:t>Informace uvedené v této prezentaci nepředstavují právní poradenství a nemusejí z právního pohledu nezbytně vyjadřovat oficiální stanovisko Evropské agentury pro chemické látky. Evropská agentura pro chemické látky nenese odpovědnost za obsah tohoto dokumentu.</a:t>
            </a:r>
          </a:p>
          <a:p>
            <a:endParaRPr lang="cs-CZ" altLang="en-US" noProof="0"/>
          </a:p>
          <a:p>
            <a:r>
              <a:rPr lang="cs-CZ" altLang="en-US" noProof="0"/>
              <a:t>Vydání: květen 2016, aktualizace květen 2017</a:t>
            </a:r>
          </a:p>
          <a:p>
            <a:pPr marL="0" indent="0">
              <a:buNone/>
            </a:pPr>
            <a:endParaRPr lang="cs-CZ" noProof="0"/>
          </a:p>
        </p:txBody>
      </p:sp>
    </p:spTree>
    <p:extLst>
      <p:ext uri="{BB962C8B-B14F-4D97-AF65-F5344CB8AC3E}">
        <p14:creationId xmlns:p14="http://schemas.microsoft.com/office/powerpoint/2010/main" val="1603206208"/>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20</a:t>
            </a:fld>
            <a:endParaRPr lang="cs-CZ"/>
          </a:p>
        </p:txBody>
      </p:sp>
      <p:sp>
        <p:nvSpPr>
          <p:cNvPr id="4" name="Title 3"/>
          <p:cNvSpPr>
            <a:spLocks noGrp="1"/>
          </p:cNvSpPr>
          <p:nvPr>
            <p:ph type="title"/>
          </p:nvPr>
        </p:nvSpPr>
        <p:spPr/>
        <p:txBody>
          <a:bodyPr/>
          <a:lstStyle/>
          <a:p>
            <a:r>
              <a:rPr lang="cs-CZ" noProof="0" smtClean="0"/>
              <a:t>   Svoji dokumentaci průběžně aktualizujte</a:t>
            </a:r>
            <a:endParaRPr lang="cs-CZ" noProof="0"/>
          </a:p>
        </p:txBody>
      </p:sp>
      <p:sp>
        <p:nvSpPr>
          <p:cNvPr id="5" name="Content Placeholder 4"/>
          <p:cNvSpPr>
            <a:spLocks noGrp="1"/>
          </p:cNvSpPr>
          <p:nvPr>
            <p:ph idx="1"/>
          </p:nvPr>
        </p:nvSpPr>
        <p:spPr/>
        <p:txBody>
          <a:bodyPr>
            <a:normAutofit fontScale="85000" lnSpcReduction="10000"/>
          </a:bodyPr>
          <a:lstStyle/>
          <a:p>
            <a:pPr>
              <a:spcBef>
                <a:spcPts val="1200"/>
              </a:spcBef>
              <a:spcAft>
                <a:spcPts val="1200"/>
              </a:spcAft>
            </a:pPr>
            <a:r>
              <a:rPr lang="cs-CZ" noProof="0" smtClean="0"/>
              <a:t>Registrační dokumentace je živý dokument!</a:t>
            </a:r>
          </a:p>
          <a:p>
            <a:pPr>
              <a:spcBef>
                <a:spcPts val="1200"/>
              </a:spcBef>
              <a:spcAft>
                <a:spcPts val="1200"/>
              </a:spcAft>
            </a:pPr>
            <a:r>
              <a:rPr lang="cs-CZ" noProof="0" smtClean="0"/>
              <a:t>Jste povinni registrační dokumentaci aktualizovat v případě</a:t>
            </a:r>
          </a:p>
          <a:p>
            <a:pPr lvl="1">
              <a:spcBef>
                <a:spcPts val="1200"/>
              </a:spcBef>
              <a:spcAft>
                <a:spcPts val="1200"/>
              </a:spcAft>
            </a:pPr>
            <a:r>
              <a:rPr lang="cs-CZ" noProof="0" smtClean="0"/>
              <a:t>regulačního rozhodnutí,</a:t>
            </a:r>
          </a:p>
          <a:p>
            <a:pPr lvl="1">
              <a:spcBef>
                <a:spcPts val="1200"/>
              </a:spcBef>
              <a:spcAft>
                <a:spcPts val="1200"/>
              </a:spcAft>
            </a:pPr>
            <a:r>
              <a:rPr lang="cs-CZ" noProof="0" smtClean="0"/>
              <a:t>nových informací o látce (vlastnostech, použitích).</a:t>
            </a:r>
          </a:p>
          <a:p>
            <a:pPr>
              <a:spcBef>
                <a:spcPts val="1200"/>
              </a:spcBef>
              <a:spcAft>
                <a:spcPts val="1200"/>
              </a:spcAft>
            </a:pPr>
            <a:r>
              <a:rPr lang="cs-CZ" noProof="0" smtClean="0"/>
              <a:t>Buďte aktivní:</a:t>
            </a:r>
          </a:p>
          <a:p>
            <a:pPr lvl="1">
              <a:spcBef>
                <a:spcPts val="1200"/>
              </a:spcBef>
              <a:spcAft>
                <a:spcPts val="1200"/>
              </a:spcAft>
            </a:pPr>
            <a:r>
              <a:rPr lang="cs-CZ" noProof="0" smtClean="0"/>
              <a:t>Přečtěte si zprávy agentury ECHA o pokroku v oblasti hodnocení, kde najdete nejčastější anomálie v registračních dokumentacích. </a:t>
            </a:r>
          </a:p>
          <a:p>
            <a:pPr lvl="1">
              <a:spcBef>
                <a:spcPts val="1200"/>
              </a:spcBef>
              <a:spcAft>
                <a:spcPts val="1200"/>
              </a:spcAft>
            </a:pPr>
            <a:r>
              <a:rPr lang="cs-CZ" noProof="0" smtClean="0"/>
              <a:t>Sledujte regulační vývoj týkající se vaší látky na internetových stránkách agentury ECHA. </a:t>
            </a:r>
            <a:endParaRPr lang="cs-CZ" noProof="0"/>
          </a:p>
        </p:txBody>
      </p:sp>
      <p:pic>
        <p:nvPicPr>
          <p:cNvPr id="7" name="Picture 2" descr="\\echa\data\Directorates\A-shared\- Unit A3\10.2.5 Production of Publication materials; social media, audiovisuals and proof reading\Photos\Photos_contact unit A3\Graphs_illustrations\German_workshop\Numbers\Blue\seven_blue.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2314" y="620688"/>
            <a:ext cx="376448" cy="3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6681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cs-CZ" b="1" noProof="0" smtClean="0"/>
              <a:t>Komunikace ohledně</a:t>
            </a:r>
            <a:r>
              <a:rPr lang="cs-CZ" noProof="0" smtClean="0"/>
              <a:t> </a:t>
            </a:r>
            <a:br/>
            <a:r>
              <a:rPr lang="cs-CZ" noProof="0" smtClean="0"/>
              <a:t>REACH 2018</a:t>
            </a:r>
            <a:endParaRPr lang="cs-CZ" noProof="0"/>
          </a:p>
        </p:txBody>
      </p:sp>
    </p:spTree>
    <p:extLst>
      <p:ext uri="{BB962C8B-B14F-4D97-AF65-F5344CB8AC3E}">
        <p14:creationId xmlns:p14="http://schemas.microsoft.com/office/powerpoint/2010/main" val="89103690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22</a:t>
            </a:fld>
            <a:endParaRPr lang="cs-CZ"/>
          </a:p>
        </p:txBody>
      </p:sp>
      <p:sp>
        <p:nvSpPr>
          <p:cNvPr id="4" name="Title 3"/>
          <p:cNvSpPr>
            <a:spLocks noGrp="1"/>
          </p:cNvSpPr>
          <p:nvPr>
            <p:ph type="title"/>
          </p:nvPr>
        </p:nvSpPr>
        <p:spPr/>
        <p:txBody>
          <a:bodyPr/>
          <a:lstStyle/>
          <a:p>
            <a:r>
              <a:rPr lang="cs-CZ" sz="2400" noProof="0" smtClean="0"/>
              <a:t>Internetové stránky REACH 2018: </a:t>
            </a:r>
            <a:r>
              <a:rPr lang="cs-CZ" sz="2400" b="0" noProof="0" smtClean="0"/>
              <a:t>http://echa.europa.eu/cs/reach-2018</a:t>
            </a:r>
            <a:br/>
            <a:endParaRPr lang="cs-CZ" noProof="0"/>
          </a:p>
        </p:txBody>
      </p:sp>
      <p:sp>
        <p:nvSpPr>
          <p:cNvPr id="5" name="Content Placeholder 4"/>
          <p:cNvSpPr>
            <a:spLocks noGrp="1"/>
          </p:cNvSpPr>
          <p:nvPr>
            <p:ph idx="1"/>
          </p:nvPr>
        </p:nvSpPr>
        <p:spPr>
          <a:xfrm>
            <a:off x="5652120" y="1783357"/>
            <a:ext cx="3491880" cy="4525963"/>
          </a:xfrm>
        </p:spPr>
        <p:txBody>
          <a:bodyPr>
            <a:normAutofit fontScale="77500" lnSpcReduction="20000"/>
          </a:bodyPr>
          <a:lstStyle/>
          <a:p>
            <a:r>
              <a:rPr lang="cs-CZ" altLang="en-US" noProof="0" smtClean="0"/>
              <a:t>Srozumitelně napsané</a:t>
            </a:r>
          </a:p>
          <a:p>
            <a:r>
              <a:rPr lang="cs-CZ" altLang="en-US" noProof="0" smtClean="0"/>
              <a:t>Dostupné ve 23 jazycích</a:t>
            </a:r>
          </a:p>
          <a:p>
            <a:r>
              <a:rPr lang="cs-CZ" altLang="en-US" noProof="0" smtClean="0"/>
              <a:t>Strukturované podle pracovního toku registrace </a:t>
            </a:r>
          </a:p>
          <a:p>
            <a:r>
              <a:rPr lang="cs-CZ" altLang="en-US" noProof="0" smtClean="0"/>
              <a:t>Podpůrné materiály agentury ECHA pro každý krok uspořádané do tří skupin podle složitosti</a:t>
            </a:r>
          </a:p>
          <a:p>
            <a:pPr lvl="1"/>
            <a:r>
              <a:rPr lang="cs-CZ" altLang="en-US" noProof="0" smtClean="0"/>
              <a:t>Na úvod</a:t>
            </a:r>
          </a:p>
          <a:p>
            <a:pPr lvl="1"/>
            <a:r>
              <a:rPr lang="cs-CZ" altLang="en-US" noProof="0" smtClean="0"/>
              <a:t>Základní informace</a:t>
            </a:r>
          </a:p>
          <a:p>
            <a:pPr lvl="1"/>
            <a:r>
              <a:rPr lang="cs-CZ" altLang="en-US" noProof="0" smtClean="0"/>
              <a:t>Podrobnější informace</a:t>
            </a:r>
          </a:p>
          <a:p>
            <a:r>
              <a:rPr lang="cs-CZ" altLang="en-US" noProof="0" smtClean="0"/>
              <a:t>Předběžné zprávy o nadcházejících tématech</a:t>
            </a:r>
          </a:p>
          <a:p>
            <a:endParaRPr lang="cs-CZ" noProof="0"/>
          </a:p>
        </p:txBody>
      </p:sp>
      <p:pic>
        <p:nvPicPr>
          <p:cNvPr id="6" name="Picture 5"/>
          <p:cNvPicPr>
            <a:picLocks noChangeAspect="1"/>
          </p:cNvPicPr>
          <p:nvPr/>
        </p:nvPicPr>
        <p:blipFill>
          <a:blip r:embed="rId3"/>
          <a:stretch>
            <a:fillRect/>
          </a:stretch>
        </p:blipFill>
        <p:spPr>
          <a:xfrm>
            <a:off x="577144" y="1624603"/>
            <a:ext cx="5094112" cy="4731747"/>
          </a:xfrm>
          <a:prstGeom prst="rect">
            <a:avLst/>
          </a:prstGeom>
        </p:spPr>
      </p:pic>
    </p:spTree>
    <p:extLst>
      <p:ext uri="{BB962C8B-B14F-4D97-AF65-F5344CB8AC3E}">
        <p14:creationId xmlns:p14="http://schemas.microsoft.com/office/powerpoint/2010/main" val="2020064556"/>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 name="Picture 6"/>
          <p:cNvPicPr>
            <a:picLocks noChangeAspect="1"/>
          </p:cNvPicPr>
          <p:nvPr/>
        </p:nvPicPr>
        <p:blipFill>
          <a:blip r:embed="rId3"/>
          <a:stretch>
            <a:fillRect/>
          </a:stretch>
        </p:blipFill>
        <p:spPr>
          <a:xfrm>
            <a:off x="46026" y="-99392"/>
            <a:ext cx="8834438" cy="7532896"/>
          </a:xfrm>
          <a:prstGeom prst="rect">
            <a:avLst/>
          </a:prstGeom>
        </p:spPr>
      </p:pic>
      <p:sp>
        <p:nvSpPr>
          <p:cNvPr id="2" name="Slide Number Placeholder 1"/>
          <p:cNvSpPr>
            <a:spLocks noGrp="1"/>
          </p:cNvSpPr>
          <p:nvPr>
            <p:ph type="sldNum" sz="quarter" idx="12"/>
          </p:nvPr>
        </p:nvSpPr>
        <p:spPr/>
        <p:txBody>
          <a:bodyPr/>
          <a:lstStyle/>
          <a:p>
            <a:fld id="{53FE240C-791C-4FA0-BA72-1FE57C9E7D13}" type="slidenum">
              <a:rPr lang="en-GB" smtClean="0"/>
              <a:t>23</a:t>
            </a:fld>
            <a:endParaRPr lang="cs-CZ"/>
          </a:p>
        </p:txBody>
      </p:sp>
      <p:sp>
        <p:nvSpPr>
          <p:cNvPr id="6" name="Oval 5"/>
          <p:cNvSpPr/>
          <p:nvPr/>
        </p:nvSpPr>
        <p:spPr>
          <a:xfrm>
            <a:off x="36517" y="1052736"/>
            <a:ext cx="1944216" cy="602128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728990" y="3755814"/>
            <a:ext cx="2160983" cy="6480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720224" y="6209928"/>
            <a:ext cx="2160240" cy="6480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40622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t>24</a:t>
            </a:fld>
            <a:endParaRPr lang="cs-CZ"/>
          </a:p>
        </p:txBody>
      </p:sp>
      <p:sp>
        <p:nvSpPr>
          <p:cNvPr id="2" name="Title 1"/>
          <p:cNvSpPr>
            <a:spLocks noGrp="1"/>
          </p:cNvSpPr>
          <p:nvPr>
            <p:ph type="title"/>
          </p:nvPr>
        </p:nvSpPr>
        <p:spPr>
          <a:xfrm>
            <a:off x="395536" y="476672"/>
            <a:ext cx="8229600" cy="1143000"/>
          </a:xfrm>
        </p:spPr>
        <p:txBody>
          <a:bodyPr>
            <a:normAutofit/>
          </a:bodyPr>
          <a:lstStyle/>
          <a:p>
            <a:r>
              <a:rPr lang="cs-CZ" noProof="0" smtClean="0"/>
              <a:t>Podpůrné materiály ve třech </a:t>
            </a:r>
            <a:br/>
            <a:r>
              <a:rPr lang="cs-CZ" noProof="0" smtClean="0"/>
              <a:t>kategoriích</a:t>
            </a:r>
            <a:endParaRPr lang="cs-CZ" noProof="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1724900"/>
            <a:ext cx="3888432" cy="456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4"/>
          <p:cNvSpPr>
            <a:spLocks noGrp="1"/>
          </p:cNvSpPr>
          <p:nvPr>
            <p:ph idx="1"/>
          </p:nvPr>
        </p:nvSpPr>
        <p:spPr>
          <a:xfrm>
            <a:off x="4716016" y="1639341"/>
            <a:ext cx="3672408" cy="4651973"/>
          </a:xfrm>
        </p:spPr>
        <p:txBody>
          <a:bodyPr>
            <a:normAutofit fontScale="92500"/>
          </a:bodyPr>
          <a:lstStyle/>
          <a:p>
            <a:pPr marL="457200" indent="-457200">
              <a:buFont typeface="+mj-lt"/>
              <a:buAutoNum type="arabicPeriod"/>
            </a:pPr>
            <a:r>
              <a:rPr lang="cs-CZ" altLang="en-US" b="1" noProof="0" smtClean="0"/>
              <a:t>Na úvod: </a:t>
            </a:r>
            <a:r>
              <a:rPr lang="cs-CZ" altLang="en-US" noProof="0" smtClean="0"/>
              <a:t>přehled o fázi</a:t>
            </a:r>
          </a:p>
          <a:p>
            <a:pPr marL="457200" indent="-457200">
              <a:buFont typeface="+mj-lt"/>
              <a:buAutoNum type="arabicPeriod"/>
            </a:pPr>
            <a:r>
              <a:rPr lang="cs-CZ" altLang="en-US" b="1" noProof="0" smtClean="0"/>
              <a:t>Základní informace: </a:t>
            </a:r>
            <a:r>
              <a:rPr lang="cs-CZ" altLang="en-US" noProof="0" smtClean="0"/>
              <a:t>další informace o obsahu, které vám pomohou např. při rozhodování, zda je nutné zadat práci externě </a:t>
            </a:r>
          </a:p>
          <a:p>
            <a:pPr marL="457200" indent="-457200">
              <a:buFont typeface="+mj-lt"/>
              <a:buAutoNum type="arabicPeriod"/>
            </a:pPr>
            <a:r>
              <a:rPr lang="cs-CZ" altLang="en-US" b="1" noProof="0" smtClean="0"/>
              <a:t>Podrobnější informace: </a:t>
            </a:r>
            <a:r>
              <a:rPr lang="cs-CZ" altLang="en-US" noProof="0" smtClean="0"/>
              <a:t>pokyny k provádění úkolů</a:t>
            </a:r>
            <a:endParaRPr lang="cs-CZ" noProof="0"/>
          </a:p>
        </p:txBody>
      </p:sp>
    </p:spTree>
    <p:extLst>
      <p:ext uri="{BB962C8B-B14F-4D97-AF65-F5344CB8AC3E}">
        <p14:creationId xmlns:p14="http://schemas.microsoft.com/office/powerpoint/2010/main" val="90476480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25</a:t>
            </a:fld>
            <a:endParaRPr lang="cs-CZ"/>
          </a:p>
        </p:txBody>
      </p:sp>
      <p:sp>
        <p:nvSpPr>
          <p:cNvPr id="4" name="Title 3"/>
          <p:cNvSpPr>
            <a:spLocks noGrp="1"/>
          </p:cNvSpPr>
          <p:nvPr>
            <p:ph type="title"/>
          </p:nvPr>
        </p:nvSpPr>
        <p:spPr/>
        <p:txBody>
          <a:bodyPr/>
          <a:lstStyle/>
          <a:p>
            <a:r>
              <a:rPr lang="cs-CZ" noProof="0" smtClean="0"/>
              <a:t>REACH 2018 </a:t>
            </a:r>
            <a:br/>
            <a:r>
              <a:rPr lang="cs-CZ" noProof="0" smtClean="0"/>
              <a:t>síť komunikátorů</a:t>
            </a:r>
            <a:endParaRPr lang="cs-CZ" noProof="0"/>
          </a:p>
        </p:txBody>
      </p:sp>
      <p:sp>
        <p:nvSpPr>
          <p:cNvPr id="6" name="Text Placeholder 2"/>
          <p:cNvSpPr>
            <a:spLocks noGrp="1"/>
          </p:cNvSpPr>
          <p:nvPr>
            <p:ph idx="1"/>
          </p:nvPr>
        </p:nvSpPr>
        <p:spPr>
          <a:xfrm>
            <a:off x="457200" y="1783357"/>
            <a:ext cx="8229600" cy="4525963"/>
          </a:xfrm>
        </p:spPr>
        <p:txBody>
          <a:bodyPr/>
          <a:lstStyle/>
          <a:p>
            <a:r>
              <a:rPr lang="cs-CZ" altLang="en-US" noProof="0" smtClean="0"/>
              <a:t>Zřízená za účelem:</a:t>
            </a:r>
          </a:p>
          <a:p>
            <a:pPr lvl="1">
              <a:buFont typeface="Verdana" panose="020b0604030504040204" pitchFamily="34" charset="0"/>
              <a:buChar char="-"/>
            </a:pPr>
            <a:r>
              <a:rPr lang="cs-CZ" altLang="en-US" noProof="0" smtClean="0"/>
              <a:t>plánování a koordinace informačních aktivit,</a:t>
            </a:r>
          </a:p>
          <a:p>
            <a:pPr lvl="1">
              <a:buFont typeface="Verdana" panose="020b0604030504040204" pitchFamily="34" charset="0"/>
              <a:buChar char="-"/>
            </a:pPr>
            <a:r>
              <a:rPr lang="cs-CZ" altLang="en-US" noProof="0" smtClean="0"/>
              <a:t>pomoci s vytvářením a distribucí materiálů ve všech jazycích EU,</a:t>
            </a:r>
          </a:p>
          <a:p>
            <a:pPr lvl="1">
              <a:buFont typeface="Verdana" panose="020b0604030504040204" pitchFamily="34" charset="0"/>
              <a:buChar char="-"/>
            </a:pPr>
            <a:r>
              <a:rPr lang="cs-CZ" altLang="en-US" noProof="0" smtClean="0"/>
              <a:t>shromažďování zpětné vazby cílových skupin,</a:t>
            </a:r>
          </a:p>
          <a:p>
            <a:pPr lvl="1">
              <a:buFont typeface="Verdana" panose="020b0604030504040204" pitchFamily="34" charset="0"/>
              <a:buChar char="-"/>
            </a:pPr>
            <a:r>
              <a:rPr lang="cs-CZ" altLang="en-US" noProof="0" smtClean="0"/>
              <a:t>měření dopadu koordinovaných aktivit.</a:t>
            </a:r>
          </a:p>
          <a:p>
            <a:r>
              <a:rPr lang="cs-CZ" altLang="en-US" noProof="0" smtClean="0"/>
              <a:t>ECHA, Evropská komise, členské státy, průmyslové organizace, Enterprise Europe Network, místní organizace</a:t>
            </a:r>
          </a:p>
          <a:p>
            <a:r>
              <a:rPr lang="cs-CZ" altLang="en-US" noProof="0" smtClean="0"/>
              <a:t>Aktivní od začátku roku 2015</a:t>
            </a:r>
            <a:endParaRPr lang="cs-CZ" altLang="en-US" noProof="0">
              <a:ea typeface="ＭＳ Ｐゴシック" pitchFamily="34" charset="-128"/>
              <a:cs typeface="Arial"/>
            </a:endParaRPr>
          </a:p>
        </p:txBody>
      </p:sp>
    </p:spTree>
    <p:extLst>
      <p:ext uri="{BB962C8B-B14F-4D97-AF65-F5344CB8AC3E}">
        <p14:creationId xmlns:p14="http://schemas.microsoft.com/office/powerpoint/2010/main" val="365157084"/>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26</a:t>
            </a:fld>
            <a:endParaRPr lang="cs-CZ"/>
          </a:p>
        </p:txBody>
      </p:sp>
      <p:sp>
        <p:nvSpPr>
          <p:cNvPr id="4" name="Title 3"/>
          <p:cNvSpPr>
            <a:spLocks noGrp="1"/>
          </p:cNvSpPr>
          <p:nvPr>
            <p:ph type="title"/>
          </p:nvPr>
        </p:nvSpPr>
        <p:spPr/>
        <p:txBody>
          <a:bodyPr/>
          <a:lstStyle/>
          <a:p>
            <a:r>
              <a:rPr lang="cs-CZ" noProof="0" smtClean="0"/>
              <a:t>Společné aktivity při zahájení jednotlivých fází</a:t>
            </a:r>
            <a:endParaRPr lang="cs-CZ" noProof="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7790" y="1521083"/>
            <a:ext cx="3728786" cy="1350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60416" y="3117822"/>
            <a:ext cx="2179568" cy="3033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23928" y="4384035"/>
            <a:ext cx="1765296" cy="1532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71600" y="4509120"/>
            <a:ext cx="2299241" cy="180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57737" y="1844824"/>
            <a:ext cx="2405667" cy="491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491880" y="3068960"/>
            <a:ext cx="2365857" cy="1138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75261" y="3068960"/>
            <a:ext cx="2192300" cy="1266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10073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27</a:t>
            </a:fld>
            <a:endParaRPr lang="cs-CZ"/>
          </a:p>
        </p:txBody>
      </p:sp>
      <p:sp>
        <p:nvSpPr>
          <p:cNvPr id="4" name="Title 3"/>
          <p:cNvSpPr>
            <a:spLocks noGrp="1"/>
          </p:cNvSpPr>
          <p:nvPr>
            <p:ph type="title"/>
          </p:nvPr>
        </p:nvSpPr>
        <p:spPr/>
        <p:txBody>
          <a:bodyPr/>
          <a:lstStyle/>
          <a:p>
            <a:r>
              <a:rPr lang="cs-CZ" noProof="0" smtClean="0"/>
              <a:t>Zvyšování informovanosti </a:t>
            </a:r>
            <a:br/>
            <a:r>
              <a:rPr lang="cs-CZ" noProof="0" smtClean="0"/>
              <a:t>různých cílových skupin</a:t>
            </a:r>
            <a:endParaRPr lang="cs-CZ" noProof="0"/>
          </a:p>
        </p:txBody>
      </p:sp>
      <p:grpSp>
        <p:nvGrpSpPr>
          <p:cNvPr id="6" name="Group 5"/>
          <p:cNvGrpSpPr/>
          <p:nvPr/>
        </p:nvGrpSpPr>
        <p:grpSpPr>
          <a:xfrm>
            <a:off x="5360537" y="1628800"/>
            <a:ext cx="2937148" cy="4443885"/>
            <a:chOff x="4951211" y="260648"/>
            <a:chExt cx="3998097" cy="6049093"/>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1211" y="260648"/>
              <a:ext cx="3008245" cy="420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69604" y="3501008"/>
              <a:ext cx="1979704" cy="280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539552" y="2111824"/>
            <a:ext cx="4464496" cy="3001170"/>
            <a:chOff x="179512" y="1852858"/>
            <a:chExt cx="8422795" cy="4679177"/>
          </a:xfrm>
        </p:grpSpPr>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9512" y="2565407"/>
              <a:ext cx="5611962" cy="396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458466">
              <a:off x="2980642" y="1852858"/>
              <a:ext cx="5621665" cy="395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15981057"/>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cs-CZ" noProof="0" smtClean="0"/>
              <a:t>Obsah</a:t>
            </a:r>
            <a:endParaRPr lang="cs-CZ" noProof="0"/>
          </a:p>
        </p:txBody>
      </p:sp>
      <p:sp>
        <p:nvSpPr>
          <p:cNvPr id="3" name="Content Placeholder 2"/>
          <p:cNvSpPr>
            <a:spLocks noGrp="1"/>
          </p:cNvSpPr>
          <p:nvPr>
            <p:ph idx="1"/>
          </p:nvPr>
        </p:nvSpPr>
        <p:spPr>
          <a:xfrm>
            <a:off x="457200" y="1600200"/>
            <a:ext cx="5050904" cy="4525963"/>
          </a:xfrm>
        </p:spPr>
        <p:txBody>
          <a:bodyPr/>
          <a:lstStyle/>
          <a:p>
            <a:pPr>
              <a:lnSpc>
                <a:spcPct val="150000"/>
              </a:lnSpc>
              <a:spcBef>
                <a:spcPct val="0"/>
              </a:spcBef>
              <a:tabLst>
                <a:tab pos="538163"/>
              </a:tabLst>
            </a:pPr>
            <a:r>
              <a:rPr lang="cs-CZ" noProof="0" smtClean="0"/>
              <a:t>Souvislosti</a:t>
            </a:r>
          </a:p>
          <a:p>
            <a:pPr>
              <a:lnSpc>
                <a:spcPct val="150000"/>
              </a:lnSpc>
              <a:spcBef>
                <a:spcPct val="0"/>
              </a:spcBef>
              <a:tabLst>
                <a:tab pos="538163"/>
              </a:tabLst>
            </a:pPr>
            <a:r>
              <a:rPr lang="cs-CZ" noProof="0" smtClean="0"/>
              <a:t>Registrace podle nařízení REACH do roku 2018</a:t>
            </a:r>
          </a:p>
          <a:p>
            <a:pPr>
              <a:lnSpc>
                <a:spcPct val="150000"/>
              </a:lnSpc>
              <a:spcBef>
                <a:spcPct val="0"/>
              </a:spcBef>
              <a:tabLst>
                <a:tab pos="538163"/>
              </a:tabLst>
            </a:pPr>
            <a:r>
              <a:rPr lang="cs-CZ" noProof="0" smtClean="0"/>
              <a:t>Plán REACH 2018 agentury ECHA</a:t>
            </a:r>
          </a:p>
          <a:p>
            <a:pPr>
              <a:lnSpc>
                <a:spcPct val="150000"/>
              </a:lnSpc>
              <a:spcBef>
                <a:spcPct val="0"/>
              </a:spcBef>
              <a:tabLst>
                <a:tab pos="538163"/>
              </a:tabLst>
            </a:pPr>
            <a:r>
              <a:rPr lang="cs-CZ" noProof="0" smtClean="0"/>
              <a:t>Šest fází k úspěšné registraci</a:t>
            </a:r>
          </a:p>
          <a:p>
            <a:pPr>
              <a:lnSpc>
                <a:spcPct val="150000"/>
              </a:lnSpc>
              <a:spcBef>
                <a:spcPct val="0"/>
              </a:spcBef>
              <a:tabLst>
                <a:tab pos="538163"/>
              </a:tabLst>
            </a:pPr>
            <a:r>
              <a:rPr lang="cs-CZ" noProof="0" smtClean="0"/>
              <a:t>Komunikace ohledně REACH 2018</a:t>
            </a:r>
            <a:r>
              <a:rPr lang="en-US" noProof="0" smtClean="0"/>
              <a:t>	</a:t>
            </a:r>
            <a:endParaRPr lang="cs-CZ" noProof="0"/>
          </a:p>
        </p:txBody>
      </p:sp>
      <p:sp>
        <p:nvSpPr>
          <p:cNvPr id="5" name="Slide Number Placeholder 4"/>
          <p:cNvSpPr>
            <a:spLocks noGrp="1"/>
          </p:cNvSpPr>
          <p:nvPr>
            <p:ph type="sldNum" sz="quarter" idx="12"/>
          </p:nvPr>
        </p:nvSpPr>
        <p:spPr/>
        <p:txBody>
          <a:bodyPr/>
          <a:lstStyle/>
          <a:p>
            <a:fld id="{53FE240C-791C-4FA0-BA72-1FE57C9E7D13}" type="slidenum">
              <a:rPr lang="en-GB" smtClean="0"/>
              <a:t>3</a:t>
            </a:fld>
            <a:endParaRPr lang="cs-CZ"/>
          </a:p>
        </p:txBody>
      </p:sp>
      <p:pic>
        <p:nvPicPr>
          <p:cNvPr id="6" name="Picture 2" descr="\\echa\data\Directorates\A-shared\- Unit A3\10.2.5 Production of Publication materials; social media, audiovisuals and proof reading\Photos\Photos_contact unit A3\Graphs_illustrations\German_workshop\EN\all_wwwww_EN.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6035" y="1988840"/>
            <a:ext cx="3112429" cy="329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94592"/>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cs-CZ" noProof="0" smtClean="0"/>
              <a:t>Souvislosti</a:t>
            </a:r>
            <a:endParaRPr lang="cs-CZ" noProof="0"/>
          </a:p>
        </p:txBody>
      </p:sp>
    </p:spTree>
    <p:extLst>
      <p:ext uri="{BB962C8B-B14F-4D97-AF65-F5344CB8AC3E}">
        <p14:creationId xmlns:p14="http://schemas.microsoft.com/office/powerpoint/2010/main" val="103402888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p:txBody>
          <a:bodyPr>
            <a:normAutofit fontScale="92500" lnSpcReduction="10000"/>
          </a:bodyPr>
          <a:lstStyle/>
          <a:p>
            <a:pPr>
              <a:spcBef>
                <a:spcPts val="600"/>
              </a:spcBef>
              <a:spcAft>
                <a:spcPts val="600"/>
              </a:spcAft>
            </a:pPr>
            <a:r>
              <a:rPr lang="cs-CZ" noProof="0" smtClean="0"/>
              <a:t>Znalost nebezpečnosti a použití látek je předpokladem pro odpovědné jednání.</a:t>
            </a:r>
          </a:p>
          <a:p>
            <a:pPr>
              <a:spcBef>
                <a:spcPts val="600"/>
              </a:spcBef>
              <a:spcAft>
                <a:spcPts val="600"/>
              </a:spcAft>
            </a:pPr>
            <a:r>
              <a:rPr lang="cs-CZ" noProof="0" smtClean="0"/>
              <a:t>Nařízení REACH klade důkazní břemeno na jednotlivé společnosti – musejí prokázat, že jejich látky je možné bezpečně používat.</a:t>
            </a:r>
          </a:p>
          <a:p>
            <a:pPr>
              <a:spcBef>
                <a:spcPts val="600"/>
              </a:spcBef>
              <a:spcAft>
                <a:spcPts val="600"/>
              </a:spcAft>
            </a:pPr>
            <a:r>
              <a:rPr lang="cs-CZ" noProof="0" smtClean="0"/>
              <a:t>Společnosti shromažďují informace, analyzují je a dokumentují své závěry v registrační dokumentaci.</a:t>
            </a:r>
          </a:p>
          <a:p>
            <a:pPr>
              <a:spcBef>
                <a:spcPts val="600"/>
              </a:spcBef>
              <a:spcAft>
                <a:spcPts val="600"/>
              </a:spcAft>
            </a:pPr>
            <a:r>
              <a:rPr lang="cs-CZ" noProof="0" smtClean="0"/>
              <a:t>Informace z registrací používají orgány a zveřejňují se na internetových stránkách agentury ECHA.</a:t>
            </a:r>
          </a:p>
          <a:p>
            <a:pPr>
              <a:spcBef>
                <a:spcPts val="600"/>
              </a:spcBef>
              <a:spcAft>
                <a:spcPts val="600"/>
              </a:spcAft>
            </a:pPr>
            <a:r>
              <a:rPr lang="cs-CZ" noProof="0" smtClean="0"/>
              <a:t>Registrace chemických látek, které jsou již na evropském trhu, probíhá postupně: 2010, 2013 a 2018.</a:t>
            </a:r>
          </a:p>
          <a:p>
            <a:pPr algn="just">
              <a:spcBef>
                <a:spcPts val="600"/>
              </a:spcBef>
              <a:spcAft>
                <a:spcPts val="600"/>
              </a:spcAft>
            </a:pPr>
            <a:endParaRPr lang="cs-CZ" noProof="0"/>
          </a:p>
          <a:p>
            <a:endParaRPr lang="cs-CZ" noProof="0"/>
          </a:p>
        </p:txBody>
      </p:sp>
      <p:sp>
        <p:nvSpPr>
          <p:cNvPr id="2" name="Slide Number Placeholder 1"/>
          <p:cNvSpPr>
            <a:spLocks noGrp="1"/>
          </p:cNvSpPr>
          <p:nvPr>
            <p:ph type="sldNum" sz="quarter" idx="12"/>
          </p:nvPr>
        </p:nvSpPr>
        <p:spPr/>
        <p:txBody>
          <a:bodyPr/>
          <a:lstStyle/>
          <a:p>
            <a:fld id="{53FE240C-791C-4FA0-BA72-1FE57C9E7D13}" type="slidenum">
              <a:rPr lang="en-GB" smtClean="0"/>
              <a:t>5</a:t>
            </a:fld>
            <a:endParaRPr lang="cs-CZ"/>
          </a:p>
        </p:txBody>
      </p:sp>
      <p:sp>
        <p:nvSpPr>
          <p:cNvPr id="4" name="Title 3"/>
          <p:cNvSpPr>
            <a:spLocks noGrp="1"/>
          </p:cNvSpPr>
          <p:nvPr>
            <p:ph type="title"/>
          </p:nvPr>
        </p:nvSpPr>
        <p:spPr>
          <a:xfrm>
            <a:off x="395536" y="476672"/>
            <a:ext cx="7355160" cy="1143000"/>
          </a:xfrm>
        </p:spPr>
        <p:txBody>
          <a:bodyPr/>
          <a:lstStyle/>
          <a:p>
            <a:r>
              <a:rPr lang="cs-CZ" noProof="0" smtClean="0"/>
              <a:t>Registrace podle nařízení REACH</a:t>
            </a:r>
            <a:endParaRPr lang="cs-CZ" noProof="0"/>
          </a:p>
        </p:txBody>
      </p:sp>
    </p:spTree>
    <p:extLst>
      <p:ext uri="{BB962C8B-B14F-4D97-AF65-F5344CB8AC3E}">
        <p14:creationId xmlns:p14="http://schemas.microsoft.com/office/powerpoint/2010/main" val="1684080388"/>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6</a:t>
            </a:fld>
            <a:endParaRPr lang="cs-CZ"/>
          </a:p>
        </p:txBody>
      </p:sp>
      <p:sp>
        <p:nvSpPr>
          <p:cNvPr id="4" name="Title 3"/>
          <p:cNvSpPr>
            <a:spLocks noGrp="1"/>
          </p:cNvSpPr>
          <p:nvPr>
            <p:ph type="title"/>
          </p:nvPr>
        </p:nvSpPr>
        <p:spPr>
          <a:xfrm>
            <a:off x="467544" y="188640"/>
            <a:ext cx="8229600" cy="1143000"/>
          </a:xfrm>
        </p:spPr>
        <p:txBody>
          <a:bodyPr/>
          <a:lstStyle/>
          <a:p>
            <a:r>
              <a:rPr lang="cs-CZ" sz="2400" noProof="0" smtClean="0"/>
              <a:t>Tok informací z registrace</a:t>
            </a:r>
            <a:endParaRPr lang="cs-CZ" sz="2400" noProof="0"/>
          </a:p>
        </p:txBody>
      </p:sp>
      <p:pic>
        <p:nvPicPr>
          <p:cNvPr id="36" name="Picture 2" descr="\\echa\data\Directorates\A-shared\- Unit A3\10.2.5 Production of Publication materials; social media, audiovisuals and proof reading\Photos\Photos_contact unit A3\Graphs_illustrations\German_workshop\EN\why.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617622">
            <a:off x="7440464" y="78246"/>
            <a:ext cx="1501459" cy="16144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cha\data\users\u08103\Roaming Profile\Desktop\information_on_chemicals.png"/>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61278" y="1342158"/>
            <a:ext cx="6675018" cy="478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8121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7</a:t>
            </a:fld>
            <a:endParaRPr lang="cs-CZ"/>
          </a:p>
        </p:txBody>
      </p:sp>
      <p:sp>
        <p:nvSpPr>
          <p:cNvPr id="4" name="Title 3"/>
          <p:cNvSpPr>
            <a:spLocks noGrp="1"/>
          </p:cNvSpPr>
          <p:nvPr>
            <p:ph type="title"/>
          </p:nvPr>
        </p:nvSpPr>
        <p:spPr>
          <a:xfrm>
            <a:off x="179512" y="260648"/>
            <a:ext cx="8424936" cy="1217298"/>
          </a:xfrm>
        </p:spPr>
        <p:txBody>
          <a:bodyPr/>
          <a:lstStyle/>
          <a:p>
            <a:r>
              <a:rPr lang="cs-CZ" noProof="0" smtClean="0"/>
              <a:t>Veřejné informace o chemických látkách pocházejí z registrací</a:t>
            </a:r>
            <a:endParaRPr lang="cs-CZ" noProof="0"/>
          </a:p>
        </p:txBody>
      </p:sp>
      <p:grpSp>
        <p:nvGrpSpPr>
          <p:cNvPr id="6" name="Group 1"/>
          <p:cNvGrpSpPr/>
          <p:nvPr/>
        </p:nvGrpSpPr>
        <p:grpSpPr>
          <a:xfrm>
            <a:off x="7007423" y="1366838"/>
            <a:ext cx="1597025" cy="1557337"/>
            <a:chOff x="539440" y="2155825"/>
            <a:chExt cx="1597132" cy="1557579"/>
          </a:xfrm>
        </p:grpSpPr>
        <p:sp>
          <p:nvSpPr>
            <p:cNvPr id="7" name="Oval 39"/>
            <p:cNvSpPr>
              <a:spLocks noChangeArrowheads="1"/>
            </p:cNvSpPr>
            <p:nvPr/>
          </p:nvSpPr>
          <p:spPr bwMode="auto">
            <a:xfrm>
              <a:off x="539440" y="2155825"/>
              <a:ext cx="1597132" cy="1557579"/>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sp>
          <p:nvSpPr>
            <p:cNvPr id="8" name="Oval 40"/>
            <p:cNvSpPr>
              <a:spLocks noChangeArrowheads="1"/>
            </p:cNvSpPr>
            <p:nvPr/>
          </p:nvSpPr>
          <p:spPr bwMode="auto">
            <a:xfrm>
              <a:off x="653740" y="2266950"/>
              <a:ext cx="1362182" cy="13284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pic>
          <p:nvPicPr>
            <p:cNvPr id="9" name="Picture 2" descr="http://0.tqn.com/d/chemistry/1/0/O/5/1/bisphenol_a.jpg">
              <a:hlinkClick r:id="rId4"/>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719" y="2717645"/>
              <a:ext cx="1152128" cy="44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Left Arrow 2"/>
          <p:cNvSpPr>
            <a:spLocks noChangeArrowheads="1"/>
          </p:cNvSpPr>
          <p:nvPr/>
        </p:nvSpPr>
        <p:spPr bwMode="auto">
          <a:xfrm>
            <a:off x="5940225" y="1989138"/>
            <a:ext cx="756047" cy="319087"/>
          </a:xfrm>
          <a:prstGeom prst="leftArrow">
            <a:avLst>
              <a:gd name="adj1" fmla="val 50000"/>
              <a:gd name="adj2" fmla="val 50084"/>
            </a:avLst>
          </a:prstGeom>
          <a:noFill/>
          <a:ln w="9525" algn="ctr">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sp>
        <p:nvSpPr>
          <p:cNvPr id="11" name="Title 1"/>
          <p:cNvSpPr txBox="1"/>
          <p:nvPr/>
        </p:nvSpPr>
        <p:spPr bwMode="auto">
          <a:xfrm>
            <a:off x="107504" y="2039598"/>
            <a:ext cx="3384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cs-CZ" altLang="en-US" sz="1600" b="1">
                <a:solidFill>
                  <a:srgbClr val="0046AD"/>
                </a:solidFill>
              </a:rPr>
              <a:t>Informační karta</a:t>
            </a:r>
          </a:p>
        </p:txBody>
      </p:sp>
      <p:sp>
        <p:nvSpPr>
          <p:cNvPr id="12" name="Title 1"/>
          <p:cNvSpPr txBox="1"/>
          <p:nvPr/>
        </p:nvSpPr>
        <p:spPr bwMode="auto">
          <a:xfrm>
            <a:off x="107504" y="4100627"/>
            <a:ext cx="2305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cs-CZ" altLang="en-US" sz="1600" b="1">
                <a:solidFill>
                  <a:srgbClr val="0046AD"/>
                </a:solidFill>
              </a:rPr>
              <a:t>Stručný profil</a:t>
            </a:r>
          </a:p>
        </p:txBody>
      </p:sp>
      <p:grpSp>
        <p:nvGrpSpPr>
          <p:cNvPr id="13" name="Group 15"/>
          <p:cNvGrpSpPr/>
          <p:nvPr/>
        </p:nvGrpSpPr>
        <p:grpSpPr>
          <a:xfrm>
            <a:off x="1756717" y="5557134"/>
            <a:ext cx="863600" cy="1000777"/>
            <a:chOff x="1511575" y="3526359"/>
            <a:chExt cx="864119" cy="1021351"/>
          </a:xfrm>
        </p:grpSpPr>
        <p:pic>
          <p:nvPicPr>
            <p:cNvPr id="14"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359"/>
              <a:ext cx="504070" cy="50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7"/>
            <p:cNvSpPr txBox="1">
              <a:spLocks noChangeArrowheads="1"/>
            </p:cNvSpPr>
            <p:nvPr/>
          </p:nvSpPr>
          <p:spPr bwMode="auto">
            <a:xfrm>
              <a:off x="1511575" y="4202196"/>
              <a:ext cx="864119" cy="34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cs-CZ" altLang="en-US" sz="800">
                  <a:solidFill>
                    <a:srgbClr val="000000"/>
                  </a:solidFill>
                </a:rPr>
                <a:t>Registrační dokumentace</a:t>
              </a:r>
            </a:p>
          </p:txBody>
        </p:sp>
      </p:grpSp>
      <p:grpSp>
        <p:nvGrpSpPr>
          <p:cNvPr id="16" name="Group 15"/>
          <p:cNvGrpSpPr/>
          <p:nvPr/>
        </p:nvGrpSpPr>
        <p:grpSpPr>
          <a:xfrm>
            <a:off x="2771800" y="5550183"/>
            <a:ext cx="865187" cy="873293"/>
            <a:chOff x="1511575" y="3525698"/>
            <a:chExt cx="864119" cy="891942"/>
          </a:xfrm>
        </p:grpSpPr>
        <p:pic>
          <p:nvPicPr>
            <p:cNvPr id="17"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5698"/>
              <a:ext cx="504070" cy="50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cs-CZ" altLang="en-US" sz="800">
                  <a:solidFill>
                    <a:srgbClr val="000000"/>
                  </a:solidFill>
                </a:rPr>
                <a:t>Seznam CoRAP</a:t>
              </a:r>
            </a:p>
          </p:txBody>
        </p:sp>
      </p:grpSp>
      <p:grpSp>
        <p:nvGrpSpPr>
          <p:cNvPr id="19" name="Group 18"/>
          <p:cNvGrpSpPr/>
          <p:nvPr/>
        </p:nvGrpSpPr>
        <p:grpSpPr>
          <a:xfrm>
            <a:off x="3784923" y="5542978"/>
            <a:ext cx="865187" cy="994410"/>
            <a:chOff x="1511575" y="3525896"/>
            <a:chExt cx="864119" cy="1014854"/>
          </a:xfrm>
        </p:grpSpPr>
        <p:pic>
          <p:nvPicPr>
            <p:cNvPr id="20"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5896"/>
              <a:ext cx="504070" cy="50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cs-CZ" altLang="en-US" sz="800">
                  <a:solidFill>
                    <a:srgbClr val="000000"/>
                  </a:solidFill>
                </a:rPr>
                <a:t>Seznam látek podléhajících povolení</a:t>
              </a:r>
            </a:p>
          </p:txBody>
        </p:sp>
      </p:grpSp>
      <p:grpSp>
        <p:nvGrpSpPr>
          <p:cNvPr id="22" name="Group 21"/>
          <p:cNvGrpSpPr/>
          <p:nvPr/>
        </p:nvGrpSpPr>
        <p:grpSpPr>
          <a:xfrm>
            <a:off x="4800601" y="5542978"/>
            <a:ext cx="863600" cy="873845"/>
            <a:chOff x="1511575" y="3526567"/>
            <a:chExt cx="864119" cy="891073"/>
          </a:xfrm>
        </p:grpSpPr>
        <p:pic>
          <p:nvPicPr>
            <p:cNvPr id="23"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567"/>
              <a:ext cx="504070"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cs-CZ" altLang="en-US" sz="800">
                  <a:solidFill>
                    <a:srgbClr val="000000"/>
                  </a:solidFill>
                </a:rPr>
                <a:t>Seznam látek podléhajících omezení</a:t>
              </a:r>
            </a:p>
          </p:txBody>
        </p:sp>
      </p:grpSp>
      <p:grpSp>
        <p:nvGrpSpPr>
          <p:cNvPr id="25" name="Group 24"/>
          <p:cNvGrpSpPr/>
          <p:nvPr/>
        </p:nvGrpSpPr>
        <p:grpSpPr>
          <a:xfrm>
            <a:off x="5802238" y="5542978"/>
            <a:ext cx="865188" cy="995479"/>
            <a:chOff x="1511575" y="3526255"/>
            <a:chExt cx="864119" cy="1014495"/>
          </a:xfrm>
        </p:grpSpPr>
        <p:pic>
          <p:nvPicPr>
            <p:cNvPr id="26"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255"/>
              <a:ext cx="504070" cy="50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cs-CZ" altLang="en-US" sz="800">
                  <a:solidFill>
                    <a:srgbClr val="000000"/>
                  </a:solidFill>
                </a:rPr>
                <a:t>Harmonizovaná klasifikace a označení</a:t>
              </a:r>
            </a:p>
          </p:txBody>
        </p:sp>
      </p:grpSp>
      <p:grpSp>
        <p:nvGrpSpPr>
          <p:cNvPr id="28" name="Group 27"/>
          <p:cNvGrpSpPr/>
          <p:nvPr/>
        </p:nvGrpSpPr>
        <p:grpSpPr>
          <a:xfrm>
            <a:off x="6810350" y="5542978"/>
            <a:ext cx="865188" cy="995479"/>
            <a:chOff x="1511575" y="3526255"/>
            <a:chExt cx="864119" cy="1014495"/>
          </a:xfrm>
        </p:grpSpPr>
        <p:pic>
          <p:nvPicPr>
            <p:cNvPr id="29"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255"/>
              <a:ext cx="504070" cy="50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cs-CZ" altLang="en-US" sz="800">
                  <a:solidFill>
                    <a:srgbClr val="000000"/>
                  </a:solidFill>
                </a:rPr>
                <a:t>Schválené účinné látky</a:t>
              </a:r>
            </a:p>
          </p:txBody>
        </p:sp>
      </p:grpSp>
      <p:grpSp>
        <p:nvGrpSpPr>
          <p:cNvPr id="31" name="Group 30"/>
          <p:cNvGrpSpPr/>
          <p:nvPr/>
        </p:nvGrpSpPr>
        <p:grpSpPr>
          <a:xfrm>
            <a:off x="7838604" y="5542978"/>
            <a:ext cx="863600" cy="873845"/>
            <a:chOff x="1511575" y="3526567"/>
            <a:chExt cx="864119" cy="891073"/>
          </a:xfrm>
        </p:grpSpPr>
        <p:pic>
          <p:nvPicPr>
            <p:cNvPr id="32"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567"/>
              <a:ext cx="504070"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cs-CZ" altLang="en-US" sz="800">
                  <a:solidFill>
                    <a:srgbClr val="000000"/>
                  </a:solidFill>
                </a:rPr>
                <a:t>Příloha I nařízení PIC</a:t>
              </a:r>
            </a:p>
          </p:txBody>
        </p:sp>
      </p:grpSp>
      <p:sp>
        <p:nvSpPr>
          <p:cNvPr id="34" name="Title 1"/>
          <p:cNvSpPr txBox="1"/>
          <p:nvPr/>
        </p:nvSpPr>
        <p:spPr bwMode="auto">
          <a:xfrm>
            <a:off x="107504" y="5825579"/>
            <a:ext cx="18291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cs-CZ" altLang="en-US" sz="1600" b="1">
                <a:solidFill>
                  <a:srgbClr val="0046AD"/>
                </a:solidFill>
              </a:rPr>
              <a:t>Zdrojové údaje</a:t>
            </a:r>
          </a:p>
        </p:txBody>
      </p:sp>
      <p:pic>
        <p:nvPicPr>
          <p:cNvPr id="35" name="Picture 2" descr="\\echa\data\users\u11111\Roaming Profile\Desktop\FINAL_GUI\screenshots\infocard.jp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424549" y="1625260"/>
            <a:ext cx="2294899" cy="14907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189012" y="3356992"/>
            <a:ext cx="275114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42715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764704"/>
            <a:ext cx="7715200" cy="1143000"/>
          </a:xfrm>
        </p:spPr>
        <p:txBody>
          <a:bodyPr/>
          <a:lstStyle/>
          <a:p>
            <a:r>
              <a:rPr lang="cs-CZ" noProof="0" smtClean="0"/>
              <a:t>Registrace podle nařízení REACH do roku 2018</a:t>
            </a:r>
            <a:endParaRPr lang="cs-CZ" noProof="0"/>
          </a:p>
        </p:txBody>
      </p:sp>
    </p:spTree>
    <p:extLst>
      <p:ext uri="{BB962C8B-B14F-4D97-AF65-F5344CB8AC3E}">
        <p14:creationId xmlns:p14="http://schemas.microsoft.com/office/powerpoint/2010/main" val="131856632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a:xfrm>
            <a:off x="457200" y="1600200"/>
            <a:ext cx="8507288" cy="4781128"/>
          </a:xfrm>
        </p:spPr>
        <p:txBody>
          <a:bodyPr>
            <a:normAutofit fontScale="85000" lnSpcReduction="20000"/>
          </a:bodyPr>
          <a:lstStyle/>
          <a:p>
            <a:pPr>
              <a:spcBef>
                <a:spcPts val="600"/>
              </a:spcBef>
              <a:spcAft>
                <a:spcPts val="1200"/>
              </a:spcAft>
            </a:pPr>
            <a:r>
              <a:rPr lang="cs-CZ" sz="2800" noProof="0" smtClean="0"/>
              <a:t>Třetí a poslední lhůta k registraci zavedených látek</a:t>
            </a:r>
          </a:p>
          <a:p>
            <a:pPr>
              <a:spcBef>
                <a:spcPts val="600"/>
              </a:spcBef>
              <a:spcAft>
                <a:spcPts val="1200"/>
              </a:spcAft>
            </a:pPr>
            <a:r>
              <a:rPr lang="cs-CZ" sz="2800" noProof="0" smtClean="0"/>
              <a:t>Týká se: Společností, které vyrábějí/dovážejí látky v množství od 1 do 100 tun ročně a předběžně je zaregistrovaly.</a:t>
            </a:r>
          </a:p>
          <a:p>
            <a:pPr>
              <a:spcBef>
                <a:spcPts val="600"/>
              </a:spcBef>
              <a:spcAft>
                <a:spcPts val="1200"/>
              </a:spcAft>
            </a:pPr>
            <a:r>
              <a:rPr lang="cs-CZ" sz="2800" noProof="0" smtClean="0"/>
              <a:t>Co je nového?</a:t>
            </a:r>
          </a:p>
          <a:p>
            <a:pPr lvl="1">
              <a:spcBef>
                <a:spcPct val="25000"/>
              </a:spcBef>
              <a:spcAft>
                <a:spcPts val="600"/>
              </a:spcAft>
              <a:tabLst>
                <a:tab pos="388938"/>
                <a:tab pos="576263"/>
              </a:tabLst>
            </a:pPr>
            <a:r>
              <a:rPr lang="cs-CZ" altLang="en-US" noProof="0" smtClean="0">
                <a:solidFill>
                  <a:srgbClr val="000000"/>
                </a:solidFill>
              </a:rPr>
              <a:t>vyšší procento malých a středních podniků (MSP), </a:t>
            </a:r>
          </a:p>
          <a:p>
            <a:pPr lvl="1">
              <a:spcBef>
                <a:spcPct val="25000"/>
              </a:spcBef>
              <a:spcAft>
                <a:spcPts val="600"/>
              </a:spcAft>
              <a:tabLst>
                <a:tab pos="388938"/>
                <a:tab pos="576263"/>
              </a:tabLst>
            </a:pPr>
            <a:r>
              <a:rPr lang="cs-CZ" altLang="en-US" noProof="0" smtClean="0">
                <a:solidFill>
                  <a:srgbClr val="000000"/>
                </a:solidFill>
              </a:rPr>
              <a:t>mnoho MSP by mohlo poprvé zvažovat, že se stanou hlavními žadateli o registraci,</a:t>
            </a:r>
          </a:p>
          <a:p>
            <a:pPr lvl="1">
              <a:spcBef>
                <a:spcPct val="25000"/>
              </a:spcBef>
              <a:spcAft>
                <a:spcPts val="600"/>
              </a:spcAft>
              <a:tabLst>
                <a:tab pos="388938"/>
                <a:tab pos="576263"/>
              </a:tabLst>
            </a:pPr>
            <a:r>
              <a:rPr lang="cs-CZ" altLang="en-US" noProof="0" smtClean="0">
                <a:solidFill>
                  <a:srgbClr val="000000"/>
                </a:solidFill>
              </a:rPr>
              <a:t>mnoho malých fór SIEF / žadatelů o registraci samotných v SIEF,</a:t>
            </a:r>
          </a:p>
          <a:p>
            <a:pPr lvl="1">
              <a:spcBef>
                <a:spcPct val="25000"/>
              </a:spcBef>
              <a:spcAft>
                <a:spcPts val="600"/>
              </a:spcAft>
              <a:tabLst>
                <a:tab pos="388938"/>
                <a:tab pos="576263"/>
              </a:tabLst>
            </a:pPr>
            <a:r>
              <a:rPr lang="cs-CZ" altLang="en-US" noProof="0" smtClean="0">
                <a:solidFill>
                  <a:srgbClr val="000000"/>
                </a:solidFill>
              </a:rPr>
              <a:t>méně informací </a:t>
            </a:r>
            <a:r>
              <a:rPr lang="en-GB" altLang="en-US" noProof="0" smtClean="0">
                <a:solidFill>
                  <a:srgbClr val="000000"/>
                </a:solidFill>
                <a:sym typeface="Wingdings" panose="05000000000000000000" pitchFamily="2" charset="2"/>
              </a:rPr>
              <a:t></a:t>
            </a:r>
            <a:r>
              <a:rPr lang="cs-CZ" altLang="en-US" noProof="0" smtClean="0">
                <a:solidFill>
                  <a:srgbClr val="000000"/>
                </a:solidFill>
              </a:rPr>
              <a:t> potřeba generování nových údajů,</a:t>
            </a:r>
          </a:p>
          <a:p>
            <a:pPr lvl="1">
              <a:spcBef>
                <a:spcPct val="25000"/>
              </a:spcBef>
              <a:spcAft>
                <a:spcPts val="600"/>
              </a:spcAft>
              <a:tabLst>
                <a:tab pos="388938"/>
                <a:tab pos="576263"/>
              </a:tabLst>
            </a:pPr>
            <a:r>
              <a:rPr lang="cs-CZ" altLang="en-US" noProof="0" smtClean="0">
                <a:solidFill>
                  <a:srgbClr val="000000"/>
                </a:solidFill>
              </a:rPr>
              <a:t>různé úrovně odvětvových organizací,</a:t>
            </a:r>
          </a:p>
          <a:p>
            <a:pPr lvl="1">
              <a:spcBef>
                <a:spcPct val="25000"/>
              </a:spcBef>
              <a:spcAft>
                <a:spcPts val="600"/>
              </a:spcAft>
              <a:tabLst>
                <a:tab pos="388938"/>
                <a:tab pos="576263"/>
              </a:tabLst>
            </a:pPr>
            <a:r>
              <a:rPr lang="cs-CZ" altLang="en-US" noProof="0" smtClean="0">
                <a:solidFill>
                  <a:srgbClr val="000000"/>
                </a:solidFill>
              </a:rPr>
              <a:t>nová hospodářská a politická situace.</a:t>
            </a:r>
          </a:p>
          <a:p>
            <a:pPr algn="just">
              <a:spcBef>
                <a:spcPts val="600"/>
              </a:spcBef>
              <a:spcAft>
                <a:spcPts val="1200"/>
              </a:spcAft>
            </a:pPr>
            <a:endParaRPr lang="cs-CZ" noProof="0"/>
          </a:p>
        </p:txBody>
      </p:sp>
      <p:sp>
        <p:nvSpPr>
          <p:cNvPr id="2" name="Slide Number Placeholder 1"/>
          <p:cNvSpPr>
            <a:spLocks noGrp="1"/>
          </p:cNvSpPr>
          <p:nvPr>
            <p:ph type="sldNum" sz="quarter" idx="12"/>
          </p:nvPr>
        </p:nvSpPr>
        <p:spPr/>
        <p:txBody>
          <a:bodyPr/>
          <a:lstStyle/>
          <a:p>
            <a:fld id="{53FE240C-791C-4FA0-BA72-1FE57C9E7D13}" type="slidenum">
              <a:rPr lang="en-GB" smtClean="0"/>
              <a:t>9</a:t>
            </a:fld>
            <a:endParaRPr lang="cs-CZ"/>
          </a:p>
        </p:txBody>
      </p:sp>
      <p:sp>
        <p:nvSpPr>
          <p:cNvPr id="4" name="Title 3"/>
          <p:cNvSpPr>
            <a:spLocks noGrp="1"/>
          </p:cNvSpPr>
          <p:nvPr>
            <p:ph type="title"/>
          </p:nvPr>
        </p:nvSpPr>
        <p:spPr/>
        <p:txBody>
          <a:bodyPr/>
          <a:lstStyle/>
          <a:p>
            <a:r>
              <a:rPr lang="cs-CZ" noProof="0" smtClean="0"/>
              <a:t>REACH 2018</a:t>
            </a:r>
            <a:endParaRPr lang="cs-CZ" noProof="0"/>
          </a:p>
        </p:txBody>
      </p:sp>
    </p:spTree>
    <p:extLst>
      <p:ext uri="{BB962C8B-B14F-4D97-AF65-F5344CB8AC3E}">
        <p14:creationId xmlns:p14="http://schemas.microsoft.com/office/powerpoint/2010/main" val="759049128"/>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ACTV10-6-53894</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Internal</TermName>
          <TermId>a0307bc2-faf9-4068-8aeb-b713e4fa2a0f</TermId>
        </TermInfo>
      </Terms>
    </ECHASecClassTaxHTField0>
    <_dlc_DocIdUrl xmlns="b80ede5c-af4c-4bf2-9a87-706a3579dc11">
      <Url>https://activity.echa.europa.eu/sites/act-10/process-10-11/_layouts/DocIdRedir.aspx?ID=ACTV10-6-53894</Url>
      <Description>ACTV10-6-53894</Description>
    </_dlc_DocIdUrl>
    <ECHACategoryTaxHTField0 xmlns="1a101ee2-a8a8-4e0f-bfd9-aff15f9bc839">
      <Terms xmlns="http://schemas.microsoft.com/office/infopath/2007/PartnerControls"/>
    </ECHACategoryTaxHTField0>
  </documentManagement>
</p:properties>
</file>

<file path=customXml/itemProps1.xml><?xml version="1.0" encoding="utf-8"?>
<ds:datastoreItem xmlns:ds="http://schemas.openxmlformats.org/officeDocument/2006/customXml" ds:itemID="{3AC6B7AA-5129-4B5D-925F-ADFB35645A32}">
  <ds:schemaRefs/>
</ds:datastoreItem>
</file>

<file path=customXml/itemProps2.xml><?xml version="1.0" encoding="utf-8"?>
<ds:datastoreItem xmlns:ds="http://schemas.openxmlformats.org/officeDocument/2006/customXml" ds:itemID="{C661D9F9-A681-4970-9AB3-BB2CEB580C4E}">
  <ds:schemaRefs/>
</ds:datastoreItem>
</file>

<file path=customXml/itemProps3.xml><?xml version="1.0" encoding="utf-8"?>
<ds:datastoreItem xmlns:ds="http://schemas.openxmlformats.org/officeDocument/2006/customXml" ds:itemID="{393C2A4F-378A-406C-8017-7706C7BE96B5}">
  <ds:schemaRefs/>
</ds:datastoreItem>
</file>

<file path=customXml/itemProps4.xml><?xml version="1.0" encoding="utf-8"?>
<ds:datastoreItem xmlns:ds="http://schemas.openxmlformats.org/officeDocument/2006/customXml" ds:itemID="{57325CAE-108D-4A40-AB78-5D4972D3F836}">
  <ds:schemaRefs/>
</ds:datastoreItem>
</file>

<file path=customXml/itemProps5.xml><?xml version="1.0" encoding="utf-8"?>
<ds:datastoreItem xmlns:ds="http://schemas.openxmlformats.org/officeDocument/2006/customXml" ds:itemID="{7BCF6A5F-9D12-494B-A636-D4E7909EB38C}">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160</Paragraphs>
  <Slides>27</Slides>
  <Notes>27</Notes>
  <TotalTime>1148</TotalTime>
  <HiddenSlides>0</HiddenSlides>
  <MMClips>0</MMClips>
  <ScaleCrop>0</ScaleCrop>
  <HeadingPairs>
    <vt:vector baseType="variant" size="4">
      <vt:variant>
        <vt:lpstr>Theme</vt:lpstr>
      </vt:variant>
      <vt:variant>
        <vt:i4>1</vt:i4>
      </vt:variant>
      <vt:variant>
        <vt:lpstr>Slide Titles</vt:lpstr>
      </vt:variant>
      <vt:variant>
        <vt:i4>27</vt:i4>
      </vt:variant>
    </vt:vector>
  </HeadingPairs>
  <TitlesOfParts>
    <vt:vector baseType="lpstr" size="28">
      <vt:lpstr>Office Theme</vt:lpstr>
      <vt:lpstr>Slide 1</vt:lpstr>
      <vt:lpstr>Účel této prezentace</vt:lpstr>
      <vt:lpstr>Obsah</vt:lpstr>
      <vt:lpstr>Souvislosti</vt:lpstr>
      <vt:lpstr>Registrace podle nařízení REACH</vt:lpstr>
      <vt:lpstr>Tok informací z registrace</vt:lpstr>
      <vt:lpstr>Veřejné informace o chemických látkách pocházejí z registrací</vt:lpstr>
      <vt:lpstr>Registrace podle nařízení REACH do roku 2018</vt:lpstr>
      <vt:lpstr>REACH 2018</vt:lpstr>
      <vt:lpstr>REACH 2018 – 2</vt:lpstr>
      <vt:lpstr>Plán REACH 2018 agentury ECHA</vt:lpstr>
      <vt:lpstr>Plán</vt:lpstr>
      <vt:lpstr>Struktura plánu: Sedm fází</vt:lpstr>
      <vt:lpstr>   Mějte přehled o svém portfoliu</vt:lpstr>
      <vt:lpstr>   Najděte ostatní žadatele o společnou registraci</vt:lpstr>
      <vt:lpstr>  Sdílejte údaje</vt:lpstr>
      <vt:lpstr>   Posuďte nebezpečnost a rizika</vt:lpstr>
      <vt:lpstr>  Připravte svoji dokumentaci</vt:lpstr>
      <vt:lpstr>   Podejte žádost o registraci</vt:lpstr>
      <vt:lpstr>   Svoji dokumentaci průběžně aktualizujte</vt:lpstr>
      <vt:lpstr>Komunikace ohledně REACH 2018</vt:lpstr>
      <vt:lpstr>Internetové stránky REACH 2018: http://echa.europa.eu/cs/reach-2018</vt:lpstr>
      <vt:lpstr>Slide 23</vt:lpstr>
      <vt:lpstr>Podpůrné materiály ve třech kategoriích</vt:lpstr>
      <vt:lpstr>REACH 2018 síť komunikátorů</vt:lpstr>
      <vt:lpstr>Společné aktivity při zahájení jednotlivých fází</vt:lpstr>
      <vt:lpstr>Zvyšování informovanosti různých cílových skupin</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Website</dc:title>
  <dc:creator>CDT</dc:creator>
  <cp:lastModifiedBy>CDT</cp:lastModifiedBy>
  <cp:revision>139</cp:revision>
  <cp:lastPrinted>2016-05-11T11:02:58.000</cp:lastPrinted>
  <dcterms:created xsi:type="dcterms:W3CDTF">2015-06-16T10:48:03Z</dcterms:created>
  <dcterms:modified xsi:type="dcterms:W3CDTF">2017-05-19T09:42:38Z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828de4a2-fa59-4deb-a0d3-3d364b563bfb</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